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5" r:id="rId2"/>
    <p:sldMasterId id="2147483780" r:id="rId3"/>
  </p:sldMasterIdLst>
  <p:notesMasterIdLst>
    <p:notesMasterId r:id="rId98"/>
  </p:notesMasterIdLst>
  <p:sldIdLst>
    <p:sldId id="35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2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tableStyles" Target="tableStyle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211F7-E5D4-4039-B291-F8AC751C4C6C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E5080-7A01-4825-B5A1-BC15CD7D2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56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9331" name="Not Yer Tutucusu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altLang="tr-TR" smtClean="0">
              <a:latin typeface="Arial" charset="0"/>
              <a:cs typeface="Arial" charset="0"/>
            </a:endParaRPr>
          </a:p>
        </p:txBody>
      </p:sp>
      <p:sp>
        <p:nvSpPr>
          <p:cNvPr id="99332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AC81BB-E44E-4882-B491-9BE57F118626}" type="slidenum">
              <a:rPr lang="tr-TR" altLang="tr-TR">
                <a:solidFill>
                  <a:srgbClr val="000000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tr-TR" altLang="tr-TR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E5080-7A01-4825-B5A1-BC15CD7D237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2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662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645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8648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003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579D7AA-88D0-459F-936D-13AA27FAE5F1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D59AD1D-7F16-41FC-9DC9-A19CA02650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316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4CCB61B-C21F-4623-A399-BBBB02E43EAC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3AB6464-53E6-4E4E-B642-5F401E47D28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2275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944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2611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729818" y="3924300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0BE140C-1C9E-4B63-9510-4C351FACF7FC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61BE733-A6CB-43FC-A212-C456B9A9DD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358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3639500-238D-4833-ADCA-35B9A852647F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A1B4DF3-36E0-4B84-88D2-8CF0F06867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565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58434D0-E26F-40CF-BE60-8DD1FA0BB529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52E7B18-DC5D-480D-B92E-BBDBC68B4D5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614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7163BA6-06C9-4CC5-99A7-8263DA9CA90E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614CB75-5F45-4E17-85DE-7C303C29FD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8023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382DF47-4D55-406F-BACF-5EE2A0E975FF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DA017C4-7460-4B39-940E-E8BF59EAB8E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087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6138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20158A6E-D7A9-4795-B7D9-FD62893484A0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0D37E01-3A32-4713-9CC4-024F7DBF970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6377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EAE5704-8DCD-4784-B8E9-DB621DBE7D97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3C2409B-FE1E-4527-86EF-749722E324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5617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AB2A19F-823D-49BA-94CC-B2EB8165E31B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78BB513-3E84-4B0D-8B5E-B8D732B8889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774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6AA456A-52B3-49A8-97FC-C1C99FE27873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017F3C0-3881-448A-A3D5-09B8012E5F4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062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428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9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89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84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755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466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104378E-09E2-454B-A2E6-72CE6A142292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B688217-F976-4430-BD94-67EEACCBF034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defTabSz="457200" eaLnBrk="0" hangingPunct="0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3D96A-8E81-4813-A27A-D7008A11688D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defTabSz="457200" eaLnBrk="0" hangingPunct="0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defTabSz="457200" eaLnBrk="0" hangingPunct="0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75562-9069-4F07-86A2-624FA252D3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277600" y="6499225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9885" y="6499225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6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hyperlink" Target="http://www.igdirtso.org.tr/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Başlık 1"/>
          <p:cNvSpPr>
            <a:spLocks noGrp="1"/>
          </p:cNvSpPr>
          <p:nvPr>
            <p:ph type="ctrTitle"/>
          </p:nvPr>
        </p:nvSpPr>
        <p:spPr>
          <a:xfrm>
            <a:off x="914400" y="412750"/>
            <a:ext cx="10363200" cy="2039938"/>
          </a:xfrm>
        </p:spPr>
        <p:txBody>
          <a:bodyPr/>
          <a:lstStyle/>
          <a:p>
            <a:pPr eaLnBrk="1" fontAlgn="auto" hangingPunct="1">
              <a:lnSpc>
                <a:spcPts val="1100"/>
              </a:lnSpc>
              <a:spcAft>
                <a:spcPts val="0"/>
              </a:spcAft>
              <a:defRPr/>
            </a:pP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100" b="1" dirty="0">
                <a:solidFill>
                  <a:schemeClr val="tx1"/>
                </a:solidFill>
              </a:rPr>
              <a:t/>
            </a:r>
            <a:br>
              <a:rPr lang="tr-TR" altLang="tr-TR" sz="1100" b="1" dirty="0">
                <a:solidFill>
                  <a:schemeClr val="tx1"/>
                </a:solidFill>
              </a:rPr>
            </a:b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100" b="1" dirty="0">
                <a:solidFill>
                  <a:schemeClr val="tx1"/>
                </a:solidFill>
              </a:rPr>
              <a:t/>
            </a:r>
            <a:br>
              <a:rPr lang="tr-TR" altLang="tr-TR" sz="1100" b="1" dirty="0">
                <a:solidFill>
                  <a:schemeClr val="tx1"/>
                </a:solidFill>
              </a:rPr>
            </a:b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200" b="1" dirty="0" smtClean="0">
                <a:solidFill>
                  <a:schemeClr val="tx1"/>
                </a:solidFill>
              </a:rPr>
              <a:t>Bu proje Avrupa Birliği ve Türkiye Cumhuriyeti</a:t>
            </a:r>
            <a:br>
              <a:rPr lang="tr-TR" altLang="tr-TR" sz="1200" b="1" dirty="0" smtClean="0">
                <a:solidFill>
                  <a:schemeClr val="tx1"/>
                </a:solidFill>
              </a:rPr>
            </a:br>
            <a:r>
              <a:rPr lang="tr-TR" altLang="tr-TR" sz="1200" b="1" dirty="0" smtClean="0">
                <a:solidFill>
                  <a:schemeClr val="tx1"/>
                </a:solidFill>
              </a:rPr>
              <a:t>tarafından </a:t>
            </a:r>
            <a:r>
              <a:rPr lang="tr-TR" altLang="tr-TR" sz="1200" b="1" dirty="0">
                <a:solidFill>
                  <a:schemeClr val="tx1"/>
                </a:solidFill>
              </a:rPr>
              <a:t>f</a:t>
            </a:r>
            <a:r>
              <a:rPr lang="tr-TR" altLang="tr-TR" sz="1200" b="1" dirty="0" smtClean="0">
                <a:solidFill>
                  <a:schemeClr val="tx1"/>
                </a:solidFill>
              </a:rPr>
              <a:t>inanse </a:t>
            </a:r>
            <a:r>
              <a:rPr lang="tr-TR" altLang="tr-TR" sz="1200" b="1" dirty="0">
                <a:solidFill>
                  <a:schemeClr val="tx1"/>
                </a:solidFill>
              </a:rPr>
              <a:t>e</a:t>
            </a:r>
            <a:r>
              <a:rPr lang="tr-TR" altLang="tr-TR" sz="1200" b="1" dirty="0" smtClean="0">
                <a:solidFill>
                  <a:schemeClr val="tx1"/>
                </a:solidFill>
              </a:rPr>
              <a:t>dilmektedir</a:t>
            </a:r>
            <a:r>
              <a:rPr lang="tr-TR" altLang="tr-TR" sz="800" b="1" dirty="0" smtClean="0">
                <a:solidFill>
                  <a:schemeClr val="tx1"/>
                </a:solidFill>
              </a:rPr>
              <a:t>.</a:t>
            </a:r>
            <a:r>
              <a:rPr lang="tr-TR" altLang="tr-TR" dirty="0" smtClean="0"/>
              <a:t/>
            </a:r>
            <a:br>
              <a:rPr lang="tr-TR" altLang="tr-TR" dirty="0" smtClean="0"/>
            </a:br>
            <a:endParaRPr lang="tr-TR" altLang="tr-TR" dirty="0" smtClean="0"/>
          </a:p>
        </p:txBody>
      </p:sp>
      <p:pic>
        <p:nvPicPr>
          <p:cNvPr id="21507" name="Resim 5" descr="C:\Users\Bilal Keskin\Desktop\PROJE 2016\PROJE DOSYALARI\GÖRÜNÜRLÜK\LOGOLAR\1. AB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384" y="404813"/>
            <a:ext cx="4826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Resim 13" descr="Açıklama: C:\Users\kerem\Desktop\mutlular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817" y="5410203"/>
            <a:ext cx="119168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Resim 15" descr="http://www.igdirtso.org.tr/images/modules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3" y="5397503"/>
            <a:ext cx="1441449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Resim 16" descr="C:\Users\Bilal Keskin\Desktop\PROJE 2016\yalova ile ortak proje\LOGOLAR\ığdır üniversitesi s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92725"/>
            <a:ext cx="10668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Resim 17" descr="F:\PROJE 2016\SÖZ. SON\Gorunurluk_Rehberi&amp;Logolar\LOGOLAR\4. IKGPRO-Yata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8" y="4516441"/>
            <a:ext cx="216111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Resim 18" descr="C:\Users\Bilal Keskin\Desktop\PROJE 2016\SÖZ. SON\Gorunurluk_Rehberi&amp;Logolar\LOGOLAR\10. ISKU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69" y="4516438"/>
            <a:ext cx="206163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Resim 19" descr="C:\Users\Bilal Keskin\Desktop\PROJE 2016\SÖZ. SON\Gorunurluk_Rehberi&amp;Logolar\LOGOLAR\2. CSGB YENI RENKL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369" y="4516438"/>
            <a:ext cx="178223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Metin kutusu 3"/>
          <p:cNvSpPr txBox="1">
            <a:spLocks noChangeArrowheads="1"/>
          </p:cNvSpPr>
          <p:nvPr/>
        </p:nvSpPr>
        <p:spPr bwMode="auto">
          <a:xfrm>
            <a:off x="203202" y="5934076"/>
            <a:ext cx="11840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400" smtClean="0">
                <a:solidFill>
                  <a:srgbClr val="000000"/>
                </a:solidFill>
                <a:latin typeface="Swis721 Hv BT" pitchFamily="34" charset="0"/>
                <a:ea typeface="Calibri" pitchFamily="34" charset="0"/>
                <a:cs typeface="Times New Roman" pitchFamily="18" charset="0"/>
              </a:rPr>
              <a:t>Bu yayın Avrupa Birliği ve Türkiye Cumhuriyeti’nin mali katkılarıyla hazırlanmıştır. Bu yayının içeriğinden yalnızca Iğdır Üniversitesi sorumludur ve bu içerik hiçbir şekilde Avrupa Birliği veya Türkiye Cumhuriyeti’nin görüş ve tutumunu yansıtmamaktadır.</a:t>
            </a:r>
            <a:endParaRPr lang="tr-TR" altLang="tr-TR" sz="140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15" name="Metin kutusu 4"/>
          <p:cNvSpPr txBox="1">
            <a:spLocks noChangeArrowheads="1"/>
          </p:cNvSpPr>
          <p:nvPr/>
        </p:nvSpPr>
        <p:spPr bwMode="auto">
          <a:xfrm>
            <a:off x="914401" y="2768600"/>
            <a:ext cx="1056005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lvl="0" algn="ctr" defTabSz="914400" eaLnBrk="1" hangingPunct="1">
              <a:spcBef>
                <a:spcPts val="0"/>
              </a:spcBef>
              <a:buNone/>
            </a:pPr>
            <a:r>
              <a:rPr lang="tr-TR" altLang="tr-TR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ULAŞTIRMA VE LOJİSTİK MESLEKİ EĞİTİM </a:t>
            </a:r>
          </a:p>
          <a:p>
            <a:pPr lvl="0" algn="ctr" defTabSz="914400" eaLnBrk="1" hangingPunct="1">
              <a:spcBef>
                <a:spcPts val="0"/>
              </a:spcBef>
              <a:buNone/>
            </a:pPr>
            <a:r>
              <a:rPr lang="tr-TR" altLang="tr-TR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DAĞITIM</a:t>
            </a:r>
          </a:p>
          <a:p>
            <a:pPr lvl="0" algn="ctr" defTabSz="914400" eaLnBrk="1" hangingPunct="1">
              <a:spcBef>
                <a:spcPts val="0"/>
              </a:spcBef>
              <a:buNone/>
            </a:pPr>
            <a:r>
              <a:rPr lang="tr-TR" altLang="tr-TR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(DAĞIRTIM MAALİYETLERİ VE FİYATLANDIRMA)</a:t>
            </a:r>
          </a:p>
          <a:p>
            <a:pPr lvl="0" algn="ctr" defTabSz="914400" eaLnBrk="1" hangingPunct="1">
              <a:spcBef>
                <a:spcPts val="0"/>
              </a:spcBef>
              <a:buNone/>
            </a:pPr>
            <a:r>
              <a:rPr lang="tr-TR" altLang="tr-TR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Öğr.Gör</a:t>
            </a:r>
            <a:r>
              <a:rPr lang="tr-TR" altLang="tr-TR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Hakan GÜNGÖRMEZ</a:t>
            </a:r>
            <a:endParaRPr lang="tr-TR" altLang="tr-TR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533" y="1241946"/>
            <a:ext cx="11969087" cy="5513696"/>
          </a:xfrm>
        </p:spPr>
        <p:txBody>
          <a:bodyPr>
            <a:normAutofit/>
          </a:bodyPr>
          <a:lstStyle/>
          <a:p>
            <a:pPr algn="ctr"/>
            <a:endParaRPr lang="tr-TR" sz="3600" dirty="0" smtClean="0"/>
          </a:p>
          <a:p>
            <a:pPr marL="0" indent="0" algn="ctr">
              <a:buNone/>
            </a:pPr>
            <a:r>
              <a:rPr lang="en-US" sz="3600" dirty="0" err="1" smtClean="0"/>
              <a:t>Lojistik</a:t>
            </a:r>
            <a:r>
              <a:rPr lang="en-US" sz="3600" dirty="0" smtClean="0"/>
              <a:t> </a:t>
            </a:r>
            <a:r>
              <a:rPr lang="en-US" sz="3600" dirty="0" err="1"/>
              <a:t>faaliyetler</a:t>
            </a:r>
            <a:r>
              <a:rPr lang="en-US" sz="3600" dirty="0"/>
              <a:t> </a:t>
            </a:r>
            <a:r>
              <a:rPr lang="en-US" sz="3600" dirty="0" err="1"/>
              <a:t>yapısı</a:t>
            </a:r>
            <a:r>
              <a:rPr lang="en-US" sz="3600" dirty="0"/>
              <a:t> </a:t>
            </a:r>
            <a:r>
              <a:rPr lang="en-US" sz="3600" dirty="0" err="1"/>
              <a:t>itibarıyla</a:t>
            </a:r>
            <a:r>
              <a:rPr lang="en-US" sz="3600" dirty="0"/>
              <a:t> </a:t>
            </a:r>
            <a:r>
              <a:rPr lang="en-US" sz="3600" dirty="0" err="1"/>
              <a:t>birçok</a:t>
            </a:r>
            <a:r>
              <a:rPr lang="en-US" sz="3600" dirty="0"/>
              <a:t> </a:t>
            </a:r>
            <a:r>
              <a:rPr lang="en-US" sz="3600" dirty="0" err="1"/>
              <a:t>araç-gereç</a:t>
            </a:r>
            <a:r>
              <a:rPr lang="en-US" sz="3600" dirty="0"/>
              <a:t> </a:t>
            </a:r>
            <a:r>
              <a:rPr lang="en-US" sz="3600" dirty="0" err="1"/>
              <a:t>kullanımı</a:t>
            </a:r>
            <a:r>
              <a:rPr lang="en-US" sz="3600" dirty="0"/>
              <a:t> </a:t>
            </a:r>
            <a:r>
              <a:rPr lang="en-US" sz="3600" dirty="0" err="1"/>
              <a:t>gerektirmekte</a:t>
            </a:r>
            <a:r>
              <a:rPr lang="en-US" sz="3600" dirty="0"/>
              <a:t>, </a:t>
            </a:r>
            <a:r>
              <a:rPr lang="en-US" sz="3600" dirty="0" err="1"/>
              <a:t>ekipmana</a:t>
            </a:r>
            <a:r>
              <a:rPr lang="en-US" sz="3600" dirty="0"/>
              <a:t> </a:t>
            </a:r>
            <a:r>
              <a:rPr lang="en-US" sz="3600" dirty="0" err="1"/>
              <a:t>ihtiyaç</a:t>
            </a:r>
            <a:r>
              <a:rPr lang="en-US" sz="3600" dirty="0"/>
              <a:t> </a:t>
            </a:r>
            <a:r>
              <a:rPr lang="en-US" sz="3600" dirty="0" err="1"/>
              <a:t>duyulmaktadır</a:t>
            </a:r>
            <a:r>
              <a:rPr lang="en-US" sz="3600" dirty="0"/>
              <a:t>. İşletmelerin </a:t>
            </a:r>
            <a:r>
              <a:rPr lang="en-US" sz="3600" dirty="0" err="1"/>
              <a:t>taşımak</a:t>
            </a:r>
            <a:r>
              <a:rPr lang="en-US" sz="3600" dirty="0"/>
              <a:t> </a:t>
            </a:r>
            <a:r>
              <a:rPr lang="en-US" sz="3600" dirty="0" err="1"/>
              <a:t>durumunda</a:t>
            </a:r>
            <a:r>
              <a:rPr lang="en-US" sz="3600" dirty="0"/>
              <a:t> </a:t>
            </a:r>
            <a:r>
              <a:rPr lang="en-US" sz="3600" dirty="0" err="1"/>
              <a:t>oldukları</a:t>
            </a:r>
            <a:r>
              <a:rPr lang="en-US" sz="3600" dirty="0"/>
              <a:t> </a:t>
            </a:r>
            <a:r>
              <a:rPr lang="en-US" sz="3600" dirty="0" err="1"/>
              <a:t>yükler</a:t>
            </a:r>
            <a:r>
              <a:rPr lang="en-US" sz="3600" dirty="0"/>
              <a:t> </a:t>
            </a:r>
            <a:r>
              <a:rPr lang="en-US" sz="3600" dirty="0" err="1"/>
              <a:t>itibarıyla</a:t>
            </a:r>
            <a:r>
              <a:rPr lang="en-US" sz="3600" dirty="0"/>
              <a:t> </a:t>
            </a:r>
            <a:r>
              <a:rPr lang="en-US" sz="3600" dirty="0" err="1"/>
              <a:t>çeşitli</a:t>
            </a:r>
            <a:r>
              <a:rPr lang="en-US" sz="3600" dirty="0"/>
              <a:t> </a:t>
            </a:r>
            <a:r>
              <a:rPr lang="en-US" sz="3600" dirty="0" err="1"/>
              <a:t>farlılıklar</a:t>
            </a:r>
            <a:r>
              <a:rPr lang="en-US" sz="3600" dirty="0"/>
              <a:t> </a:t>
            </a:r>
            <a:r>
              <a:rPr lang="en-US" sz="3600" dirty="0" err="1"/>
              <a:t>gösteren</a:t>
            </a:r>
            <a:r>
              <a:rPr lang="en-US" sz="3600" dirty="0"/>
              <a:t> </a:t>
            </a:r>
            <a:r>
              <a:rPr lang="en-US" sz="3600" dirty="0" err="1"/>
              <a:t>taşıma</a:t>
            </a:r>
            <a:r>
              <a:rPr lang="en-US" sz="3600" dirty="0"/>
              <a:t>, </a:t>
            </a:r>
            <a:r>
              <a:rPr lang="en-US" sz="3600" dirty="0" err="1"/>
              <a:t>depolama</a:t>
            </a:r>
            <a:r>
              <a:rPr lang="en-US" sz="3600" dirty="0"/>
              <a:t>, </a:t>
            </a:r>
            <a:r>
              <a:rPr lang="en-US" sz="3600" dirty="0" err="1"/>
              <a:t>kaplama</a:t>
            </a:r>
            <a:r>
              <a:rPr lang="en-US" sz="3600" dirty="0"/>
              <a:t> vs. </a:t>
            </a:r>
            <a:r>
              <a:rPr lang="en-US" sz="3600" dirty="0" err="1"/>
              <a:t>araçları</a:t>
            </a:r>
            <a:r>
              <a:rPr lang="en-US" sz="3600" dirty="0"/>
              <a:t> </a:t>
            </a:r>
            <a:r>
              <a:rPr lang="en-US" sz="3600" dirty="0" err="1"/>
              <a:t>işletmeye</a:t>
            </a:r>
            <a:r>
              <a:rPr lang="en-US" sz="3600" dirty="0"/>
              <a:t> </a:t>
            </a:r>
            <a:r>
              <a:rPr lang="en-US" sz="3600" dirty="0" err="1"/>
              <a:t>ait</a:t>
            </a:r>
            <a:r>
              <a:rPr lang="en-US" sz="3600" dirty="0"/>
              <a:t> </a:t>
            </a:r>
            <a:r>
              <a:rPr lang="en-US" sz="3600" dirty="0" err="1"/>
              <a:t>olduğu</a:t>
            </a:r>
            <a:r>
              <a:rPr lang="en-US" sz="3600" dirty="0"/>
              <a:t> </a:t>
            </a:r>
            <a:r>
              <a:rPr lang="en-US" sz="3600" dirty="0" err="1"/>
              <a:t>gibi</a:t>
            </a:r>
            <a:r>
              <a:rPr lang="en-US" sz="3600" dirty="0"/>
              <a:t> </a:t>
            </a:r>
            <a:r>
              <a:rPr lang="en-US" sz="3600" dirty="0" err="1"/>
              <a:t>kiralanma</a:t>
            </a:r>
            <a:r>
              <a:rPr lang="en-US" sz="3600" dirty="0"/>
              <a:t> </a:t>
            </a:r>
            <a:r>
              <a:rPr lang="en-US" sz="3600" dirty="0" err="1"/>
              <a:t>yoluyla</a:t>
            </a:r>
            <a:r>
              <a:rPr lang="en-US" sz="3600" dirty="0"/>
              <a:t> da </a:t>
            </a:r>
            <a:r>
              <a:rPr lang="en-US" sz="3600" dirty="0" err="1"/>
              <a:t>kullanılmaktadır</a:t>
            </a:r>
            <a:r>
              <a:rPr lang="en-US" sz="3600" dirty="0"/>
              <a:t>.</a:t>
            </a:r>
            <a:endParaRPr lang="tr-TR" sz="3600" dirty="0"/>
          </a:p>
          <a:p>
            <a:pPr marL="0" indent="0" algn="ctr">
              <a:buNone/>
            </a:pPr>
            <a:endParaRPr lang="tr-TR" sz="3600" dirty="0"/>
          </a:p>
          <a:p>
            <a:pPr marL="0" indent="0" algn="ctr">
              <a:buNone/>
            </a:pPr>
            <a:endParaRPr lang="tr-TR" sz="36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5533" y="95535"/>
            <a:ext cx="11969087" cy="996286"/>
          </a:xfrm>
        </p:spPr>
        <p:txBody>
          <a:bodyPr>
            <a:normAutofit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/>
              <a:t>Araç-Gereç </a:t>
            </a:r>
            <a:r>
              <a:rPr lang="en-US" sz="3200" b="1" dirty="0" err="1"/>
              <a:t>ve</a:t>
            </a:r>
            <a:r>
              <a:rPr lang="en-US" sz="3200" b="1" dirty="0"/>
              <a:t> </a:t>
            </a:r>
            <a:r>
              <a:rPr lang="en-US" sz="3200" b="1" dirty="0" err="1"/>
              <a:t>Ekipman</a:t>
            </a:r>
            <a:r>
              <a:rPr lang="en-US" sz="3200" b="1" dirty="0"/>
              <a:t> </a:t>
            </a:r>
            <a:r>
              <a:rPr lang="en-US" sz="3200" b="1" dirty="0" err="1"/>
              <a:t>Maliyeti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6370080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181" y="122830"/>
            <a:ext cx="11969087" cy="66191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3200" dirty="0"/>
          </a:p>
          <a:p>
            <a:pPr marL="0" indent="0">
              <a:buNone/>
            </a:pPr>
            <a:r>
              <a:rPr lang="en-US" sz="3200" dirty="0" err="1"/>
              <a:t>Dağıtım</a:t>
            </a:r>
            <a:r>
              <a:rPr lang="en-US" sz="3200" dirty="0"/>
              <a:t>  </a:t>
            </a:r>
            <a:r>
              <a:rPr lang="en-US" sz="3200" dirty="0" err="1"/>
              <a:t>süreci</a:t>
            </a:r>
            <a:r>
              <a:rPr lang="en-US" sz="3200" dirty="0"/>
              <a:t>  </a:t>
            </a:r>
            <a:r>
              <a:rPr lang="en-US" sz="3200" dirty="0" err="1"/>
              <a:t>içinde</a:t>
            </a:r>
            <a:r>
              <a:rPr lang="en-US" sz="3200" dirty="0"/>
              <a:t>  </a:t>
            </a:r>
            <a:r>
              <a:rPr lang="en-US" sz="3200" dirty="0" err="1"/>
              <a:t>kullanılan</a:t>
            </a:r>
            <a:r>
              <a:rPr lang="en-US" sz="3200" dirty="0"/>
              <a:t>  </a:t>
            </a:r>
            <a:r>
              <a:rPr lang="en-US" sz="3200" dirty="0" err="1"/>
              <a:t>araç-gereç</a:t>
            </a:r>
            <a:r>
              <a:rPr lang="en-US" sz="3200" dirty="0"/>
              <a:t>  </a:t>
            </a:r>
            <a:r>
              <a:rPr lang="en-US" sz="3200" dirty="0" err="1"/>
              <a:t>ve</a:t>
            </a:r>
            <a:r>
              <a:rPr lang="en-US" sz="3200" dirty="0"/>
              <a:t>  </a:t>
            </a:r>
            <a:r>
              <a:rPr lang="en-US" sz="3200" dirty="0" err="1"/>
              <a:t>ekipmanların</a:t>
            </a:r>
            <a:r>
              <a:rPr lang="en-US" sz="3200" dirty="0"/>
              <a:t>  </a:t>
            </a:r>
            <a:r>
              <a:rPr lang="en-US" sz="3200" dirty="0" err="1"/>
              <a:t>bazılarının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tr-TR" sz="3200" dirty="0" smtClean="0"/>
              <a:t>isimleri  </a:t>
            </a:r>
            <a:r>
              <a:rPr lang="en-US" sz="3200" dirty="0" err="1" smtClean="0"/>
              <a:t>şunlardır</a:t>
            </a:r>
            <a:r>
              <a:rPr lang="en-US" sz="3200" dirty="0" smtClean="0"/>
              <a:t>:</a:t>
            </a:r>
            <a:endParaRPr lang="tr-TR" sz="3200" dirty="0" smtClean="0"/>
          </a:p>
          <a:p>
            <a:pPr lvl="3"/>
            <a:r>
              <a:rPr lang="en-US" sz="3200" dirty="0" err="1" smtClean="0"/>
              <a:t>Treyler</a:t>
            </a:r>
            <a:endParaRPr lang="tr-TR" sz="3200" dirty="0"/>
          </a:p>
          <a:p>
            <a:pPr lvl="3"/>
            <a:r>
              <a:rPr lang="en-US" sz="3200" dirty="0" err="1"/>
              <a:t>Römorklar</a:t>
            </a:r>
            <a:endParaRPr lang="tr-TR" sz="3200" dirty="0"/>
          </a:p>
          <a:p>
            <a:pPr lvl="3"/>
            <a:r>
              <a:rPr lang="en-US" sz="3200" dirty="0" err="1"/>
              <a:t>Forkliftler</a:t>
            </a:r>
            <a:endParaRPr lang="tr-TR" sz="3200" dirty="0"/>
          </a:p>
          <a:p>
            <a:pPr lvl="3"/>
            <a:r>
              <a:rPr lang="en-US" sz="3200" dirty="0" err="1"/>
              <a:t>Rulo</a:t>
            </a:r>
            <a:r>
              <a:rPr lang="en-US" sz="3200" dirty="0"/>
              <a:t> </a:t>
            </a:r>
            <a:r>
              <a:rPr lang="en-US" sz="3200" dirty="0" err="1"/>
              <a:t>bant</a:t>
            </a:r>
            <a:r>
              <a:rPr lang="en-US" sz="3200" dirty="0"/>
              <a:t> </a:t>
            </a:r>
            <a:r>
              <a:rPr lang="en-US" sz="3200" dirty="0" err="1"/>
              <a:t>tabanlar</a:t>
            </a:r>
            <a:endParaRPr lang="tr-TR" sz="3200" dirty="0"/>
          </a:p>
          <a:p>
            <a:pPr lvl="3"/>
            <a:r>
              <a:rPr lang="en-US" sz="3200" dirty="0" err="1"/>
              <a:t>Çekiciler</a:t>
            </a:r>
            <a:endParaRPr lang="tr-TR" sz="3200" dirty="0"/>
          </a:p>
          <a:p>
            <a:pPr lvl="3"/>
            <a:r>
              <a:rPr lang="en-US" sz="3200" dirty="0" err="1"/>
              <a:t>Kamyon</a:t>
            </a:r>
            <a:r>
              <a:rPr lang="en-US" sz="3200" dirty="0"/>
              <a:t>, </a:t>
            </a:r>
            <a:r>
              <a:rPr lang="en-US" sz="3200" dirty="0" err="1"/>
              <a:t>tır</a:t>
            </a:r>
            <a:r>
              <a:rPr lang="en-US" sz="3200" dirty="0"/>
              <a:t> vs.</a:t>
            </a:r>
            <a:endParaRPr lang="tr-TR" sz="3200" dirty="0"/>
          </a:p>
          <a:p>
            <a:pPr lvl="3"/>
            <a:r>
              <a:rPr lang="en-US" sz="3200" dirty="0" err="1"/>
              <a:t>Yükleme</a:t>
            </a:r>
            <a:r>
              <a:rPr lang="en-US" sz="3200" dirty="0"/>
              <a:t> </a:t>
            </a:r>
            <a:r>
              <a:rPr lang="en-US" sz="3200" dirty="0" err="1"/>
              <a:t>kapları</a:t>
            </a:r>
            <a:r>
              <a:rPr lang="en-US" sz="3200" dirty="0"/>
              <a:t> (</a:t>
            </a:r>
            <a:r>
              <a:rPr lang="en-US" sz="3200" dirty="0" err="1"/>
              <a:t>konteynerler</a:t>
            </a:r>
            <a:r>
              <a:rPr lang="en-US" sz="3200" dirty="0"/>
              <a:t>)</a:t>
            </a:r>
            <a:endParaRPr lang="tr-TR" sz="3200" dirty="0"/>
          </a:p>
          <a:p>
            <a:pPr lvl="3"/>
            <a:r>
              <a:rPr lang="en-US" sz="3200" dirty="0"/>
              <a:t>Swap </a:t>
            </a:r>
            <a:r>
              <a:rPr lang="en-US" sz="3200" dirty="0" err="1"/>
              <a:t>bodyler</a:t>
            </a:r>
            <a:endParaRPr lang="tr-TR" sz="3200" dirty="0"/>
          </a:p>
          <a:p>
            <a:pPr marL="0" indent="0"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2938144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78" y="109182"/>
            <a:ext cx="11928143" cy="66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33" y="95534"/>
            <a:ext cx="11982735" cy="66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50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830" y="95534"/>
            <a:ext cx="11969085" cy="66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44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78" y="109182"/>
            <a:ext cx="11928143" cy="66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37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828" y="1310184"/>
            <a:ext cx="11928143" cy="5445457"/>
          </a:xfrm>
        </p:spPr>
        <p:txBody>
          <a:bodyPr>
            <a:normAutofit fontScale="92500"/>
          </a:bodyPr>
          <a:lstStyle/>
          <a:p>
            <a:pPr algn="ctr"/>
            <a:endParaRPr lang="tr-TR" sz="2400" dirty="0" smtClean="0"/>
          </a:p>
          <a:p>
            <a:pPr algn="ctr"/>
            <a:r>
              <a:rPr lang="en-US" sz="2400" dirty="0" smtClean="0"/>
              <a:t>Bakımın </a:t>
            </a:r>
            <a:r>
              <a:rPr lang="en-US" sz="2400" dirty="0" err="1"/>
              <a:t>amacı</a:t>
            </a:r>
            <a:r>
              <a:rPr lang="en-US" sz="2400" dirty="0"/>
              <a:t> </a:t>
            </a:r>
            <a:r>
              <a:rPr lang="en-US" sz="2400" dirty="0" err="1"/>
              <a:t>mümkün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masraf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aracı</a:t>
            </a:r>
            <a:r>
              <a:rPr lang="en-US" sz="2400" dirty="0"/>
              <a:t> </a:t>
            </a:r>
            <a:r>
              <a:rPr lang="en-US" sz="2400" dirty="0" err="1"/>
              <a:t>yolda</a:t>
            </a:r>
            <a:r>
              <a:rPr lang="en-US" sz="2400" dirty="0"/>
              <a:t> </a:t>
            </a:r>
            <a:r>
              <a:rPr lang="en-US" sz="2400" dirty="0" err="1"/>
              <a:t>işler</a:t>
            </a:r>
            <a:r>
              <a:rPr lang="en-US" sz="2400" dirty="0"/>
              <a:t> </a:t>
            </a:r>
            <a:r>
              <a:rPr lang="en-US" sz="2400" dirty="0" err="1"/>
              <a:t>tutabilmektir</a:t>
            </a:r>
            <a:r>
              <a:rPr lang="en-US" sz="2400" dirty="0"/>
              <a:t>. Bu </a:t>
            </a:r>
            <a:r>
              <a:rPr lang="en-US" sz="2400" dirty="0" err="1"/>
              <a:t>yüzden</a:t>
            </a:r>
            <a:r>
              <a:rPr lang="en-US" sz="2400" dirty="0"/>
              <a:t> </a:t>
            </a:r>
            <a:r>
              <a:rPr lang="en-US" sz="2400" dirty="0" err="1"/>
              <a:t>araçların</a:t>
            </a:r>
            <a:r>
              <a:rPr lang="en-US" sz="2400" dirty="0"/>
              <a:t> </a:t>
            </a:r>
            <a:r>
              <a:rPr lang="en-US" sz="2400" dirty="0" err="1"/>
              <a:t>bakım</a:t>
            </a:r>
            <a:r>
              <a:rPr lang="en-US" sz="2400" dirty="0"/>
              <a:t> </a:t>
            </a:r>
            <a:r>
              <a:rPr lang="en-US" sz="2400" dirty="0" err="1"/>
              <a:t>işlemlerinin</a:t>
            </a:r>
            <a:r>
              <a:rPr lang="en-US" sz="2400" dirty="0"/>
              <a:t> </a:t>
            </a:r>
            <a:r>
              <a:rPr lang="en-US" sz="2400" dirty="0" err="1"/>
              <a:t>azlığı</a:t>
            </a:r>
            <a:r>
              <a:rPr lang="en-US" sz="2400" dirty="0"/>
              <a:t>, </a:t>
            </a:r>
            <a:r>
              <a:rPr lang="en-US" sz="2400" dirty="0" err="1"/>
              <a:t>kolay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hızlı</a:t>
            </a:r>
            <a:r>
              <a:rPr lang="en-US" sz="2400" dirty="0"/>
              <a:t> </a:t>
            </a:r>
            <a:r>
              <a:rPr lang="en-US" sz="2400" dirty="0" err="1"/>
              <a:t>yapılabilirliği</a:t>
            </a:r>
            <a:r>
              <a:rPr lang="en-US" sz="2400" dirty="0"/>
              <a:t>, </a:t>
            </a:r>
            <a:r>
              <a:rPr lang="en-US" sz="2400" dirty="0" err="1"/>
              <a:t>yaygın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servis</a:t>
            </a:r>
            <a:r>
              <a:rPr lang="en-US" sz="2400" dirty="0"/>
              <a:t> </a:t>
            </a:r>
            <a:r>
              <a:rPr lang="en-US" sz="2400" dirty="0" err="1"/>
              <a:t>ağının</a:t>
            </a:r>
            <a:r>
              <a:rPr lang="en-US" sz="2400" dirty="0"/>
              <a:t> </a:t>
            </a:r>
            <a:r>
              <a:rPr lang="en-US" sz="2400" dirty="0" err="1"/>
              <a:t>olması</a:t>
            </a:r>
            <a:r>
              <a:rPr lang="en-US" sz="2400" dirty="0"/>
              <a:t> </a:t>
            </a:r>
            <a:r>
              <a:rPr lang="en-US" sz="2400" dirty="0" err="1"/>
              <a:t>büyük</a:t>
            </a:r>
            <a:r>
              <a:rPr lang="en-US" sz="2400" dirty="0"/>
              <a:t> </a:t>
            </a:r>
            <a:r>
              <a:rPr lang="en-US" sz="2400" dirty="0" err="1"/>
              <a:t>önem</a:t>
            </a:r>
            <a:r>
              <a:rPr lang="en-US" sz="2400" dirty="0"/>
              <a:t> </a:t>
            </a:r>
            <a:r>
              <a:rPr lang="en-US" sz="2400" dirty="0" err="1"/>
              <a:t>taşır</a:t>
            </a:r>
            <a:r>
              <a:rPr lang="en-US" sz="2400" dirty="0" smtClean="0"/>
              <a:t>.</a:t>
            </a:r>
            <a:endParaRPr lang="tr-TR" sz="2400" dirty="0"/>
          </a:p>
          <a:p>
            <a:pPr algn="ctr"/>
            <a:r>
              <a:rPr lang="en-US" sz="2400" dirty="0" err="1"/>
              <a:t>Hatta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konuda</a:t>
            </a:r>
            <a:r>
              <a:rPr lang="en-US" sz="2400" dirty="0"/>
              <a:t> </a:t>
            </a:r>
            <a:r>
              <a:rPr lang="en-US" sz="2400" dirty="0" err="1"/>
              <a:t>servis</a:t>
            </a:r>
            <a:r>
              <a:rPr lang="en-US" sz="2400" dirty="0"/>
              <a:t> – </a:t>
            </a:r>
            <a:r>
              <a:rPr lang="en-US" sz="2400" dirty="0" err="1"/>
              <a:t>bakım</a:t>
            </a:r>
            <a:r>
              <a:rPr lang="en-US" sz="2400" dirty="0"/>
              <a:t> </a:t>
            </a:r>
            <a:r>
              <a:rPr lang="en-US" sz="2400" dirty="0" err="1"/>
              <a:t>sözleşmeleri</a:t>
            </a:r>
            <a:r>
              <a:rPr lang="en-US" sz="2400" dirty="0"/>
              <a:t> </a:t>
            </a:r>
            <a:r>
              <a:rPr lang="en-US" sz="2400" dirty="0" err="1"/>
              <a:t>oluşturulur</a:t>
            </a:r>
            <a:r>
              <a:rPr lang="en-US" sz="2400" dirty="0"/>
              <a:t>. Bu </a:t>
            </a:r>
            <a:r>
              <a:rPr lang="en-US" sz="2400" dirty="0" err="1"/>
              <a:t>sözleşme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aylık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da </a:t>
            </a:r>
            <a:r>
              <a:rPr lang="en-US" sz="2400" dirty="0" err="1"/>
              <a:t>kilometre</a:t>
            </a:r>
            <a:r>
              <a:rPr lang="en-US" sz="2400" dirty="0"/>
              <a:t> </a:t>
            </a:r>
            <a:r>
              <a:rPr lang="en-US" sz="2400" dirty="0" err="1"/>
              <a:t>başına</a:t>
            </a:r>
            <a:r>
              <a:rPr lang="en-US" sz="2400" dirty="0"/>
              <a:t> </a:t>
            </a:r>
            <a:r>
              <a:rPr lang="en-US" sz="2400" dirty="0" err="1"/>
              <a:t>ödenecek</a:t>
            </a:r>
            <a:r>
              <a:rPr lang="en-US" sz="2400" dirty="0"/>
              <a:t> </a:t>
            </a:r>
            <a:r>
              <a:rPr lang="en-US" sz="2400" dirty="0" err="1"/>
              <a:t>sabit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bedel</a:t>
            </a:r>
            <a:r>
              <a:rPr lang="en-US" sz="2400" dirty="0"/>
              <a:t> </a:t>
            </a:r>
            <a:r>
              <a:rPr lang="en-US" sz="2400" dirty="0" err="1"/>
              <a:t>karşılığında</a:t>
            </a:r>
            <a:r>
              <a:rPr lang="en-US" sz="2400" dirty="0"/>
              <a:t> </a:t>
            </a:r>
            <a:r>
              <a:rPr lang="en-US" sz="2400" dirty="0" err="1"/>
              <a:t>beklenmedik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düzeyde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bakım</a:t>
            </a:r>
            <a:r>
              <a:rPr lang="en-US" sz="2400" dirty="0"/>
              <a:t> </a:t>
            </a:r>
            <a:r>
              <a:rPr lang="en-US" sz="2400" dirty="0" err="1"/>
              <a:t>faturası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karşılaşma</a:t>
            </a:r>
            <a:r>
              <a:rPr lang="en-US" sz="2400" dirty="0"/>
              <a:t> </a:t>
            </a:r>
            <a:r>
              <a:rPr lang="en-US" sz="2400" dirty="0" err="1"/>
              <a:t>riski</a:t>
            </a:r>
            <a:r>
              <a:rPr lang="en-US" sz="2400" dirty="0"/>
              <a:t> </a:t>
            </a:r>
            <a:r>
              <a:rPr lang="en-US" sz="2400" dirty="0" err="1"/>
              <a:t>ortadan</a:t>
            </a:r>
            <a:r>
              <a:rPr lang="en-US" sz="2400" dirty="0"/>
              <a:t> </a:t>
            </a:r>
            <a:r>
              <a:rPr lang="en-US" sz="2400" dirty="0" err="1"/>
              <a:t>kaldırılır</a:t>
            </a:r>
            <a:r>
              <a:rPr lang="en-US" sz="2400" dirty="0"/>
              <a:t>. </a:t>
            </a:r>
            <a:r>
              <a:rPr lang="en-US" sz="2400" dirty="0" err="1"/>
              <a:t>Tamir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bakım</a:t>
            </a:r>
            <a:r>
              <a:rPr lang="en-US" sz="2400" dirty="0"/>
              <a:t> </a:t>
            </a:r>
            <a:r>
              <a:rPr lang="en-US" sz="2400" dirty="0" err="1"/>
              <a:t>sözleşmeleri</a:t>
            </a:r>
            <a:r>
              <a:rPr lang="en-US" sz="2400" dirty="0"/>
              <a:t> </a:t>
            </a:r>
            <a:r>
              <a:rPr lang="en-US" sz="2400" dirty="0" err="1" smtClean="0"/>
              <a:t>sayesinde</a:t>
            </a:r>
            <a:r>
              <a:rPr lang="tr-TR" sz="2400" dirty="0" smtClean="0"/>
              <a:t> </a:t>
            </a:r>
            <a:r>
              <a:rPr lang="tr-TR" sz="2400" dirty="0"/>
              <a:t>:</a:t>
            </a:r>
          </a:p>
          <a:p>
            <a:pPr lvl="3" algn="ctr"/>
            <a:r>
              <a:rPr lang="en-US" sz="2400" dirty="0" err="1"/>
              <a:t>Akılda</a:t>
            </a:r>
            <a:r>
              <a:rPr lang="en-US" sz="2400" dirty="0"/>
              <a:t> </a:t>
            </a:r>
            <a:r>
              <a:rPr lang="en-US" sz="2400" dirty="0" err="1"/>
              <a:t>soru</a:t>
            </a:r>
            <a:r>
              <a:rPr lang="en-US" sz="2400" dirty="0"/>
              <a:t> </a:t>
            </a:r>
            <a:r>
              <a:rPr lang="en-US" sz="2400" dirty="0" err="1"/>
              <a:t>kalmayacak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açık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masraflar</a:t>
            </a:r>
            <a:r>
              <a:rPr lang="en-US" sz="2400" dirty="0"/>
              <a:t> </a:t>
            </a:r>
            <a:r>
              <a:rPr lang="en-US" sz="2400" dirty="0" err="1"/>
              <a:t>belirlenir</a:t>
            </a:r>
            <a:r>
              <a:rPr lang="en-US" sz="2400" dirty="0"/>
              <a:t>.</a:t>
            </a:r>
            <a:endParaRPr lang="tr-TR" sz="2400" dirty="0"/>
          </a:p>
          <a:p>
            <a:pPr lvl="3" algn="ctr"/>
            <a:r>
              <a:rPr lang="en-US" sz="2400" dirty="0"/>
              <a:t>Sabit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rekabetçi</a:t>
            </a:r>
            <a:r>
              <a:rPr lang="en-US" sz="2400" dirty="0"/>
              <a:t> </a:t>
            </a:r>
            <a:r>
              <a:rPr lang="en-US" sz="2400" dirty="0" err="1"/>
              <a:t>fiyatlar</a:t>
            </a:r>
            <a:r>
              <a:rPr lang="en-US" sz="2400" dirty="0"/>
              <a:t> </a:t>
            </a:r>
            <a:r>
              <a:rPr lang="en-US" sz="2400" dirty="0" err="1"/>
              <a:t>elde</a:t>
            </a:r>
            <a:r>
              <a:rPr lang="en-US" sz="2400" dirty="0"/>
              <a:t> </a:t>
            </a:r>
            <a:r>
              <a:rPr lang="en-US" sz="2400" dirty="0" err="1"/>
              <a:t>edilir</a:t>
            </a:r>
            <a:r>
              <a:rPr lang="en-US" sz="2400" dirty="0"/>
              <a:t>.</a:t>
            </a:r>
            <a:endParaRPr lang="tr-TR" sz="2400" dirty="0"/>
          </a:p>
          <a:p>
            <a:pPr lvl="3" algn="ctr"/>
            <a:r>
              <a:rPr lang="en-US" sz="2400" dirty="0" err="1"/>
              <a:t>Beklenmedik</a:t>
            </a:r>
            <a:r>
              <a:rPr lang="en-US" sz="2400" dirty="0"/>
              <a:t> </a:t>
            </a:r>
            <a:r>
              <a:rPr lang="en-US" sz="2400" dirty="0" err="1"/>
              <a:t>tamir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bakım</a:t>
            </a:r>
            <a:r>
              <a:rPr lang="en-US" sz="2400" dirty="0"/>
              <a:t> </a:t>
            </a:r>
            <a:r>
              <a:rPr lang="en-US" sz="2400" dirty="0" err="1"/>
              <a:t>faturalarının</a:t>
            </a:r>
            <a:r>
              <a:rPr lang="en-US" sz="2400" dirty="0"/>
              <a:t> </a:t>
            </a:r>
            <a:r>
              <a:rPr lang="en-US" sz="2400" dirty="0" err="1"/>
              <a:t>önüne</a:t>
            </a:r>
            <a:r>
              <a:rPr lang="en-US" sz="2400" dirty="0"/>
              <a:t> </a:t>
            </a:r>
            <a:r>
              <a:rPr lang="en-US" sz="2400" dirty="0" err="1"/>
              <a:t>geçilir</a:t>
            </a:r>
            <a:r>
              <a:rPr lang="en-US" sz="2400" dirty="0"/>
              <a:t>.</a:t>
            </a:r>
            <a:endParaRPr lang="tr-TR" sz="2400" dirty="0"/>
          </a:p>
          <a:p>
            <a:pPr lvl="3" algn="ctr"/>
            <a:r>
              <a:rPr lang="en-US" sz="2400" dirty="0" err="1"/>
              <a:t>Kilometre</a:t>
            </a:r>
            <a:r>
              <a:rPr lang="en-US" sz="2400" dirty="0"/>
              <a:t> </a:t>
            </a:r>
            <a:r>
              <a:rPr lang="en-US" sz="2400" dirty="0" err="1"/>
              <a:t>başına</a:t>
            </a:r>
            <a:r>
              <a:rPr lang="en-US" sz="2400" dirty="0"/>
              <a:t> </a:t>
            </a:r>
            <a:r>
              <a:rPr lang="en-US" sz="2400" dirty="0" err="1"/>
              <a:t>maliyeti</a:t>
            </a:r>
            <a:r>
              <a:rPr lang="en-US" sz="2400" dirty="0"/>
              <a:t> </a:t>
            </a:r>
            <a:r>
              <a:rPr lang="en-US" sz="2400" dirty="0" err="1"/>
              <a:t>belirlemek</a:t>
            </a:r>
            <a:r>
              <a:rPr lang="en-US" sz="2400" dirty="0"/>
              <a:t> </a:t>
            </a:r>
            <a:r>
              <a:rPr lang="en-US" sz="2400" dirty="0" err="1"/>
              <a:t>kolaylaşır</a:t>
            </a:r>
            <a:r>
              <a:rPr lang="en-US" sz="2400" dirty="0" smtClean="0"/>
              <a:t>.</a:t>
            </a:r>
            <a:endParaRPr lang="tr-TR" sz="2400" dirty="0"/>
          </a:p>
          <a:p>
            <a:pPr algn="ctr"/>
            <a:r>
              <a:rPr lang="en-US" sz="2400" dirty="0" err="1"/>
              <a:t>Sefer</a:t>
            </a:r>
            <a:r>
              <a:rPr lang="en-US" sz="2400" dirty="0"/>
              <a:t> </a:t>
            </a:r>
            <a:r>
              <a:rPr lang="en-US" sz="2400" dirty="0" err="1" smtClean="0"/>
              <a:t>mali</a:t>
            </a:r>
            <a:r>
              <a:rPr lang="tr-TR" sz="2400" dirty="0" smtClean="0"/>
              <a:t>y</a:t>
            </a:r>
            <a:r>
              <a:rPr lang="en-US" sz="2400" dirty="0" err="1" smtClean="0"/>
              <a:t>etlerini</a:t>
            </a:r>
            <a:r>
              <a:rPr lang="en-US" sz="2400" dirty="0" smtClean="0"/>
              <a:t> </a:t>
            </a:r>
            <a:r>
              <a:rPr lang="en-US" sz="2400" dirty="0" err="1"/>
              <a:t>değerlendirirken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taşıma</a:t>
            </a:r>
            <a:r>
              <a:rPr lang="en-US" sz="2400" dirty="0"/>
              <a:t> </a:t>
            </a:r>
            <a:r>
              <a:rPr lang="en-US" sz="2400" dirty="0" err="1"/>
              <a:t>teklifi</a:t>
            </a:r>
            <a:r>
              <a:rPr lang="en-US" sz="2400" dirty="0"/>
              <a:t> </a:t>
            </a:r>
            <a:r>
              <a:rPr lang="en-US" sz="2400" dirty="0" err="1"/>
              <a:t>hazırlanırken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maliyet</a:t>
            </a:r>
            <a:r>
              <a:rPr lang="en-US" sz="2400" dirty="0"/>
              <a:t> </a:t>
            </a:r>
            <a:r>
              <a:rPr lang="en-US" sz="2400" dirty="0" err="1"/>
              <a:t>dikkate</a:t>
            </a:r>
            <a:endParaRPr lang="tr-TR" sz="2400" dirty="0"/>
          </a:p>
          <a:p>
            <a:pPr algn="ctr"/>
            <a:r>
              <a:rPr lang="en-US" sz="2400" dirty="0" err="1"/>
              <a:t>alınır</a:t>
            </a:r>
            <a:r>
              <a:rPr lang="en-US" sz="2400" dirty="0"/>
              <a:t>.</a:t>
            </a:r>
            <a:endParaRPr lang="tr-TR" sz="2400" dirty="0"/>
          </a:p>
          <a:p>
            <a:pPr marL="0" indent="0" algn="ctr">
              <a:buNone/>
            </a:pPr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829" y="109183"/>
            <a:ext cx="11928143" cy="1064524"/>
          </a:xfrm>
        </p:spPr>
        <p:txBody>
          <a:bodyPr/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/>
              <a:t>Taşıma </a:t>
            </a:r>
            <a:r>
              <a:rPr lang="en-US" sz="3200" b="1" dirty="0" err="1"/>
              <a:t>Mesafesi</a:t>
            </a:r>
            <a:r>
              <a:rPr lang="en-US" sz="3200" b="1" dirty="0"/>
              <a:t>, </a:t>
            </a:r>
            <a:r>
              <a:rPr lang="en-US" sz="3200" b="1" dirty="0" err="1"/>
              <a:t>Yol</a:t>
            </a:r>
            <a:r>
              <a:rPr lang="en-US" sz="3200" b="1" dirty="0"/>
              <a:t> </a:t>
            </a:r>
            <a:r>
              <a:rPr lang="en-US" sz="3200" b="1" dirty="0" err="1"/>
              <a:t>ve</a:t>
            </a:r>
            <a:r>
              <a:rPr lang="en-US" sz="3200" b="1" dirty="0"/>
              <a:t> </a:t>
            </a:r>
            <a:r>
              <a:rPr lang="en-US" sz="3200" b="1" dirty="0" err="1"/>
              <a:t>Bakım</a:t>
            </a:r>
            <a:r>
              <a:rPr lang="en-US" sz="3200" b="1" dirty="0"/>
              <a:t> </a:t>
            </a:r>
            <a:r>
              <a:rPr lang="en-US" sz="3200" b="1" dirty="0" err="1"/>
              <a:t>Giderleri</a:t>
            </a:r>
            <a:r>
              <a:rPr lang="tr-TR" sz="1800" b="1" dirty="0"/>
              <a:t/>
            </a:r>
            <a:br>
              <a:rPr lang="tr-TR" sz="1800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5824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534" y="1433014"/>
            <a:ext cx="11996382" cy="5308979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en-US" dirty="0" smtClean="0"/>
              <a:t>Taşıma </a:t>
            </a:r>
            <a:r>
              <a:rPr lang="en-US" dirty="0" err="1"/>
              <a:t>işleri</a:t>
            </a:r>
            <a:r>
              <a:rPr lang="en-US" dirty="0"/>
              <a:t> </a:t>
            </a:r>
            <a:r>
              <a:rPr lang="en-US" dirty="0" err="1"/>
              <a:t>komisyoncusu</a:t>
            </a:r>
            <a:r>
              <a:rPr lang="en-US" dirty="0"/>
              <a:t> (Freight Forwarders) </a:t>
            </a:r>
            <a:r>
              <a:rPr lang="en-US" dirty="0" err="1"/>
              <a:t>sıfatı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çalışan</a:t>
            </a:r>
            <a:r>
              <a:rPr lang="en-US" dirty="0"/>
              <a:t> </a:t>
            </a:r>
            <a:r>
              <a:rPr lang="en-US" dirty="0" err="1"/>
              <a:t>taşıyıcıların</a:t>
            </a:r>
            <a:r>
              <a:rPr lang="en-US" dirty="0"/>
              <a:t> </a:t>
            </a:r>
            <a:r>
              <a:rPr lang="en-US" dirty="0" err="1"/>
              <a:t>yük</a:t>
            </a:r>
            <a:r>
              <a:rPr lang="en-US" dirty="0"/>
              <a:t> </a:t>
            </a:r>
            <a:r>
              <a:rPr lang="en-US" dirty="0" err="1"/>
              <a:t>hasarları</a:t>
            </a:r>
            <a:r>
              <a:rPr lang="en-US" dirty="0"/>
              <a:t> </a:t>
            </a:r>
            <a:r>
              <a:rPr lang="en-US" dirty="0" err="1"/>
              <a:t>neticesinde</a:t>
            </a:r>
            <a:r>
              <a:rPr lang="en-US" dirty="0"/>
              <a:t> 3. </a:t>
            </a:r>
            <a:r>
              <a:rPr lang="en-US" dirty="0" err="1"/>
              <a:t>kişilere</a:t>
            </a:r>
            <a:r>
              <a:rPr lang="en-US" dirty="0"/>
              <a:t> </a:t>
            </a:r>
            <a:r>
              <a:rPr lang="en-US" dirty="0" err="1"/>
              <a:t>verdikleri</a:t>
            </a:r>
            <a:r>
              <a:rPr lang="en-US" dirty="0" smtClean="0"/>
              <a:t>;</a:t>
            </a:r>
            <a:endParaRPr lang="tr-TR" dirty="0"/>
          </a:p>
          <a:p>
            <a:pPr lvl="3"/>
            <a:r>
              <a:rPr lang="en-US" sz="2800" dirty="0" err="1"/>
              <a:t>Maddi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bedeni</a:t>
            </a:r>
            <a:r>
              <a:rPr lang="en-US" sz="2800" dirty="0"/>
              <a:t> </a:t>
            </a:r>
            <a:r>
              <a:rPr lang="en-US" sz="2800" dirty="0" err="1"/>
              <a:t>zararlar</a:t>
            </a:r>
            <a:endParaRPr lang="tr-TR" sz="2800" dirty="0"/>
          </a:p>
          <a:p>
            <a:pPr lvl="3"/>
            <a:r>
              <a:rPr lang="en-US" sz="2800" dirty="0" err="1"/>
              <a:t>İhmal</a:t>
            </a:r>
            <a:r>
              <a:rPr lang="en-US" sz="2800" dirty="0"/>
              <a:t> </a:t>
            </a:r>
            <a:r>
              <a:rPr lang="en-US" sz="2800" dirty="0" err="1"/>
              <a:t>sonucu</a:t>
            </a:r>
            <a:r>
              <a:rPr lang="en-US" sz="2800" dirty="0"/>
              <a:t> </a:t>
            </a:r>
            <a:r>
              <a:rPr lang="en-US" sz="2800" dirty="0" err="1"/>
              <a:t>verilen</a:t>
            </a:r>
            <a:r>
              <a:rPr lang="en-US" sz="2800" dirty="0"/>
              <a:t> </a:t>
            </a:r>
            <a:r>
              <a:rPr lang="en-US" sz="2800" dirty="0" err="1"/>
              <a:t>zararlar</a:t>
            </a:r>
            <a:endParaRPr lang="tr-TR" sz="2800" dirty="0"/>
          </a:p>
          <a:p>
            <a:pPr lvl="3"/>
            <a:r>
              <a:rPr lang="en-US" sz="2800" dirty="0" err="1"/>
              <a:t>Zararı</a:t>
            </a:r>
            <a:r>
              <a:rPr lang="en-US" sz="2800" dirty="0"/>
              <a:t> </a:t>
            </a:r>
            <a:r>
              <a:rPr lang="en-US" sz="2800" dirty="0" err="1"/>
              <a:t>azaltma</a:t>
            </a:r>
            <a:r>
              <a:rPr lang="en-US" sz="2800" dirty="0"/>
              <a:t> </a:t>
            </a:r>
            <a:r>
              <a:rPr lang="en-US" sz="2800" dirty="0" err="1"/>
              <a:t>masrafları</a:t>
            </a:r>
            <a:endParaRPr lang="tr-TR" sz="2800" dirty="0"/>
          </a:p>
          <a:p>
            <a:pPr lvl="3"/>
            <a:r>
              <a:rPr lang="en-US" sz="2800" dirty="0" err="1"/>
              <a:t>Yarıda</a:t>
            </a:r>
            <a:r>
              <a:rPr lang="en-US" sz="2800" dirty="0"/>
              <a:t> </a:t>
            </a:r>
            <a:r>
              <a:rPr lang="en-US" sz="2800" dirty="0" err="1"/>
              <a:t>kalan</a:t>
            </a:r>
            <a:r>
              <a:rPr lang="en-US" sz="2800" dirty="0"/>
              <a:t> </a:t>
            </a:r>
            <a:r>
              <a:rPr lang="en-US" sz="2800" dirty="0" err="1"/>
              <a:t>seferleri</a:t>
            </a:r>
            <a:r>
              <a:rPr lang="en-US" sz="2800" dirty="0"/>
              <a:t> </a:t>
            </a:r>
            <a:r>
              <a:rPr lang="en-US" sz="2800" dirty="0" err="1"/>
              <a:t>tamamlama</a:t>
            </a:r>
            <a:endParaRPr lang="tr-TR" sz="2800" dirty="0"/>
          </a:p>
          <a:p>
            <a:pPr lvl="3"/>
            <a:r>
              <a:rPr lang="en-US" sz="2800" dirty="0" err="1"/>
              <a:t>Teslim</a:t>
            </a:r>
            <a:r>
              <a:rPr lang="en-US" sz="2800" dirty="0"/>
              <a:t> </a:t>
            </a:r>
            <a:r>
              <a:rPr lang="en-US" sz="2800" dirty="0" err="1"/>
              <a:t>alınmayan</a:t>
            </a:r>
            <a:r>
              <a:rPr lang="en-US" sz="2800" dirty="0"/>
              <a:t> </a:t>
            </a:r>
            <a:r>
              <a:rPr lang="en-US" sz="2800" dirty="0" err="1"/>
              <a:t>yüklerle</a:t>
            </a:r>
            <a:r>
              <a:rPr lang="en-US" sz="2800" dirty="0"/>
              <a:t> </a:t>
            </a:r>
            <a:r>
              <a:rPr lang="en-US" sz="2800" dirty="0" err="1"/>
              <a:t>ilgili</a:t>
            </a:r>
            <a:r>
              <a:rPr lang="en-US" sz="2800" dirty="0"/>
              <a:t> </a:t>
            </a:r>
            <a:r>
              <a:rPr lang="en-US" sz="2800" dirty="0" err="1"/>
              <a:t>masraflar</a:t>
            </a:r>
            <a:endParaRPr lang="tr-TR" sz="2800" dirty="0"/>
          </a:p>
          <a:p>
            <a:pPr lvl="3"/>
            <a:r>
              <a:rPr lang="en-US" sz="2800" dirty="0" err="1"/>
              <a:t>Cezalar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sayılan</a:t>
            </a:r>
            <a:r>
              <a:rPr lang="en-US" sz="2800" dirty="0"/>
              <a:t> </a:t>
            </a:r>
            <a:r>
              <a:rPr lang="en-US" sz="2800" dirty="0" err="1"/>
              <a:t>nedenlerle</a:t>
            </a:r>
            <a:r>
              <a:rPr lang="en-US" sz="2800" dirty="0"/>
              <a:t> </a:t>
            </a:r>
            <a:r>
              <a:rPr lang="en-US" sz="2800" dirty="0" err="1"/>
              <a:t>müşterilerin</a:t>
            </a:r>
            <a:r>
              <a:rPr lang="en-US" sz="2800" dirty="0"/>
              <a:t> </a:t>
            </a:r>
            <a:r>
              <a:rPr lang="en-US" sz="2800" dirty="0" err="1"/>
              <a:t>uğrayabileceği</a:t>
            </a:r>
            <a:r>
              <a:rPr lang="en-US" sz="2800" dirty="0"/>
              <a:t>, </a:t>
            </a:r>
            <a:r>
              <a:rPr lang="en-US" sz="2800" dirty="0" err="1"/>
              <a:t>finansal</a:t>
            </a:r>
            <a:r>
              <a:rPr lang="en-US" sz="2800" dirty="0"/>
              <a:t> </a:t>
            </a:r>
            <a:r>
              <a:rPr lang="en-US" sz="2800" dirty="0" err="1"/>
              <a:t>kayıplar</a:t>
            </a:r>
            <a:r>
              <a:rPr lang="en-US" sz="2800" dirty="0"/>
              <a:t> </a:t>
            </a:r>
            <a:r>
              <a:rPr lang="en-US" sz="2800" dirty="0" err="1"/>
              <a:t>poliçede</a:t>
            </a:r>
            <a:r>
              <a:rPr lang="en-US" sz="2800" dirty="0"/>
              <a:t> (</a:t>
            </a:r>
            <a:r>
              <a:rPr lang="en-US" sz="2800" dirty="0" err="1"/>
              <a:t>sigorta</a:t>
            </a:r>
            <a:r>
              <a:rPr lang="en-US" sz="2800" dirty="0"/>
              <a:t> </a:t>
            </a:r>
            <a:r>
              <a:rPr lang="en-US" sz="2800" dirty="0" err="1"/>
              <a:t>sözleşmesi</a:t>
            </a:r>
            <a:r>
              <a:rPr lang="en-US" sz="2800" dirty="0"/>
              <a:t>) </a:t>
            </a:r>
            <a:r>
              <a:rPr lang="en-US" sz="2800" dirty="0" err="1"/>
              <a:t>belirtilen</a:t>
            </a:r>
            <a:r>
              <a:rPr lang="en-US" sz="2800" dirty="0"/>
              <a:t> </a:t>
            </a:r>
            <a:r>
              <a:rPr lang="en-US" sz="2800" dirty="0" err="1"/>
              <a:t>şartlarla</a:t>
            </a:r>
            <a:r>
              <a:rPr lang="en-US" sz="2800" dirty="0"/>
              <a:t> </a:t>
            </a:r>
            <a:r>
              <a:rPr lang="en-US" sz="2800" dirty="0" err="1"/>
              <a:t>teminat</a:t>
            </a:r>
            <a:r>
              <a:rPr lang="en-US" sz="2800" dirty="0"/>
              <a:t> </a:t>
            </a:r>
            <a:r>
              <a:rPr lang="en-US" sz="2800" dirty="0" err="1"/>
              <a:t>altına</a:t>
            </a:r>
            <a:r>
              <a:rPr lang="en-US" sz="2800" dirty="0"/>
              <a:t> </a:t>
            </a:r>
            <a:r>
              <a:rPr lang="en-US" sz="2800" dirty="0" err="1"/>
              <a:t>alınmaktadır</a:t>
            </a:r>
            <a:r>
              <a:rPr lang="en-US" sz="2800" dirty="0"/>
              <a:t>.</a:t>
            </a:r>
            <a:endParaRPr lang="tr-TR" sz="2800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5534" y="95535"/>
            <a:ext cx="11996382" cy="1146411"/>
          </a:xfrm>
        </p:spPr>
        <p:txBody>
          <a:bodyPr>
            <a:normAutofit fontScale="90000"/>
          </a:bodyPr>
          <a:lstStyle/>
          <a:p>
            <a:pPr lvl="2" algn="ctr"/>
            <a:r>
              <a:rPr lang="en-US" sz="3200" b="1" dirty="0"/>
              <a:t>Sorumluluk </a:t>
            </a:r>
            <a:r>
              <a:rPr lang="en-US" sz="3200" b="1" dirty="0" err="1"/>
              <a:t>Sigorta</a:t>
            </a:r>
            <a:r>
              <a:rPr lang="en-US" sz="3200" b="1" dirty="0"/>
              <a:t> Prim </a:t>
            </a:r>
            <a:r>
              <a:rPr lang="en-US" sz="3200" b="1" dirty="0" err="1"/>
              <a:t>Gideri</a:t>
            </a:r>
            <a:r>
              <a:rPr lang="tr-TR" sz="3200" b="1" dirty="0"/>
              <a:t/>
            </a:r>
            <a:br>
              <a:rPr lang="tr-TR" sz="3200" b="1" dirty="0"/>
            </a:br>
            <a:r>
              <a:rPr lang="en-US" sz="3200" b="1" dirty="0"/>
              <a:t> </a:t>
            </a:r>
            <a:r>
              <a:rPr lang="tr-TR" sz="1600" dirty="0"/>
              <a:t/>
            </a:r>
            <a:br>
              <a:rPr lang="tr-TR" sz="1600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16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181" y="122830"/>
            <a:ext cx="11955439" cy="6632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3200" dirty="0" smtClean="0"/>
          </a:p>
          <a:p>
            <a:pPr marL="0" indent="0" algn="ctr">
              <a:buNone/>
            </a:pPr>
            <a:r>
              <a:rPr lang="en-US" sz="3200" dirty="0" err="1" smtClean="0"/>
              <a:t>İhraç</a:t>
            </a:r>
            <a:r>
              <a:rPr lang="en-US" sz="3200" dirty="0" smtClean="0"/>
              <a:t> </a:t>
            </a:r>
            <a:r>
              <a:rPr lang="en-US" sz="3200" dirty="0" err="1"/>
              <a:t>veya</a:t>
            </a:r>
            <a:r>
              <a:rPr lang="en-US" sz="3200" dirty="0"/>
              <a:t> </a:t>
            </a:r>
            <a:r>
              <a:rPr lang="en-US" sz="3200" dirty="0" err="1"/>
              <a:t>ithal</a:t>
            </a:r>
            <a:r>
              <a:rPr lang="en-US" sz="3200" dirty="0"/>
              <a:t> </a:t>
            </a:r>
            <a:r>
              <a:rPr lang="en-US" sz="3200" dirty="0" err="1"/>
              <a:t>edilecek</a:t>
            </a:r>
            <a:r>
              <a:rPr lang="en-US" sz="3200" dirty="0"/>
              <a:t> mal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yolda</a:t>
            </a:r>
            <a:r>
              <a:rPr lang="en-US" sz="3200" dirty="0"/>
              <a:t> </a:t>
            </a:r>
            <a:r>
              <a:rPr lang="en-US" sz="3200" dirty="0" err="1"/>
              <a:t>oluşacak</a:t>
            </a:r>
            <a:r>
              <a:rPr lang="en-US" sz="3200" dirty="0"/>
              <a:t> her </a:t>
            </a:r>
            <a:r>
              <a:rPr lang="en-US" sz="3200" dirty="0" err="1"/>
              <a:t>türlü</a:t>
            </a:r>
            <a:r>
              <a:rPr lang="en-US" sz="3200" dirty="0"/>
              <a:t> </a:t>
            </a:r>
            <a:r>
              <a:rPr lang="en-US" sz="3200" dirty="0" err="1"/>
              <a:t>hasara</a:t>
            </a:r>
            <a:r>
              <a:rPr lang="en-US" sz="3200" dirty="0"/>
              <a:t> </a:t>
            </a:r>
            <a:r>
              <a:rPr lang="en-US" sz="3200" dirty="0" err="1"/>
              <a:t>karşı</a:t>
            </a:r>
            <a:r>
              <a:rPr lang="en-US" sz="3200" dirty="0"/>
              <a:t> “All Risk” </a:t>
            </a:r>
            <a:r>
              <a:rPr lang="en-US" sz="3200" dirty="0" err="1"/>
              <a:t>olarak</a:t>
            </a:r>
            <a:r>
              <a:rPr lang="en-US" sz="3200" dirty="0"/>
              <a:t> </a:t>
            </a:r>
            <a:r>
              <a:rPr lang="en-US" sz="3200" dirty="0" err="1"/>
              <a:t>nakliye</a:t>
            </a:r>
            <a:r>
              <a:rPr lang="en-US" sz="3200" dirty="0"/>
              <a:t> </a:t>
            </a:r>
            <a:r>
              <a:rPr lang="en-US" sz="3200" dirty="0" err="1"/>
              <a:t>sigortası</a:t>
            </a:r>
            <a:r>
              <a:rPr lang="en-US" sz="3200" dirty="0"/>
              <a:t> </a:t>
            </a:r>
            <a:r>
              <a:rPr lang="en-US" sz="3200" dirty="0" err="1"/>
              <a:t>yapılması</a:t>
            </a:r>
            <a:r>
              <a:rPr lang="en-US" sz="3200" dirty="0"/>
              <a:t> </a:t>
            </a:r>
            <a:r>
              <a:rPr lang="en-US" sz="3200" dirty="0" err="1"/>
              <a:t>firmaların</a:t>
            </a:r>
            <a:r>
              <a:rPr lang="en-US" sz="3200" dirty="0"/>
              <a:t> </a:t>
            </a:r>
            <a:r>
              <a:rPr lang="en-US" sz="3200" dirty="0" err="1"/>
              <a:t>menfaatinedir</a:t>
            </a:r>
            <a:r>
              <a:rPr lang="en-US" sz="3200" dirty="0"/>
              <a:t>. </a:t>
            </a:r>
            <a:r>
              <a:rPr lang="en-US" sz="3200" dirty="0" err="1"/>
              <a:t>Oluşacak</a:t>
            </a:r>
            <a:r>
              <a:rPr lang="en-US" sz="3200" dirty="0"/>
              <a:t> </a:t>
            </a:r>
            <a:r>
              <a:rPr lang="en-US" sz="3200" dirty="0" err="1"/>
              <a:t>hasarlarda</a:t>
            </a:r>
            <a:r>
              <a:rPr lang="en-US" sz="3200" dirty="0"/>
              <a:t> </a:t>
            </a:r>
            <a:r>
              <a:rPr lang="en-US" sz="3200" dirty="0" err="1"/>
              <a:t>sigorta</a:t>
            </a:r>
            <a:r>
              <a:rPr lang="en-US" sz="3200" dirty="0"/>
              <a:t> </a:t>
            </a:r>
            <a:r>
              <a:rPr lang="en-US" sz="3200" dirty="0" err="1"/>
              <a:t>şirketleri</a:t>
            </a:r>
            <a:r>
              <a:rPr lang="en-US" sz="3200" dirty="0"/>
              <a:t> </a:t>
            </a:r>
            <a:r>
              <a:rPr lang="en-US" sz="3200" dirty="0" err="1"/>
              <a:t>malın</a:t>
            </a:r>
            <a:r>
              <a:rPr lang="en-US" sz="3200" dirty="0"/>
              <a:t> </a:t>
            </a:r>
            <a:r>
              <a:rPr lang="en-US" sz="3200" dirty="0" err="1"/>
              <a:t>hasarı</a:t>
            </a:r>
            <a:r>
              <a:rPr lang="en-US" sz="3200" dirty="0"/>
              <a:t>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ilgili</a:t>
            </a:r>
            <a:r>
              <a:rPr lang="en-US" sz="3200" dirty="0"/>
              <a:t> </a:t>
            </a:r>
            <a:r>
              <a:rPr lang="en-US" sz="3200" dirty="0" err="1"/>
              <a:t>tüm</a:t>
            </a:r>
            <a:r>
              <a:rPr lang="en-US" sz="3200" dirty="0"/>
              <a:t> </a:t>
            </a:r>
            <a:r>
              <a:rPr lang="en-US" sz="3200" dirty="0" err="1"/>
              <a:t>masrafları</a:t>
            </a:r>
            <a:r>
              <a:rPr lang="en-US" sz="3200" dirty="0"/>
              <a:t> </a:t>
            </a:r>
            <a:r>
              <a:rPr lang="en-US" sz="3200" dirty="0" err="1"/>
              <a:t>üretici</a:t>
            </a:r>
            <a:r>
              <a:rPr lang="en-US" sz="3200" dirty="0"/>
              <a:t> </a:t>
            </a:r>
            <a:r>
              <a:rPr lang="en-US" sz="3200" dirty="0" err="1"/>
              <a:t>veya</a:t>
            </a:r>
            <a:r>
              <a:rPr lang="en-US" sz="3200" dirty="0"/>
              <a:t> </a:t>
            </a:r>
            <a:r>
              <a:rPr lang="en-US" sz="3200" dirty="0" err="1"/>
              <a:t>sigorta</a:t>
            </a:r>
            <a:r>
              <a:rPr lang="en-US" sz="3200" dirty="0"/>
              <a:t> </a:t>
            </a:r>
            <a:r>
              <a:rPr lang="en-US" sz="3200" dirty="0" err="1"/>
              <a:t>yaptıran</a:t>
            </a:r>
            <a:r>
              <a:rPr lang="en-US" sz="3200" dirty="0"/>
              <a:t> </a:t>
            </a:r>
            <a:r>
              <a:rPr lang="en-US" sz="3200" dirty="0" err="1"/>
              <a:t>tarafa</a:t>
            </a:r>
            <a:r>
              <a:rPr lang="en-US" sz="3200" dirty="0"/>
              <a:t> </a:t>
            </a:r>
            <a:r>
              <a:rPr lang="en-US" sz="3200" dirty="0" err="1"/>
              <a:t>ödeyerek</a:t>
            </a:r>
            <a:r>
              <a:rPr lang="en-US" sz="3200" dirty="0"/>
              <a:t> </a:t>
            </a:r>
            <a:r>
              <a:rPr lang="en-US" sz="3200" dirty="0" err="1"/>
              <a:t>oluşan</a:t>
            </a:r>
            <a:r>
              <a:rPr lang="en-US" sz="3200" dirty="0"/>
              <a:t> </a:t>
            </a:r>
            <a:r>
              <a:rPr lang="en-US" sz="3200" dirty="0" err="1"/>
              <a:t>maddi</a:t>
            </a:r>
            <a:r>
              <a:rPr lang="en-US" sz="3200" dirty="0"/>
              <a:t> </a:t>
            </a:r>
            <a:r>
              <a:rPr lang="en-US" sz="3200" dirty="0" err="1"/>
              <a:t>kayıpları</a:t>
            </a:r>
            <a:r>
              <a:rPr lang="en-US" sz="3200" dirty="0"/>
              <a:t> </a:t>
            </a:r>
            <a:r>
              <a:rPr lang="en-US" sz="3200" dirty="0" err="1"/>
              <a:t>bertaraf</a:t>
            </a:r>
            <a:r>
              <a:rPr lang="en-US" sz="3200" dirty="0"/>
              <a:t> </a:t>
            </a:r>
            <a:r>
              <a:rPr lang="en-US" sz="3200" dirty="0" err="1"/>
              <a:t>edecektir</a:t>
            </a:r>
            <a:r>
              <a:rPr lang="en-US" sz="3200" dirty="0"/>
              <a:t>. </a:t>
            </a:r>
            <a:r>
              <a:rPr lang="en-US" sz="3200" dirty="0" err="1"/>
              <a:t>Tabii</a:t>
            </a:r>
            <a:r>
              <a:rPr lang="en-US" sz="3200" dirty="0"/>
              <a:t> </a:t>
            </a:r>
            <a:r>
              <a:rPr lang="en-US" sz="3200" dirty="0" err="1"/>
              <a:t>oluşan</a:t>
            </a:r>
            <a:r>
              <a:rPr lang="en-US" sz="3200" dirty="0"/>
              <a:t> </a:t>
            </a:r>
            <a:r>
              <a:rPr lang="en-US" sz="3200" dirty="0" err="1"/>
              <a:t>hasar</a:t>
            </a:r>
            <a:r>
              <a:rPr lang="en-US" sz="3200" dirty="0"/>
              <a:t> </a:t>
            </a:r>
            <a:r>
              <a:rPr lang="en-US" sz="3200" dirty="0" err="1"/>
              <a:t>sigorta</a:t>
            </a:r>
            <a:r>
              <a:rPr lang="en-US" sz="3200" dirty="0"/>
              <a:t> </a:t>
            </a:r>
            <a:r>
              <a:rPr lang="en-US" sz="3200" dirty="0" err="1"/>
              <a:t>şirketi</a:t>
            </a:r>
            <a:r>
              <a:rPr lang="en-US" sz="3200" dirty="0"/>
              <a:t> </a:t>
            </a:r>
            <a:r>
              <a:rPr lang="en-US" sz="3200" dirty="0" err="1"/>
              <a:t>tarafından</a:t>
            </a:r>
            <a:r>
              <a:rPr lang="en-US" sz="3200" dirty="0"/>
              <a:t> </a:t>
            </a:r>
            <a:r>
              <a:rPr lang="en-US" sz="3200" dirty="0" err="1"/>
              <a:t>incelenecek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tüm</a:t>
            </a:r>
            <a:r>
              <a:rPr lang="en-US" sz="3200" dirty="0"/>
              <a:t> </a:t>
            </a:r>
            <a:r>
              <a:rPr lang="en-US" sz="3200" dirty="0" err="1"/>
              <a:t>koşulların</a:t>
            </a:r>
            <a:r>
              <a:rPr lang="en-US" sz="3200" dirty="0"/>
              <a:t> </a:t>
            </a:r>
            <a:r>
              <a:rPr lang="en-US" sz="3200" dirty="0" err="1"/>
              <a:t>hasar</a:t>
            </a:r>
            <a:r>
              <a:rPr lang="en-US" sz="3200" dirty="0"/>
              <a:t> </a:t>
            </a:r>
            <a:r>
              <a:rPr lang="en-US" sz="3200" dirty="0" err="1"/>
              <a:t>ödemeye</a:t>
            </a:r>
            <a:r>
              <a:rPr lang="en-US" sz="3200" dirty="0"/>
              <a:t> </a:t>
            </a:r>
            <a:r>
              <a:rPr lang="en-US" sz="3200" dirty="0" err="1"/>
              <a:t>uygun</a:t>
            </a:r>
            <a:r>
              <a:rPr lang="en-US" sz="3200" dirty="0"/>
              <a:t> </a:t>
            </a:r>
            <a:r>
              <a:rPr lang="en-US" sz="3200" dirty="0" err="1"/>
              <a:t>olması</a:t>
            </a:r>
            <a:r>
              <a:rPr lang="en-US" sz="3200" dirty="0"/>
              <a:t> </a:t>
            </a:r>
            <a:r>
              <a:rPr lang="en-US" sz="3200" dirty="0" err="1"/>
              <a:t>durumunda</a:t>
            </a:r>
            <a:r>
              <a:rPr lang="en-US" sz="3200" dirty="0"/>
              <a:t> </a:t>
            </a:r>
            <a:r>
              <a:rPr lang="en-US" sz="3200" dirty="0" err="1"/>
              <a:t>hasar</a:t>
            </a:r>
            <a:r>
              <a:rPr lang="en-US" sz="3200" dirty="0"/>
              <a:t> </a:t>
            </a:r>
            <a:r>
              <a:rPr lang="en-US" sz="3200" dirty="0" err="1"/>
              <a:t>sigorta</a:t>
            </a:r>
            <a:r>
              <a:rPr lang="en-US" sz="3200" dirty="0"/>
              <a:t> </a:t>
            </a:r>
            <a:r>
              <a:rPr lang="en-US" sz="3200" dirty="0" err="1"/>
              <a:t>ettirene</a:t>
            </a:r>
            <a:r>
              <a:rPr lang="en-US" sz="3200" dirty="0"/>
              <a:t> </a:t>
            </a:r>
            <a:r>
              <a:rPr lang="en-US" sz="3200" dirty="0" err="1"/>
              <a:t>ödenecektir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801773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82" y="95534"/>
            <a:ext cx="11982734" cy="66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0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6477" y="109182"/>
            <a:ext cx="11914495" cy="1514902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en-US" b="1" dirty="0" smtClean="0"/>
              <a:t>1</a:t>
            </a:r>
            <a:r>
              <a:rPr lang="tr-TR" b="1" dirty="0" smtClean="0"/>
              <a:t>- </a:t>
            </a:r>
            <a:r>
              <a:rPr lang="en-US" b="1" dirty="0" smtClean="0"/>
              <a:t>DAĞITIM </a:t>
            </a:r>
            <a:r>
              <a:rPr lang="en-US" b="1" dirty="0"/>
              <a:t>MALİYETLERİ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6477" y="1815153"/>
            <a:ext cx="11914495" cy="4940490"/>
          </a:xfrm>
        </p:spPr>
        <p:txBody>
          <a:bodyPr>
            <a:normAutofit/>
          </a:bodyPr>
          <a:lstStyle/>
          <a:p>
            <a:endParaRPr lang="tr-TR" sz="2800" dirty="0"/>
          </a:p>
          <a:p>
            <a:r>
              <a:rPr lang="en-US" sz="2800" dirty="0" err="1" smtClean="0"/>
              <a:t>Taşıyıcı</a:t>
            </a:r>
            <a:r>
              <a:rPr lang="en-US" sz="2800" dirty="0" smtClean="0"/>
              <a:t> </a:t>
            </a:r>
            <a:r>
              <a:rPr lang="en-US" sz="2800" dirty="0" err="1"/>
              <a:t>firmaların</a:t>
            </a:r>
            <a:r>
              <a:rPr lang="en-US" sz="2800" dirty="0"/>
              <a:t> </a:t>
            </a:r>
            <a:r>
              <a:rPr lang="en-US" sz="2800" dirty="0" err="1"/>
              <a:t>dağıtım</a:t>
            </a:r>
            <a:r>
              <a:rPr lang="en-US" sz="2800" dirty="0"/>
              <a:t> </a:t>
            </a:r>
            <a:r>
              <a:rPr lang="en-US" sz="2800" dirty="0" err="1"/>
              <a:t>faaliyetleri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başka</a:t>
            </a:r>
            <a:r>
              <a:rPr lang="en-US" sz="2800" dirty="0"/>
              <a:t> </a:t>
            </a:r>
            <a:r>
              <a:rPr lang="en-US" sz="2800" dirty="0" err="1"/>
              <a:t>ifade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ürünlerin</a:t>
            </a:r>
            <a:r>
              <a:rPr lang="en-US" sz="2800" dirty="0"/>
              <a:t> </a:t>
            </a:r>
            <a:r>
              <a:rPr lang="en-US" sz="2800" dirty="0" err="1"/>
              <a:t>alıcılara</a:t>
            </a:r>
            <a:r>
              <a:rPr lang="en-US" sz="2800" dirty="0"/>
              <a:t> </a:t>
            </a:r>
            <a:r>
              <a:rPr lang="en-US" sz="2800" dirty="0" err="1"/>
              <a:t>ya</a:t>
            </a:r>
            <a:r>
              <a:rPr lang="en-US" sz="2800" dirty="0"/>
              <a:t> da </a:t>
            </a:r>
            <a:r>
              <a:rPr lang="en-US" sz="2800" dirty="0" err="1"/>
              <a:t>nihai</a:t>
            </a:r>
            <a:r>
              <a:rPr lang="en-US" sz="2800" dirty="0"/>
              <a:t> </a:t>
            </a:r>
            <a:r>
              <a:rPr lang="en-US" sz="2800" dirty="0" err="1"/>
              <a:t>tüketicilere</a:t>
            </a:r>
            <a:r>
              <a:rPr lang="en-US" sz="2800" dirty="0"/>
              <a:t> </a:t>
            </a:r>
            <a:r>
              <a:rPr lang="en-US" sz="2800" dirty="0" err="1"/>
              <a:t>ulaştırılması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adlandırılan</a:t>
            </a:r>
            <a:r>
              <a:rPr lang="en-US" sz="2800" dirty="0"/>
              <a:t> </a:t>
            </a:r>
            <a:r>
              <a:rPr lang="en-US" sz="2800" dirty="0" err="1"/>
              <a:t>faaliyetlerin</a:t>
            </a:r>
            <a:r>
              <a:rPr lang="en-US" sz="2800" dirty="0"/>
              <a:t> </a:t>
            </a:r>
            <a:r>
              <a:rPr lang="en-US" sz="2800" dirty="0" err="1"/>
              <a:t>tümü</a:t>
            </a:r>
            <a:r>
              <a:rPr lang="en-US" sz="2800" dirty="0"/>
              <a:t> </a:t>
            </a:r>
            <a:r>
              <a:rPr lang="en-US" sz="2800" dirty="0" err="1"/>
              <a:t>dağıtım</a:t>
            </a:r>
            <a:r>
              <a:rPr lang="en-US" sz="2800" dirty="0"/>
              <a:t> </a:t>
            </a:r>
            <a:r>
              <a:rPr lang="en-US" sz="2800" dirty="0" err="1"/>
              <a:t>maliyetlerini</a:t>
            </a:r>
            <a:r>
              <a:rPr lang="en-US" sz="2800" dirty="0"/>
              <a:t> </a:t>
            </a:r>
            <a:r>
              <a:rPr lang="en-US" sz="2800" dirty="0" err="1"/>
              <a:t>oluşturmaktadır</a:t>
            </a:r>
            <a:r>
              <a:rPr lang="en-US" sz="2800" dirty="0" smtClean="0"/>
              <a:t>.</a:t>
            </a:r>
            <a:r>
              <a:rPr lang="en-US" sz="2800" dirty="0"/>
              <a:t> </a:t>
            </a:r>
            <a:endParaRPr lang="tr-TR" sz="2800" dirty="0"/>
          </a:p>
          <a:p>
            <a:r>
              <a:rPr lang="en-US" sz="2800" dirty="0" err="1"/>
              <a:t>Pazardaki</a:t>
            </a:r>
            <a:r>
              <a:rPr lang="en-US" sz="2800" dirty="0"/>
              <a:t> </a:t>
            </a:r>
            <a:r>
              <a:rPr lang="en-US" sz="2800" dirty="0" err="1"/>
              <a:t>ulaştırma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diğer</a:t>
            </a:r>
            <a:r>
              <a:rPr lang="en-US" sz="2800" dirty="0"/>
              <a:t> </a:t>
            </a:r>
            <a:r>
              <a:rPr lang="en-US" sz="2800" dirty="0" err="1"/>
              <a:t>dağıtım</a:t>
            </a:r>
            <a:r>
              <a:rPr lang="en-US" sz="2800" dirty="0"/>
              <a:t> </a:t>
            </a:r>
            <a:r>
              <a:rPr lang="en-US" sz="2800" dirty="0" err="1"/>
              <a:t>maliyetleri</a:t>
            </a:r>
            <a:r>
              <a:rPr lang="en-US" sz="2800" dirty="0"/>
              <a:t> </a:t>
            </a:r>
            <a:r>
              <a:rPr lang="en-US" sz="2800" dirty="0" err="1"/>
              <a:t>genellikle</a:t>
            </a:r>
            <a:r>
              <a:rPr lang="en-US" sz="2800" dirty="0"/>
              <a:t> </a:t>
            </a:r>
            <a:r>
              <a:rPr lang="en-US" sz="2800" dirty="0" err="1"/>
              <a:t>üretim</a:t>
            </a:r>
            <a:r>
              <a:rPr lang="en-US" sz="2800" dirty="0"/>
              <a:t> </a:t>
            </a:r>
            <a:r>
              <a:rPr lang="en-US" sz="2800" dirty="0" err="1"/>
              <a:t>maliyetleri</a:t>
            </a:r>
            <a:r>
              <a:rPr lang="en-US" sz="2800" dirty="0"/>
              <a:t> </a:t>
            </a:r>
            <a:r>
              <a:rPr lang="en-US" sz="2800" dirty="0" err="1"/>
              <a:t>kadardır</a:t>
            </a:r>
            <a:r>
              <a:rPr lang="en-US" sz="2800" dirty="0"/>
              <a:t>. Bu </a:t>
            </a:r>
            <a:r>
              <a:rPr lang="en-US" sz="2800" dirty="0" err="1"/>
              <a:t>maliyetler</a:t>
            </a:r>
            <a:r>
              <a:rPr lang="en-US" sz="2800" dirty="0"/>
              <a:t> </a:t>
            </a:r>
            <a:r>
              <a:rPr lang="en-US" sz="2800" dirty="0" err="1"/>
              <a:t>doğru</a:t>
            </a:r>
            <a:r>
              <a:rPr lang="en-US" sz="2800" dirty="0"/>
              <a:t> </a:t>
            </a:r>
            <a:r>
              <a:rPr lang="en-US" sz="2800" dirty="0" err="1"/>
              <a:t>ulaştırma</a:t>
            </a:r>
            <a:r>
              <a:rPr lang="en-US" sz="2800" dirty="0"/>
              <a:t> </a:t>
            </a:r>
            <a:r>
              <a:rPr lang="en-US" sz="2800" dirty="0" err="1"/>
              <a:t>opsiyonlarının</a:t>
            </a:r>
            <a:r>
              <a:rPr lang="en-US" sz="2800" dirty="0"/>
              <a:t> </a:t>
            </a:r>
            <a:r>
              <a:rPr lang="en-US" sz="2800" dirty="0" err="1"/>
              <a:t>seçimi</a:t>
            </a:r>
            <a:r>
              <a:rPr lang="en-US" sz="2800" dirty="0"/>
              <a:t>, </a:t>
            </a:r>
            <a:r>
              <a:rPr lang="en-US" sz="2800" dirty="0" err="1"/>
              <a:t>doğru</a:t>
            </a:r>
            <a:r>
              <a:rPr lang="en-US" sz="2800" dirty="0"/>
              <a:t> </a:t>
            </a:r>
            <a:r>
              <a:rPr lang="en-US" sz="2800" dirty="0" err="1"/>
              <a:t>dağıtım</a:t>
            </a:r>
            <a:r>
              <a:rPr lang="en-US" sz="2800" dirty="0"/>
              <a:t> </a:t>
            </a:r>
            <a:r>
              <a:rPr lang="en-US" sz="2800" dirty="0" err="1"/>
              <a:t>kanalı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satış</a:t>
            </a:r>
            <a:r>
              <a:rPr lang="en-US" sz="2800" dirty="0"/>
              <a:t> </a:t>
            </a:r>
            <a:r>
              <a:rPr lang="en-US" sz="2800" dirty="0" err="1"/>
              <a:t>organizasyonunun</a:t>
            </a:r>
            <a:r>
              <a:rPr lang="en-US" sz="2800" dirty="0"/>
              <a:t> </a:t>
            </a:r>
            <a:r>
              <a:rPr lang="en-US" sz="2800" dirty="0" err="1"/>
              <a:t>seçimi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kontrol</a:t>
            </a:r>
            <a:r>
              <a:rPr lang="en-US" sz="2800" dirty="0"/>
              <a:t> </a:t>
            </a:r>
            <a:r>
              <a:rPr lang="en-US" sz="2800" dirty="0" err="1"/>
              <a:t>edilebilir</a:t>
            </a:r>
            <a:r>
              <a:rPr lang="en-US" sz="2800" dirty="0"/>
              <a:t> </a:t>
            </a:r>
            <a:r>
              <a:rPr lang="en-US" sz="2800" dirty="0" err="1"/>
              <a:t>hâle</a:t>
            </a:r>
            <a:r>
              <a:rPr lang="en-US" sz="2800" dirty="0"/>
              <a:t> </a:t>
            </a:r>
            <a:r>
              <a:rPr lang="en-US" sz="2800" dirty="0" err="1"/>
              <a:t>gelmektedir</a:t>
            </a:r>
            <a:r>
              <a:rPr lang="en-US" sz="2800" dirty="0"/>
              <a:t>.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571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831" y="1323832"/>
            <a:ext cx="11955438" cy="54181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 smtClean="0"/>
              <a:t>Fiziksel</a:t>
            </a:r>
            <a:r>
              <a:rPr lang="en-US" sz="3200" dirty="0" smtClean="0"/>
              <a:t> </a:t>
            </a:r>
            <a:r>
              <a:rPr lang="en-US" sz="3200" dirty="0" err="1"/>
              <a:t>dağıtım</a:t>
            </a:r>
            <a:r>
              <a:rPr lang="en-US" sz="3200" dirty="0"/>
              <a:t> </a:t>
            </a:r>
            <a:r>
              <a:rPr lang="en-US" sz="3200" dirty="0" err="1"/>
              <a:t>sürecinde</a:t>
            </a:r>
            <a:r>
              <a:rPr lang="en-US" sz="3200" dirty="0"/>
              <a:t> </a:t>
            </a:r>
            <a:r>
              <a:rPr lang="en-US" sz="3200" dirty="0" err="1"/>
              <a:t>hareket</a:t>
            </a:r>
            <a:r>
              <a:rPr lang="en-US" sz="3200" dirty="0"/>
              <a:t> </a:t>
            </a:r>
            <a:r>
              <a:rPr lang="en-US" sz="3200" dirty="0" err="1"/>
              <a:t>merkezlerinden</a:t>
            </a:r>
            <a:r>
              <a:rPr lang="en-US" sz="3200" dirty="0"/>
              <a:t> </a:t>
            </a:r>
            <a:r>
              <a:rPr lang="en-US" sz="3200" dirty="0" err="1"/>
              <a:t>olan</a:t>
            </a:r>
            <a:r>
              <a:rPr lang="en-US" sz="3200" dirty="0"/>
              <a:t> depo; </a:t>
            </a:r>
            <a:r>
              <a:rPr lang="en-US" sz="3200" dirty="0" err="1"/>
              <a:t>korunmak</a:t>
            </a:r>
            <a:r>
              <a:rPr lang="en-US" sz="3200" dirty="0"/>
              <a:t>, </a:t>
            </a:r>
            <a:r>
              <a:rPr lang="en-US" sz="3200" dirty="0" err="1"/>
              <a:t>saklanmak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gerektiğinde</a:t>
            </a:r>
            <a:r>
              <a:rPr lang="en-US" sz="3200" dirty="0"/>
              <a:t> </a:t>
            </a:r>
            <a:r>
              <a:rPr lang="en-US" sz="3200" dirty="0" err="1"/>
              <a:t>kullanmak</a:t>
            </a:r>
            <a:r>
              <a:rPr lang="en-US" sz="3200" dirty="0"/>
              <a:t> </a:t>
            </a:r>
            <a:r>
              <a:rPr lang="en-US" sz="3200" dirty="0" err="1"/>
              <a:t>üzere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şeyin</a:t>
            </a:r>
            <a:r>
              <a:rPr lang="en-US" sz="3200" dirty="0"/>
              <a:t> </a:t>
            </a:r>
            <a:r>
              <a:rPr lang="en-US" sz="3200" dirty="0" err="1"/>
              <a:t>konulduğu</a:t>
            </a:r>
            <a:r>
              <a:rPr lang="en-US" sz="3200" dirty="0"/>
              <a:t> </a:t>
            </a:r>
            <a:r>
              <a:rPr lang="en-US" sz="3200" dirty="0" err="1"/>
              <a:t>yerdir</a:t>
            </a:r>
            <a:r>
              <a:rPr lang="en-US" sz="3200" dirty="0"/>
              <a:t>. </a:t>
            </a:r>
            <a:r>
              <a:rPr lang="en-US" sz="3200" dirty="0" err="1"/>
              <a:t>Ardiye</a:t>
            </a:r>
            <a:r>
              <a:rPr lang="en-US" sz="3200" dirty="0"/>
              <a:t>;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şeyin</a:t>
            </a:r>
            <a:r>
              <a:rPr lang="en-US" sz="3200" dirty="0"/>
              <a:t> </a:t>
            </a:r>
            <a:r>
              <a:rPr lang="en-US" sz="3200" dirty="0" err="1"/>
              <a:t>çokça</a:t>
            </a:r>
            <a:r>
              <a:rPr lang="en-US" sz="3200" dirty="0"/>
              <a:t> </a:t>
            </a:r>
            <a:r>
              <a:rPr lang="en-US" sz="3200" dirty="0" err="1"/>
              <a:t>bulundurulduğu</a:t>
            </a:r>
            <a:r>
              <a:rPr lang="en-US" sz="3200" dirty="0"/>
              <a:t> </a:t>
            </a:r>
            <a:r>
              <a:rPr lang="en-US" sz="3200" dirty="0" err="1"/>
              <a:t>yer</a:t>
            </a:r>
            <a:r>
              <a:rPr lang="en-US" sz="3200" dirty="0"/>
              <a:t> </a:t>
            </a:r>
            <a:r>
              <a:rPr lang="en-US" sz="3200" dirty="0" err="1"/>
              <a:t>olarak</a:t>
            </a:r>
            <a:r>
              <a:rPr lang="en-US" sz="3200" dirty="0"/>
              <a:t> </a:t>
            </a:r>
            <a:r>
              <a:rPr lang="en-US" sz="3200" dirty="0" err="1"/>
              <a:t>tanımlanır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r>
              <a:rPr lang="en-US" sz="3200" dirty="0"/>
              <a:t>Depolama, </a:t>
            </a:r>
            <a:r>
              <a:rPr lang="en-US" sz="3200" dirty="0" err="1"/>
              <a:t>malzeme</a:t>
            </a:r>
            <a:r>
              <a:rPr lang="en-US" sz="3200" dirty="0"/>
              <a:t> </a:t>
            </a:r>
            <a:r>
              <a:rPr lang="en-US" sz="3200" dirty="0" err="1"/>
              <a:t>yönetiminin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önemli</a:t>
            </a:r>
            <a:r>
              <a:rPr lang="en-US" sz="3200" dirty="0"/>
              <a:t> </a:t>
            </a:r>
            <a:r>
              <a:rPr lang="en-US" sz="3200" dirty="0" err="1"/>
              <a:t>unsuru</a:t>
            </a:r>
            <a:r>
              <a:rPr lang="en-US" sz="3200" dirty="0"/>
              <a:t> </a:t>
            </a:r>
            <a:r>
              <a:rPr lang="en-US" sz="3200" dirty="0" err="1"/>
              <a:t>olup</a:t>
            </a:r>
            <a:r>
              <a:rPr lang="en-US" sz="3200" dirty="0"/>
              <a:t> </a:t>
            </a:r>
            <a:r>
              <a:rPr lang="en-US" sz="3200" dirty="0" err="1"/>
              <a:t>yüklü</a:t>
            </a:r>
            <a:r>
              <a:rPr lang="en-US" sz="3200" dirty="0"/>
              <a:t> </a:t>
            </a:r>
            <a:r>
              <a:rPr lang="en-US" sz="3200" dirty="0" err="1"/>
              <a:t>miktardaki</a:t>
            </a:r>
            <a:r>
              <a:rPr lang="en-US" sz="3200" dirty="0"/>
              <a:t> </a:t>
            </a:r>
            <a:r>
              <a:rPr lang="en-US" sz="3200" dirty="0" err="1"/>
              <a:t>malın</a:t>
            </a:r>
            <a:r>
              <a:rPr lang="en-US" sz="3200" dirty="0"/>
              <a:t> </a:t>
            </a:r>
            <a:r>
              <a:rPr lang="en-US" sz="3200" dirty="0" err="1"/>
              <a:t>müşteri</a:t>
            </a:r>
            <a:r>
              <a:rPr lang="en-US" sz="3200" dirty="0"/>
              <a:t> </a:t>
            </a:r>
            <a:r>
              <a:rPr lang="en-US" sz="3200" dirty="0" err="1"/>
              <a:t>kullanıcılarının</a:t>
            </a:r>
            <a:r>
              <a:rPr lang="en-US" sz="3200" dirty="0"/>
              <a:t> </a:t>
            </a:r>
            <a:r>
              <a:rPr lang="en-US" sz="3200" dirty="0" err="1"/>
              <a:t>ihtiyaç</a:t>
            </a:r>
            <a:r>
              <a:rPr lang="en-US" sz="3200" dirty="0"/>
              <a:t> </a:t>
            </a:r>
            <a:r>
              <a:rPr lang="en-US" sz="3200" dirty="0" err="1"/>
              <a:t>duyduğu</a:t>
            </a:r>
            <a:r>
              <a:rPr lang="en-US" sz="3200" dirty="0"/>
              <a:t> </a:t>
            </a:r>
            <a:r>
              <a:rPr lang="en-US" sz="3200" dirty="0" err="1"/>
              <a:t>zamanda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miktarda</a:t>
            </a:r>
            <a:r>
              <a:rPr lang="en-US" sz="3200" dirty="0"/>
              <a:t> </a:t>
            </a:r>
            <a:r>
              <a:rPr lang="en-US" sz="3200" dirty="0" err="1"/>
              <a:t>onlara</a:t>
            </a:r>
            <a:r>
              <a:rPr lang="en-US" sz="3200" dirty="0"/>
              <a:t> </a:t>
            </a:r>
            <a:r>
              <a:rPr lang="en-US" sz="3200" dirty="0" err="1"/>
              <a:t>ulaştırılmak</a:t>
            </a:r>
            <a:r>
              <a:rPr lang="en-US" sz="3200" dirty="0"/>
              <a:t> </a:t>
            </a:r>
            <a:r>
              <a:rPr lang="en-US" sz="3200" dirty="0" err="1"/>
              <a:t>üzere</a:t>
            </a:r>
            <a:r>
              <a:rPr lang="en-US" sz="3200" dirty="0"/>
              <a:t> </a:t>
            </a:r>
            <a:r>
              <a:rPr lang="en-US" sz="3200" dirty="0" err="1"/>
              <a:t>hazır</a:t>
            </a:r>
            <a:r>
              <a:rPr lang="en-US" sz="3200" dirty="0"/>
              <a:t> </a:t>
            </a:r>
            <a:r>
              <a:rPr lang="en-US" sz="3200" dirty="0" err="1"/>
              <a:t>bulundurulmasına</a:t>
            </a:r>
            <a:r>
              <a:rPr lang="en-US" sz="3200" dirty="0"/>
              <a:t> </a:t>
            </a:r>
            <a:r>
              <a:rPr lang="en-US" sz="3200" dirty="0" err="1"/>
              <a:t>olanak</a:t>
            </a:r>
            <a:r>
              <a:rPr lang="en-US" sz="3200" dirty="0"/>
              <a:t> </a:t>
            </a:r>
            <a:r>
              <a:rPr lang="en-US" sz="3200" dirty="0" err="1"/>
              <a:t>sağlamaktadır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831" y="109184"/>
            <a:ext cx="11955438" cy="10645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Depo - </a:t>
            </a:r>
            <a:r>
              <a:rPr lang="en-US" dirty="0" err="1"/>
              <a:t>Antrepo</a:t>
            </a:r>
            <a:r>
              <a:rPr lang="en-US" dirty="0"/>
              <a:t> </a:t>
            </a:r>
            <a:r>
              <a:rPr lang="en-US" dirty="0" err="1"/>
              <a:t>İşletme</a:t>
            </a:r>
            <a:r>
              <a:rPr lang="en-US" dirty="0"/>
              <a:t> </a:t>
            </a:r>
            <a:r>
              <a:rPr lang="en-US" dirty="0" err="1"/>
              <a:t>Giderleri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526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534" y="95534"/>
            <a:ext cx="11996382" cy="66464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400" dirty="0"/>
          </a:p>
          <a:p>
            <a:pPr algn="ctr"/>
            <a:r>
              <a:rPr lang="en-US" sz="2400" dirty="0" smtClean="0"/>
              <a:t>Depolama </a:t>
            </a:r>
            <a:r>
              <a:rPr lang="en-US" sz="2400" dirty="0" err="1"/>
              <a:t>işlemi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lojistik</a:t>
            </a:r>
            <a:r>
              <a:rPr lang="en-US" sz="2400" dirty="0"/>
              <a:t> </a:t>
            </a:r>
            <a:r>
              <a:rPr lang="en-US" sz="2400" dirty="0" err="1"/>
              <a:t>zincir</a:t>
            </a:r>
            <a:r>
              <a:rPr lang="en-US" sz="2400" dirty="0"/>
              <a:t> </a:t>
            </a:r>
            <a:r>
              <a:rPr lang="en-US" sz="2400" dirty="0" err="1"/>
              <a:t>boyunca</a:t>
            </a:r>
            <a:r>
              <a:rPr lang="en-US" sz="2400" dirty="0"/>
              <a:t>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halka</a:t>
            </a:r>
            <a:r>
              <a:rPr lang="en-US" sz="2400" dirty="0"/>
              <a:t> </a:t>
            </a:r>
            <a:r>
              <a:rPr lang="en-US" sz="2400" dirty="0" err="1"/>
              <a:t>olup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işlevin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plan </a:t>
            </a:r>
            <a:r>
              <a:rPr lang="en-US" sz="2400" dirty="0" err="1"/>
              <a:t>dâhilinde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detaylara</a:t>
            </a:r>
            <a:r>
              <a:rPr lang="en-US" sz="2400" dirty="0"/>
              <a:t> </a:t>
            </a:r>
            <a:r>
              <a:rPr lang="en-US" sz="2400" dirty="0" err="1"/>
              <a:t>uygun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yerine</a:t>
            </a:r>
            <a:r>
              <a:rPr lang="en-US" sz="2400" dirty="0"/>
              <a:t> </a:t>
            </a:r>
            <a:r>
              <a:rPr lang="en-US" sz="2400" dirty="0" err="1"/>
              <a:t>getirilmesi</a:t>
            </a:r>
            <a:r>
              <a:rPr lang="en-US" sz="2400" dirty="0"/>
              <a:t> </a:t>
            </a:r>
            <a:r>
              <a:rPr lang="en-US" sz="2400" dirty="0" err="1"/>
              <a:t>gerekir</a:t>
            </a:r>
            <a:r>
              <a:rPr lang="en-US" sz="2400" dirty="0"/>
              <a:t>. Özellikle </a:t>
            </a:r>
            <a:r>
              <a:rPr lang="en-US" sz="2400" dirty="0" err="1"/>
              <a:t>günümüzün</a:t>
            </a:r>
            <a:r>
              <a:rPr lang="en-US" sz="2400" dirty="0"/>
              <a:t> </a:t>
            </a:r>
            <a:r>
              <a:rPr lang="en-US" sz="2400" dirty="0" err="1"/>
              <a:t>rekabetçi</a:t>
            </a:r>
            <a:r>
              <a:rPr lang="en-US" sz="2400" dirty="0"/>
              <a:t> </a:t>
            </a:r>
            <a:r>
              <a:rPr lang="en-US" sz="2400" dirty="0" err="1"/>
              <a:t>pazar</a:t>
            </a:r>
            <a:r>
              <a:rPr lang="en-US" sz="2400" dirty="0"/>
              <a:t> </a:t>
            </a:r>
            <a:r>
              <a:rPr lang="en-US" sz="2400" dirty="0" err="1"/>
              <a:t>yapısında</a:t>
            </a:r>
            <a:r>
              <a:rPr lang="en-US" sz="2400" dirty="0"/>
              <a:t> </a:t>
            </a:r>
            <a:r>
              <a:rPr lang="en-US" sz="2400" dirty="0" err="1"/>
              <a:t>maliyetlerin</a:t>
            </a:r>
            <a:r>
              <a:rPr lang="en-US" sz="2400" dirty="0"/>
              <a:t> </a:t>
            </a:r>
            <a:r>
              <a:rPr lang="en-US" sz="2400" dirty="0" err="1"/>
              <a:t>düşürülmesi</a:t>
            </a:r>
            <a:r>
              <a:rPr lang="en-US" sz="2400" dirty="0"/>
              <a:t>, </a:t>
            </a:r>
            <a:r>
              <a:rPr lang="en-US" sz="2400" dirty="0" err="1"/>
              <a:t>lojistik</a:t>
            </a:r>
            <a:r>
              <a:rPr lang="en-US" sz="2400" dirty="0"/>
              <a:t> </a:t>
            </a:r>
            <a:r>
              <a:rPr lang="en-US" sz="2400" dirty="0" err="1"/>
              <a:t>iş</a:t>
            </a:r>
            <a:r>
              <a:rPr lang="en-US" sz="2400" dirty="0"/>
              <a:t> </a:t>
            </a:r>
            <a:r>
              <a:rPr lang="en-US" sz="2400" dirty="0" err="1"/>
              <a:t>süreçlerin</a:t>
            </a:r>
            <a:r>
              <a:rPr lang="en-US" sz="2400" dirty="0"/>
              <a:t> </a:t>
            </a:r>
            <a:r>
              <a:rPr lang="en-US" sz="2400" dirty="0" err="1"/>
              <a:t>aksamaması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müşteri</a:t>
            </a:r>
            <a:r>
              <a:rPr lang="en-US" sz="2400" dirty="0"/>
              <a:t> </a:t>
            </a:r>
            <a:r>
              <a:rPr lang="en-US" sz="2400" dirty="0" err="1"/>
              <a:t>beklentilerinin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üst</a:t>
            </a:r>
            <a:r>
              <a:rPr lang="en-US" sz="2400" dirty="0"/>
              <a:t> </a:t>
            </a:r>
            <a:r>
              <a:rPr lang="en-US" sz="2400" dirty="0" err="1"/>
              <a:t>düzeyde</a:t>
            </a:r>
            <a:r>
              <a:rPr lang="en-US" sz="2400" dirty="0"/>
              <a:t> </a:t>
            </a:r>
            <a:r>
              <a:rPr lang="en-US" sz="2400" dirty="0" err="1"/>
              <a:t>tutulmasında</a:t>
            </a:r>
            <a:r>
              <a:rPr lang="en-US" sz="2400" dirty="0"/>
              <a:t> </a:t>
            </a:r>
            <a:r>
              <a:rPr lang="en-US" sz="2400" dirty="0" err="1"/>
              <a:t>depolama</a:t>
            </a:r>
            <a:r>
              <a:rPr lang="en-US" sz="2400" dirty="0"/>
              <a:t>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süreç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görülmektedir</a:t>
            </a:r>
            <a:r>
              <a:rPr lang="en-US" sz="2400" dirty="0" smtClean="0"/>
              <a:t>.</a:t>
            </a:r>
            <a:endParaRPr lang="tr-TR" sz="2400" dirty="0"/>
          </a:p>
          <a:p>
            <a:pPr algn="ctr"/>
            <a:r>
              <a:rPr lang="en-US" sz="2400" dirty="0" err="1"/>
              <a:t>Antrepo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gümrük</a:t>
            </a:r>
            <a:r>
              <a:rPr lang="en-US" sz="2400" dirty="0"/>
              <a:t> </a:t>
            </a:r>
            <a:r>
              <a:rPr lang="en-US" sz="2400" dirty="0" err="1"/>
              <a:t>vergisine</a:t>
            </a:r>
            <a:r>
              <a:rPr lang="en-US" sz="2400" dirty="0"/>
              <a:t> </a:t>
            </a:r>
            <a:r>
              <a:rPr lang="en-US" sz="2400" dirty="0" err="1"/>
              <a:t>konu</a:t>
            </a:r>
            <a:r>
              <a:rPr lang="en-US" sz="2400" dirty="0"/>
              <a:t> </a:t>
            </a:r>
            <a:r>
              <a:rPr lang="en-US" sz="2400" dirty="0" err="1"/>
              <a:t>olup</a:t>
            </a:r>
            <a:r>
              <a:rPr lang="en-US" sz="2400" dirty="0"/>
              <a:t> da </a:t>
            </a:r>
            <a:r>
              <a:rPr lang="en-US" sz="2400" dirty="0" err="1"/>
              <a:t>henüz</a:t>
            </a:r>
            <a:r>
              <a:rPr lang="en-US" sz="2400" dirty="0"/>
              <a:t> </a:t>
            </a:r>
            <a:r>
              <a:rPr lang="en-US" sz="2400" dirty="0" err="1"/>
              <a:t>vergileri</a:t>
            </a:r>
            <a:r>
              <a:rPr lang="en-US" sz="2400" dirty="0"/>
              <a:t> </a:t>
            </a:r>
            <a:r>
              <a:rPr lang="en-US" sz="2400" dirty="0" err="1"/>
              <a:t>ödenmemiş</a:t>
            </a:r>
            <a:r>
              <a:rPr lang="en-US" sz="2400" dirty="0"/>
              <a:t> </a:t>
            </a:r>
            <a:r>
              <a:rPr lang="en-US" sz="2400" dirty="0" err="1"/>
              <a:t>malların</a:t>
            </a:r>
            <a:r>
              <a:rPr lang="en-US" sz="2400" dirty="0"/>
              <a:t> </a:t>
            </a:r>
            <a:r>
              <a:rPr lang="en-US" sz="2400" dirty="0" err="1"/>
              <a:t>korunduğu</a:t>
            </a:r>
            <a:r>
              <a:rPr lang="en-US" sz="2400" dirty="0"/>
              <a:t>, </a:t>
            </a:r>
            <a:r>
              <a:rPr lang="en-US" sz="2400" dirty="0" err="1"/>
              <a:t>gerekiyorsa</a:t>
            </a:r>
            <a:r>
              <a:rPr lang="en-US" sz="2400" dirty="0"/>
              <a:t> </a:t>
            </a:r>
            <a:r>
              <a:rPr lang="en-US" sz="2400" dirty="0" err="1"/>
              <a:t>küçük</a:t>
            </a:r>
            <a:r>
              <a:rPr lang="en-US" sz="2400" dirty="0"/>
              <a:t> </a:t>
            </a:r>
            <a:r>
              <a:rPr lang="en-US" sz="2400" dirty="0" err="1"/>
              <a:t>tamamlayıcı</a:t>
            </a:r>
            <a:r>
              <a:rPr lang="en-US" sz="2400" dirty="0"/>
              <a:t> </a:t>
            </a:r>
            <a:r>
              <a:rPr lang="en-US" sz="2400" dirty="0" err="1"/>
              <a:t>işlemlerin</a:t>
            </a:r>
            <a:r>
              <a:rPr lang="en-US" sz="2400" dirty="0"/>
              <a:t> </a:t>
            </a:r>
            <a:r>
              <a:rPr lang="en-US" sz="2400" dirty="0" err="1"/>
              <a:t>yapıldığı</a:t>
            </a:r>
            <a:r>
              <a:rPr lang="en-US" sz="2400" dirty="0"/>
              <a:t> </a:t>
            </a:r>
            <a:r>
              <a:rPr lang="en-US" sz="2400" dirty="0" err="1"/>
              <a:t>gümrük</a:t>
            </a:r>
            <a:r>
              <a:rPr lang="en-US" sz="2400" dirty="0"/>
              <a:t> </a:t>
            </a:r>
            <a:r>
              <a:rPr lang="en-US" sz="2400" dirty="0" err="1"/>
              <a:t>binalarına</a:t>
            </a:r>
            <a:r>
              <a:rPr lang="en-US" sz="2400" dirty="0"/>
              <a:t> </a:t>
            </a:r>
            <a:r>
              <a:rPr lang="en-US" sz="2400" dirty="0" err="1"/>
              <a:t>yakın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depolardır</a:t>
            </a:r>
            <a:r>
              <a:rPr lang="en-US" sz="2400" dirty="0"/>
              <a:t>. </a:t>
            </a:r>
            <a:r>
              <a:rPr lang="en-US" sz="2400" dirty="0" err="1"/>
              <a:t>Antrepolarda</a:t>
            </a:r>
            <a:r>
              <a:rPr lang="en-US" sz="2400" dirty="0"/>
              <a:t> </a:t>
            </a:r>
            <a:r>
              <a:rPr lang="en-US" sz="2400" dirty="0" err="1"/>
              <a:t>gümrük</a:t>
            </a:r>
            <a:r>
              <a:rPr lang="en-US" sz="2400" dirty="0"/>
              <a:t> </a:t>
            </a:r>
            <a:r>
              <a:rPr lang="en-US" sz="2400" dirty="0" err="1"/>
              <a:t>gözetimde</a:t>
            </a:r>
            <a:r>
              <a:rPr lang="en-US" sz="2400" dirty="0"/>
              <a:t> </a:t>
            </a:r>
            <a:r>
              <a:rPr lang="en-US" sz="2400" dirty="0" err="1"/>
              <a:t>bulunan</a:t>
            </a:r>
            <a:r>
              <a:rPr lang="en-US" sz="2400" dirty="0"/>
              <a:t> </a:t>
            </a:r>
            <a:r>
              <a:rPr lang="en-US" sz="2400" dirty="0" err="1"/>
              <a:t>eşyalar</a:t>
            </a:r>
            <a:r>
              <a:rPr lang="en-US" sz="2400" dirty="0"/>
              <a:t> </a:t>
            </a:r>
            <a:r>
              <a:rPr lang="en-US" sz="2400" dirty="0" err="1"/>
              <a:t>depolanır</a:t>
            </a:r>
            <a:r>
              <a:rPr lang="en-US" sz="2400" dirty="0"/>
              <a:t>. </a:t>
            </a:r>
            <a:r>
              <a:rPr lang="en-US" sz="2400" dirty="0" err="1"/>
              <a:t>Antrepoların</a:t>
            </a:r>
            <a:r>
              <a:rPr lang="en-US" sz="2400" dirty="0"/>
              <a:t> </a:t>
            </a:r>
            <a:r>
              <a:rPr lang="en-US" sz="2400" dirty="0" err="1"/>
              <a:t>kuruluşları</a:t>
            </a:r>
            <a:r>
              <a:rPr lang="en-US" sz="2400" dirty="0"/>
              <a:t> </a:t>
            </a:r>
            <a:r>
              <a:rPr lang="en-US" sz="2400" dirty="0" err="1"/>
              <a:t>sırasında</a:t>
            </a:r>
            <a:r>
              <a:rPr lang="en-US" sz="2400" dirty="0"/>
              <a:t> </a:t>
            </a:r>
            <a:r>
              <a:rPr lang="en-US" sz="2400" dirty="0" err="1"/>
              <a:t>aranan</a:t>
            </a:r>
            <a:r>
              <a:rPr lang="en-US" sz="2400" dirty="0"/>
              <a:t> </a:t>
            </a:r>
            <a:r>
              <a:rPr lang="en-US" sz="2400" dirty="0" err="1"/>
              <a:t>koşul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nitelikler</a:t>
            </a:r>
            <a:r>
              <a:rPr lang="en-US" sz="2400" dirty="0"/>
              <a:t> </a:t>
            </a:r>
            <a:r>
              <a:rPr lang="en-US" sz="2400" dirty="0" err="1"/>
              <a:t>yönetmelikler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belirlenir</a:t>
            </a:r>
            <a:r>
              <a:rPr lang="en-US" sz="2400" dirty="0" smtClean="0"/>
              <a:t>.</a:t>
            </a:r>
            <a:endParaRPr lang="tr-TR" sz="2400" dirty="0"/>
          </a:p>
          <a:p>
            <a:pPr algn="ctr"/>
            <a:r>
              <a:rPr lang="en-US" sz="2400" dirty="0" err="1"/>
              <a:t>Antrepolar</a:t>
            </a:r>
            <a:r>
              <a:rPr lang="en-US" sz="2400" dirty="0"/>
              <a:t> </a:t>
            </a:r>
            <a:r>
              <a:rPr lang="en-US" sz="2400" dirty="0" err="1"/>
              <a:t>özel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genel</a:t>
            </a:r>
            <a:r>
              <a:rPr lang="en-US" sz="2400" dirty="0"/>
              <a:t> </a:t>
            </a:r>
            <a:r>
              <a:rPr lang="en-US" sz="2400" dirty="0" err="1"/>
              <a:t>olmak</a:t>
            </a:r>
            <a:r>
              <a:rPr lang="en-US" sz="2400" dirty="0"/>
              <a:t> </a:t>
            </a:r>
            <a:r>
              <a:rPr lang="en-US" sz="2400" dirty="0" err="1"/>
              <a:t>üzere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gruba</a:t>
            </a:r>
            <a:r>
              <a:rPr lang="en-US" sz="2400" dirty="0"/>
              <a:t> </a:t>
            </a:r>
            <a:r>
              <a:rPr lang="en-US" sz="2400" dirty="0" err="1"/>
              <a:t>ayrılır</a:t>
            </a:r>
            <a:r>
              <a:rPr lang="en-US" sz="2400" dirty="0"/>
              <a:t>. </a:t>
            </a:r>
            <a:r>
              <a:rPr lang="en-US" sz="2400" dirty="0" err="1"/>
              <a:t>Özel</a:t>
            </a:r>
            <a:r>
              <a:rPr lang="en-US" sz="2400" dirty="0"/>
              <a:t> </a:t>
            </a:r>
            <a:r>
              <a:rPr lang="en-US" sz="2400" dirty="0" err="1"/>
              <a:t>antrepolar</a:t>
            </a:r>
            <a:r>
              <a:rPr lang="en-US" sz="2400" dirty="0"/>
              <a:t> </a:t>
            </a:r>
            <a:r>
              <a:rPr lang="en-US" sz="2400" dirty="0" err="1"/>
              <a:t>sadece</a:t>
            </a:r>
            <a:r>
              <a:rPr lang="en-US" sz="2400" dirty="0"/>
              <a:t> </a:t>
            </a:r>
            <a:r>
              <a:rPr lang="en-US" sz="2400" dirty="0" err="1"/>
              <a:t>antreponun</a:t>
            </a:r>
            <a:r>
              <a:rPr lang="en-US" sz="2400" dirty="0"/>
              <a:t> </a:t>
            </a:r>
            <a:r>
              <a:rPr lang="en-US" sz="2400" dirty="0" err="1"/>
              <a:t>işletmecisine</a:t>
            </a:r>
            <a:r>
              <a:rPr lang="en-US" sz="2400" dirty="0"/>
              <a:t> </a:t>
            </a:r>
            <a:r>
              <a:rPr lang="en-US" sz="2400" dirty="0" err="1"/>
              <a:t>ait</a:t>
            </a:r>
            <a:r>
              <a:rPr lang="en-US" sz="2400" dirty="0"/>
              <a:t> </a:t>
            </a:r>
            <a:r>
              <a:rPr lang="en-US" sz="2400" dirty="0" err="1"/>
              <a:t>eşyaları</a:t>
            </a:r>
            <a:r>
              <a:rPr lang="en-US" sz="2400" dirty="0"/>
              <a:t> </a:t>
            </a:r>
            <a:r>
              <a:rPr lang="en-US" sz="2400" dirty="0" err="1"/>
              <a:t>alırken</a:t>
            </a:r>
            <a:r>
              <a:rPr lang="en-US" sz="2400" dirty="0"/>
              <a:t> </a:t>
            </a:r>
            <a:r>
              <a:rPr lang="en-US" sz="2400" dirty="0" err="1"/>
              <a:t>genel</a:t>
            </a:r>
            <a:r>
              <a:rPr lang="en-US" sz="2400" dirty="0"/>
              <a:t> </a:t>
            </a:r>
            <a:r>
              <a:rPr lang="en-US" sz="2400" dirty="0" err="1"/>
              <a:t>antrepolar</a:t>
            </a:r>
            <a:r>
              <a:rPr lang="en-US" sz="2400" dirty="0"/>
              <a:t> </a:t>
            </a:r>
            <a:r>
              <a:rPr lang="en-US" sz="2400" dirty="0" err="1"/>
              <a:t>herkes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kullanılabilir</a:t>
            </a:r>
            <a:r>
              <a:rPr lang="en-US" sz="2400" dirty="0"/>
              <a:t>.</a:t>
            </a:r>
            <a:endParaRPr lang="tr-TR" sz="2400" dirty="0"/>
          </a:p>
          <a:p>
            <a:pPr marL="0" indent="0" algn="ctr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09079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25" y="109182"/>
            <a:ext cx="11914496" cy="66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19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82" y="95534"/>
            <a:ext cx="11982733" cy="66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25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182" y="873457"/>
            <a:ext cx="11982734" cy="5882185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Gümrük </a:t>
            </a:r>
            <a:r>
              <a:rPr lang="en-US" sz="2800" dirty="0" err="1"/>
              <a:t>sektörü</a:t>
            </a:r>
            <a:r>
              <a:rPr lang="en-US" sz="2800" dirty="0"/>
              <a:t> </a:t>
            </a:r>
            <a:r>
              <a:rPr lang="en-US" sz="2800" dirty="0" err="1"/>
              <a:t>lojistik</a:t>
            </a:r>
            <a:r>
              <a:rPr lang="en-US" sz="2800" dirty="0"/>
              <a:t> </a:t>
            </a:r>
            <a:r>
              <a:rPr lang="en-US" sz="2800" dirty="0" err="1"/>
              <a:t>sektörü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çok</a:t>
            </a:r>
            <a:r>
              <a:rPr lang="en-US" sz="2800" dirty="0"/>
              <a:t> </a:t>
            </a:r>
            <a:r>
              <a:rPr lang="en-US" sz="2800" dirty="0" err="1"/>
              <a:t>etkileşim</a:t>
            </a:r>
            <a:r>
              <a:rPr lang="en-US" sz="2800" dirty="0"/>
              <a:t> </a:t>
            </a:r>
            <a:r>
              <a:rPr lang="en-US" sz="2800" dirty="0" err="1"/>
              <a:t>içinde</a:t>
            </a:r>
            <a:r>
              <a:rPr lang="en-US" sz="2800" dirty="0"/>
              <a:t> </a:t>
            </a:r>
            <a:r>
              <a:rPr lang="en-US" sz="2800" dirty="0" err="1"/>
              <a:t>olan</a:t>
            </a:r>
            <a:r>
              <a:rPr lang="en-US" sz="2800" dirty="0"/>
              <a:t> </a:t>
            </a:r>
            <a:r>
              <a:rPr lang="en-US" sz="2800" dirty="0" err="1"/>
              <a:t>alanlardan</a:t>
            </a:r>
            <a:r>
              <a:rPr lang="en-US" sz="2800" dirty="0"/>
              <a:t> </a:t>
            </a:r>
            <a:r>
              <a:rPr lang="en-US" sz="2800" dirty="0" err="1"/>
              <a:t>biridir</a:t>
            </a:r>
            <a:r>
              <a:rPr lang="en-US" sz="2800" dirty="0"/>
              <a:t>. Dış </a:t>
            </a:r>
            <a:r>
              <a:rPr lang="en-US" sz="2800" dirty="0" err="1"/>
              <a:t>kaynak</a:t>
            </a:r>
            <a:r>
              <a:rPr lang="en-US" sz="2800" dirty="0"/>
              <a:t> </a:t>
            </a:r>
            <a:r>
              <a:rPr lang="en-US" sz="2800" dirty="0" err="1"/>
              <a:t>kullanımının</a:t>
            </a:r>
            <a:r>
              <a:rPr lang="en-US" sz="2800" dirty="0"/>
              <a:t> ilk </a:t>
            </a:r>
            <a:r>
              <a:rPr lang="en-US" sz="2800" dirty="0" err="1"/>
              <a:t>uygulamalarının</a:t>
            </a:r>
            <a:r>
              <a:rPr lang="en-US" sz="2800" dirty="0"/>
              <a:t> </a:t>
            </a:r>
            <a:r>
              <a:rPr lang="en-US" sz="2800" dirty="0" err="1"/>
              <a:t>gümrük</a:t>
            </a:r>
            <a:r>
              <a:rPr lang="en-US" sz="2800" dirty="0"/>
              <a:t> </a:t>
            </a:r>
            <a:r>
              <a:rPr lang="en-US" sz="2800" dirty="0" err="1"/>
              <a:t>alanında</a:t>
            </a:r>
            <a:r>
              <a:rPr lang="en-US" sz="2800" dirty="0"/>
              <a:t> </a:t>
            </a:r>
            <a:r>
              <a:rPr lang="en-US" sz="2800" dirty="0" err="1"/>
              <a:t>kullanılmış</a:t>
            </a:r>
            <a:r>
              <a:rPr lang="en-US" sz="2800" dirty="0"/>
              <a:t> </a:t>
            </a:r>
            <a:r>
              <a:rPr lang="en-US" sz="2800" dirty="0" err="1"/>
              <a:t>olması</a:t>
            </a:r>
            <a:r>
              <a:rPr lang="en-US" sz="2800" dirty="0"/>
              <a:t>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yaklaşımı</a:t>
            </a:r>
            <a:r>
              <a:rPr lang="en-US" sz="2800" dirty="0"/>
              <a:t> </a:t>
            </a:r>
            <a:r>
              <a:rPr lang="en-US" sz="2800" dirty="0" err="1"/>
              <a:t>desteklemektedir</a:t>
            </a:r>
            <a:r>
              <a:rPr lang="en-US" sz="2800" dirty="0" smtClean="0"/>
              <a:t>.</a:t>
            </a:r>
            <a:endParaRPr lang="tr-TR" sz="2800" dirty="0"/>
          </a:p>
          <a:p>
            <a:pPr algn="ctr"/>
            <a:r>
              <a:rPr lang="en-US" sz="2800" dirty="0"/>
              <a:t>Küreselleşme </a:t>
            </a:r>
            <a:r>
              <a:rPr lang="en-US" sz="2800" dirty="0" err="1"/>
              <a:t>sürecinde</a:t>
            </a:r>
            <a:r>
              <a:rPr lang="en-US" sz="2800" dirty="0"/>
              <a:t> </a:t>
            </a:r>
            <a:r>
              <a:rPr lang="en-US" sz="2800" dirty="0" err="1"/>
              <a:t>ulusal</a:t>
            </a:r>
            <a:r>
              <a:rPr lang="en-US" sz="2800" dirty="0"/>
              <a:t> </a:t>
            </a:r>
            <a:r>
              <a:rPr lang="en-US" sz="2800" dirty="0" err="1"/>
              <a:t>sınırlar</a:t>
            </a:r>
            <a:r>
              <a:rPr lang="en-US" sz="2800" dirty="0"/>
              <a:t> </a:t>
            </a:r>
            <a:r>
              <a:rPr lang="en-US" sz="2800" dirty="0" err="1"/>
              <a:t>hızla</a:t>
            </a:r>
            <a:r>
              <a:rPr lang="en-US" sz="2800" dirty="0"/>
              <a:t> </a:t>
            </a:r>
            <a:r>
              <a:rPr lang="en-US" sz="2800" dirty="0" err="1"/>
              <a:t>engel</a:t>
            </a:r>
            <a:r>
              <a:rPr lang="en-US" sz="2800" dirty="0"/>
              <a:t> </a:t>
            </a:r>
            <a:r>
              <a:rPr lang="en-US" sz="2800" dirty="0" err="1"/>
              <a:t>olmaktan</a:t>
            </a:r>
            <a:r>
              <a:rPr lang="en-US" sz="2800" dirty="0"/>
              <a:t> </a:t>
            </a:r>
            <a:r>
              <a:rPr lang="en-US" sz="2800" dirty="0" err="1"/>
              <a:t>çıksa</a:t>
            </a:r>
            <a:r>
              <a:rPr lang="en-US" sz="2800" dirty="0"/>
              <a:t> bile </a:t>
            </a:r>
            <a:r>
              <a:rPr lang="en-US" sz="2800" dirty="0" err="1"/>
              <a:t>lojistikçiler</a:t>
            </a:r>
            <a:r>
              <a:rPr lang="en-US" sz="2800" dirty="0"/>
              <a:t> </a:t>
            </a:r>
            <a:r>
              <a:rPr lang="en-US" sz="2800" dirty="0" err="1"/>
              <a:t>açısından</a:t>
            </a:r>
            <a:r>
              <a:rPr lang="en-US" sz="2800" dirty="0"/>
              <a:t> </a:t>
            </a:r>
            <a:r>
              <a:rPr lang="en-US" sz="2800" dirty="0" err="1"/>
              <a:t>gümrük</a:t>
            </a:r>
            <a:r>
              <a:rPr lang="en-US" sz="2800" dirty="0"/>
              <a:t> </a:t>
            </a:r>
            <a:r>
              <a:rPr lang="en-US" sz="2800" dirty="0" err="1"/>
              <a:t>işlemleri</a:t>
            </a:r>
            <a:r>
              <a:rPr lang="en-US" sz="2800" dirty="0"/>
              <a:t> </a:t>
            </a:r>
            <a:r>
              <a:rPr lang="en-US" sz="2800" dirty="0" err="1"/>
              <a:t>göz</a:t>
            </a:r>
            <a:r>
              <a:rPr lang="en-US" sz="2800" dirty="0"/>
              <a:t> </a:t>
            </a:r>
            <a:r>
              <a:rPr lang="en-US" sz="2800" dirty="0" err="1"/>
              <a:t>ardı</a:t>
            </a:r>
            <a:r>
              <a:rPr lang="en-US" sz="2800" dirty="0"/>
              <a:t> </a:t>
            </a:r>
            <a:r>
              <a:rPr lang="en-US" sz="2800" dirty="0" err="1"/>
              <a:t>edilemeyecek</a:t>
            </a:r>
            <a:r>
              <a:rPr lang="en-US" sz="2800" dirty="0"/>
              <a:t> </a:t>
            </a:r>
            <a:r>
              <a:rPr lang="en-US" sz="2800" dirty="0" err="1"/>
              <a:t>kadar</a:t>
            </a:r>
            <a:r>
              <a:rPr lang="en-US" sz="2800" dirty="0"/>
              <a:t> </a:t>
            </a:r>
            <a:r>
              <a:rPr lang="en-US" sz="2800" dirty="0" err="1"/>
              <a:t>önemlidir</a:t>
            </a:r>
            <a:r>
              <a:rPr lang="en-US" sz="2800" dirty="0" smtClean="0"/>
              <a:t>.</a:t>
            </a:r>
            <a:endParaRPr lang="tr-TR" sz="2800" dirty="0"/>
          </a:p>
          <a:p>
            <a:pPr algn="ctr"/>
            <a:r>
              <a:rPr lang="en-US" sz="2800" dirty="0" err="1"/>
              <a:t>Küresel</a:t>
            </a:r>
            <a:r>
              <a:rPr lang="en-US" sz="2800" dirty="0"/>
              <a:t> </a:t>
            </a:r>
            <a:r>
              <a:rPr lang="en-US" sz="2800" dirty="0" err="1"/>
              <a:t>lojistik</a:t>
            </a:r>
            <a:r>
              <a:rPr lang="en-US" sz="2800" dirty="0"/>
              <a:t> </a:t>
            </a:r>
            <a:r>
              <a:rPr lang="en-US" sz="2800" dirty="0" err="1"/>
              <a:t>yaklaşımında</a:t>
            </a:r>
            <a:r>
              <a:rPr lang="en-US" sz="2800" dirty="0"/>
              <a:t> </a:t>
            </a:r>
            <a:r>
              <a:rPr lang="en-US" sz="2800" dirty="0" err="1"/>
              <a:t>kara</a:t>
            </a:r>
            <a:r>
              <a:rPr lang="en-US" sz="2800" dirty="0"/>
              <a:t> </a:t>
            </a:r>
            <a:r>
              <a:rPr lang="en-US" sz="2800" dirty="0" err="1"/>
              <a:t>yolu</a:t>
            </a:r>
            <a:r>
              <a:rPr lang="en-US" sz="2800" dirty="0"/>
              <a:t>, </a:t>
            </a:r>
            <a:r>
              <a:rPr lang="en-US" sz="2800" dirty="0" err="1"/>
              <a:t>hava</a:t>
            </a:r>
            <a:r>
              <a:rPr lang="en-US" sz="2800" dirty="0"/>
              <a:t> </a:t>
            </a:r>
            <a:r>
              <a:rPr lang="en-US" sz="2800" dirty="0" err="1"/>
              <a:t>yolu</a:t>
            </a:r>
            <a:r>
              <a:rPr lang="en-US" sz="2800" dirty="0"/>
              <a:t>, </a:t>
            </a:r>
            <a:r>
              <a:rPr lang="en-US" sz="2800" dirty="0" err="1"/>
              <a:t>deniz</a:t>
            </a:r>
            <a:r>
              <a:rPr lang="en-US" sz="2800" dirty="0"/>
              <a:t> </a:t>
            </a:r>
            <a:r>
              <a:rPr lang="en-US" sz="2800" dirty="0" err="1"/>
              <a:t>yolu</a:t>
            </a:r>
            <a:r>
              <a:rPr lang="en-US" sz="2800" dirty="0"/>
              <a:t>, </a:t>
            </a:r>
            <a:r>
              <a:rPr lang="en-US" sz="2800" dirty="0" err="1"/>
              <a:t>demir</a:t>
            </a:r>
            <a:r>
              <a:rPr lang="en-US" sz="2800" dirty="0"/>
              <a:t> </a:t>
            </a:r>
            <a:r>
              <a:rPr lang="en-US" sz="2800" dirty="0" err="1"/>
              <a:t>yolu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diğer</a:t>
            </a:r>
            <a:r>
              <a:rPr lang="en-US" sz="2800" dirty="0"/>
              <a:t> </a:t>
            </a:r>
            <a:r>
              <a:rPr lang="en-US" sz="2800" dirty="0" err="1"/>
              <a:t>ulaştırma</a:t>
            </a:r>
            <a:r>
              <a:rPr lang="en-US" sz="2800" dirty="0"/>
              <a:t> </a:t>
            </a:r>
            <a:r>
              <a:rPr lang="en-US" sz="2800" dirty="0" err="1"/>
              <a:t>yollarından</a:t>
            </a:r>
            <a:r>
              <a:rPr lang="en-US" sz="2800" dirty="0"/>
              <a:t> </a:t>
            </a:r>
            <a:r>
              <a:rPr lang="en-US" sz="2800" dirty="0" err="1"/>
              <a:t>hangisi</a:t>
            </a:r>
            <a:r>
              <a:rPr lang="en-US" sz="2800" dirty="0"/>
              <a:t> </a:t>
            </a:r>
            <a:r>
              <a:rPr lang="en-US" sz="2800" dirty="0" err="1"/>
              <a:t>tercih</a:t>
            </a:r>
            <a:r>
              <a:rPr lang="en-US" sz="2800" dirty="0"/>
              <a:t> </a:t>
            </a:r>
            <a:r>
              <a:rPr lang="en-US" sz="2800" dirty="0" err="1"/>
              <a:t>edilirse</a:t>
            </a:r>
            <a:r>
              <a:rPr lang="en-US" sz="2800" dirty="0"/>
              <a:t> </a:t>
            </a:r>
            <a:r>
              <a:rPr lang="en-US" sz="2800" dirty="0" err="1"/>
              <a:t>edilsin</a:t>
            </a:r>
            <a:r>
              <a:rPr lang="en-US" sz="2800" dirty="0"/>
              <a:t> </a:t>
            </a:r>
            <a:r>
              <a:rPr lang="en-US" sz="2800" dirty="0" err="1"/>
              <a:t>lojistik</a:t>
            </a:r>
            <a:r>
              <a:rPr lang="en-US" sz="2800" dirty="0"/>
              <a:t> </a:t>
            </a:r>
            <a:r>
              <a:rPr lang="en-US" sz="2800" dirty="0" err="1"/>
              <a:t>faaliyetlerin</a:t>
            </a:r>
            <a:r>
              <a:rPr lang="en-US" sz="2800" dirty="0"/>
              <a:t> </a:t>
            </a:r>
            <a:r>
              <a:rPr lang="en-US" sz="2800" dirty="0" err="1"/>
              <a:t>içinde</a:t>
            </a:r>
            <a:r>
              <a:rPr lang="en-US" sz="2800" dirty="0"/>
              <a:t> </a:t>
            </a:r>
            <a:r>
              <a:rPr lang="en-US" sz="2800" dirty="0" err="1"/>
              <a:t>gümrük</a:t>
            </a:r>
            <a:r>
              <a:rPr lang="en-US" sz="2800" dirty="0"/>
              <a:t> </a:t>
            </a:r>
            <a:r>
              <a:rPr lang="en-US" sz="2800" dirty="0" err="1"/>
              <a:t>işlemlerine</a:t>
            </a:r>
            <a:r>
              <a:rPr lang="en-US" sz="2800" dirty="0"/>
              <a:t> de </a:t>
            </a:r>
            <a:r>
              <a:rPr lang="en-US" sz="2800" dirty="0" err="1"/>
              <a:t>yer</a:t>
            </a:r>
            <a:r>
              <a:rPr lang="en-US" sz="2800" dirty="0"/>
              <a:t> </a:t>
            </a:r>
            <a:r>
              <a:rPr lang="en-US" sz="2800" dirty="0" err="1"/>
              <a:t>verilmesi</a:t>
            </a:r>
            <a:r>
              <a:rPr lang="en-US" sz="2800" dirty="0"/>
              <a:t> </a:t>
            </a:r>
            <a:r>
              <a:rPr lang="en-US" sz="2800" dirty="0" err="1"/>
              <a:t>gerekir</a:t>
            </a:r>
            <a:r>
              <a:rPr lang="en-US" sz="2800" dirty="0"/>
              <a:t>. </a:t>
            </a:r>
            <a:r>
              <a:rPr lang="en-US" sz="2800" dirty="0" err="1"/>
              <a:t>İhmal</a:t>
            </a:r>
            <a:r>
              <a:rPr lang="en-US" sz="2800" dirty="0"/>
              <a:t> </a:t>
            </a:r>
            <a:r>
              <a:rPr lang="en-US" sz="2800" dirty="0" err="1"/>
              <a:t>edilen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gümrük</a:t>
            </a:r>
            <a:r>
              <a:rPr lang="en-US" sz="2800" dirty="0"/>
              <a:t> </a:t>
            </a:r>
            <a:r>
              <a:rPr lang="en-US" sz="2800" dirty="0" err="1"/>
              <a:t>operasyonu</a:t>
            </a:r>
            <a:r>
              <a:rPr lang="en-US" sz="2800" dirty="0"/>
              <a:t> </a:t>
            </a:r>
            <a:r>
              <a:rPr lang="en-US" sz="2800" dirty="0" err="1"/>
              <a:t>sadece</a:t>
            </a:r>
            <a:r>
              <a:rPr lang="en-US" sz="2800" dirty="0"/>
              <a:t> zaman </a:t>
            </a:r>
            <a:r>
              <a:rPr lang="en-US" sz="2800" dirty="0" err="1"/>
              <a:t>kaybına</a:t>
            </a:r>
            <a:r>
              <a:rPr lang="en-US" sz="2800" dirty="0"/>
              <a:t> </a:t>
            </a:r>
            <a:r>
              <a:rPr lang="en-US" sz="2800" dirty="0" err="1"/>
              <a:t>değil</a:t>
            </a:r>
            <a:r>
              <a:rPr lang="en-US" sz="2800" dirty="0"/>
              <a:t> </a:t>
            </a:r>
            <a:r>
              <a:rPr lang="en-US" sz="2800" dirty="0" err="1"/>
              <a:t>oluşabilecek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yasal</a:t>
            </a:r>
            <a:r>
              <a:rPr lang="en-US" sz="2800" dirty="0"/>
              <a:t> </a:t>
            </a:r>
            <a:r>
              <a:rPr lang="en-US" sz="2800" dirty="0" err="1"/>
              <a:t>takibat</a:t>
            </a:r>
            <a:r>
              <a:rPr lang="en-US" sz="2800" dirty="0"/>
              <a:t> </a:t>
            </a:r>
            <a:r>
              <a:rPr lang="en-US" sz="2800" dirty="0" err="1"/>
              <a:t>sonucunda</a:t>
            </a:r>
            <a:r>
              <a:rPr lang="en-US" sz="2800" dirty="0"/>
              <a:t> </a:t>
            </a:r>
            <a:r>
              <a:rPr lang="en-US" sz="2800" dirty="0" err="1"/>
              <a:t>prestij</a:t>
            </a:r>
            <a:r>
              <a:rPr lang="en-US" sz="2800" dirty="0"/>
              <a:t> </a:t>
            </a:r>
            <a:r>
              <a:rPr lang="en-US" sz="2800" dirty="0" err="1"/>
              <a:t>kaybına</a:t>
            </a:r>
            <a:r>
              <a:rPr lang="en-US" sz="2800" dirty="0"/>
              <a:t> da </a:t>
            </a:r>
            <a:r>
              <a:rPr lang="en-US" sz="2800" dirty="0" err="1"/>
              <a:t>neden</a:t>
            </a:r>
            <a:r>
              <a:rPr lang="en-US" sz="2800" dirty="0"/>
              <a:t> </a:t>
            </a:r>
            <a:r>
              <a:rPr lang="en-US" sz="2800" dirty="0" err="1"/>
              <a:t>olabilmektedir</a:t>
            </a:r>
            <a:r>
              <a:rPr lang="en-US" sz="2800" dirty="0"/>
              <a:t>.</a:t>
            </a:r>
            <a:endParaRPr lang="tr-TR" sz="2800" dirty="0"/>
          </a:p>
          <a:p>
            <a:pPr marL="0" indent="0" algn="ctr">
              <a:buNone/>
            </a:pPr>
            <a:endParaRPr lang="tr-TR" sz="28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182" y="109183"/>
            <a:ext cx="11982734" cy="1528548"/>
          </a:xfrm>
        </p:spPr>
        <p:txBody>
          <a:bodyPr>
            <a:noAutofit/>
          </a:bodyPr>
          <a:lstStyle/>
          <a:p>
            <a:pPr lvl="2" algn="ctr"/>
            <a:r>
              <a:rPr lang="en-US" sz="3200" b="1" dirty="0"/>
              <a:t>Gümrük </a:t>
            </a:r>
            <a:r>
              <a:rPr lang="en-US" sz="3200" b="1" dirty="0" err="1"/>
              <a:t>Masrafları</a:t>
            </a:r>
            <a:r>
              <a:rPr lang="tr-TR" sz="3200" b="1" dirty="0"/>
              <a:t/>
            </a:r>
            <a:br>
              <a:rPr lang="tr-TR" sz="3200" b="1" dirty="0"/>
            </a:br>
            <a:r>
              <a:rPr lang="en-US" sz="3200" b="1" dirty="0"/>
              <a:t> </a:t>
            </a:r>
            <a:r>
              <a:rPr lang="tr-TR" sz="3200" dirty="0"/>
              <a:t/>
            </a:r>
            <a:br>
              <a:rPr lang="tr-TR" sz="3200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64872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82" y="109182"/>
            <a:ext cx="11969087" cy="66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2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3773" y="1255594"/>
            <a:ext cx="11859905" cy="5486400"/>
          </a:xfrm>
        </p:spPr>
        <p:txBody>
          <a:bodyPr>
            <a:normAutofit lnSpcReduction="10000"/>
          </a:bodyPr>
          <a:lstStyle/>
          <a:p>
            <a:pPr algn="ctr"/>
            <a:endParaRPr lang="tr-TR" sz="3200" dirty="0" smtClean="0"/>
          </a:p>
          <a:p>
            <a:pPr algn="ctr"/>
            <a:r>
              <a:rPr lang="en-US" sz="3200" dirty="0" smtClean="0"/>
              <a:t>Lojistik </a:t>
            </a:r>
            <a:r>
              <a:rPr lang="en-US" sz="3200" dirty="0" err="1"/>
              <a:t>sistemdeki</a:t>
            </a:r>
            <a:r>
              <a:rPr lang="en-US" sz="3200" dirty="0"/>
              <a:t> </a:t>
            </a:r>
            <a:r>
              <a:rPr lang="en-US" sz="3200" dirty="0" err="1"/>
              <a:t>birimlerin</a:t>
            </a:r>
            <a:r>
              <a:rPr lang="en-US" sz="3200" dirty="0"/>
              <a:t> </a:t>
            </a:r>
            <a:r>
              <a:rPr lang="en-US" sz="3200" dirty="0" err="1"/>
              <a:t>birbirleriyle</a:t>
            </a:r>
            <a:r>
              <a:rPr lang="en-US" sz="3200" dirty="0"/>
              <a:t> </a:t>
            </a:r>
            <a:r>
              <a:rPr lang="en-US" sz="3200" dirty="0" err="1"/>
              <a:t>iletişimi</a:t>
            </a:r>
            <a:r>
              <a:rPr lang="en-US" sz="3200" dirty="0"/>
              <a:t> </a:t>
            </a:r>
            <a:r>
              <a:rPr lang="en-US" sz="3200" dirty="0" err="1"/>
              <a:t>kontrol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nakliye</a:t>
            </a:r>
            <a:r>
              <a:rPr lang="en-US" sz="3200" dirty="0"/>
              <a:t> </a:t>
            </a:r>
            <a:r>
              <a:rPr lang="en-US" sz="3200" dirty="0" err="1"/>
              <a:t>ağı</a:t>
            </a:r>
            <a:r>
              <a:rPr lang="en-US" sz="3200" dirty="0"/>
              <a:t>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sağlanır</a:t>
            </a:r>
            <a:r>
              <a:rPr lang="en-US" sz="3200" dirty="0"/>
              <a:t>. İletişim </a:t>
            </a:r>
            <a:r>
              <a:rPr lang="en-US" sz="3200" dirty="0" err="1"/>
              <a:t>hizmetindeki</a:t>
            </a:r>
            <a:r>
              <a:rPr lang="en-US" sz="3200" dirty="0"/>
              <a:t> </a:t>
            </a:r>
            <a:r>
              <a:rPr lang="en-US" sz="3200" dirty="0" err="1"/>
              <a:t>seçimler</a:t>
            </a:r>
            <a:r>
              <a:rPr lang="en-US" sz="3200" dirty="0"/>
              <a:t> </a:t>
            </a:r>
            <a:r>
              <a:rPr lang="en-US" sz="3200" dirty="0" err="1"/>
              <a:t>postayı</a:t>
            </a:r>
            <a:r>
              <a:rPr lang="en-US" sz="3200" dirty="0"/>
              <a:t>, </a:t>
            </a:r>
            <a:r>
              <a:rPr lang="en-US" sz="3200" dirty="0" err="1"/>
              <a:t>telgrafı</a:t>
            </a:r>
            <a:r>
              <a:rPr lang="en-US" sz="3200" dirty="0"/>
              <a:t>, </a:t>
            </a:r>
            <a:r>
              <a:rPr lang="en-US" sz="3200" dirty="0" err="1"/>
              <a:t>teleksi</a:t>
            </a:r>
            <a:r>
              <a:rPr lang="en-US" sz="3200" dirty="0"/>
              <a:t>, </a:t>
            </a:r>
            <a:r>
              <a:rPr lang="en-US" sz="3200" dirty="0" err="1"/>
              <a:t>telefonu</a:t>
            </a:r>
            <a:r>
              <a:rPr lang="en-US" sz="3200" dirty="0"/>
              <a:t>, internet </a:t>
            </a:r>
            <a:r>
              <a:rPr lang="en-US" sz="3200" dirty="0" err="1"/>
              <a:t>bağlantısını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yüksek</a:t>
            </a:r>
            <a:r>
              <a:rPr lang="en-US" sz="3200" dirty="0"/>
              <a:t> </a:t>
            </a:r>
            <a:r>
              <a:rPr lang="en-US" sz="3200" dirty="0" err="1"/>
              <a:t>kapasiteli</a:t>
            </a:r>
            <a:r>
              <a:rPr lang="en-US" sz="3200" dirty="0"/>
              <a:t> </a:t>
            </a:r>
            <a:r>
              <a:rPr lang="en-US" sz="3200" dirty="0" err="1"/>
              <a:t>bilgisayar</a:t>
            </a:r>
            <a:r>
              <a:rPr lang="en-US" sz="3200" dirty="0"/>
              <a:t> </a:t>
            </a:r>
            <a:r>
              <a:rPr lang="en-US" sz="3200" dirty="0" err="1"/>
              <a:t>bağlantılarını</a:t>
            </a:r>
            <a:r>
              <a:rPr lang="en-US" sz="3200" dirty="0"/>
              <a:t> </a:t>
            </a:r>
            <a:r>
              <a:rPr lang="en-US" sz="3200" dirty="0" err="1"/>
              <a:t>içerir</a:t>
            </a:r>
            <a:r>
              <a:rPr lang="en-US" sz="3200" dirty="0"/>
              <a:t>. Her </a:t>
            </a:r>
            <a:r>
              <a:rPr lang="en-US" sz="3200" dirty="0" err="1"/>
              <a:t>birinin</a:t>
            </a:r>
            <a:r>
              <a:rPr lang="en-US" sz="3200" dirty="0"/>
              <a:t> </a:t>
            </a:r>
            <a:r>
              <a:rPr lang="en-US" sz="3200" dirty="0" err="1"/>
              <a:t>farklı</a:t>
            </a:r>
            <a:r>
              <a:rPr lang="en-US" sz="3200" dirty="0"/>
              <a:t> </a:t>
            </a:r>
            <a:r>
              <a:rPr lang="en-US" sz="3200" dirty="0" err="1"/>
              <a:t>zamanlaması</a:t>
            </a:r>
            <a:r>
              <a:rPr lang="en-US" sz="3200" dirty="0"/>
              <a:t>, </a:t>
            </a:r>
            <a:r>
              <a:rPr lang="en-US" sz="3200" dirty="0" err="1"/>
              <a:t>güvenirliği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maliyeti</a:t>
            </a:r>
            <a:r>
              <a:rPr lang="en-US" sz="3200" dirty="0"/>
              <a:t> </a:t>
            </a:r>
            <a:r>
              <a:rPr lang="en-US" sz="3200" dirty="0" err="1"/>
              <a:t>vardır</a:t>
            </a:r>
            <a:r>
              <a:rPr lang="en-US" sz="3200" dirty="0" smtClean="0"/>
              <a:t>.</a:t>
            </a:r>
            <a:endParaRPr lang="tr-TR" sz="3200" dirty="0"/>
          </a:p>
          <a:p>
            <a:pPr marL="0" indent="0" algn="ctr">
              <a:buNone/>
            </a:pPr>
            <a:r>
              <a:rPr lang="en-US" sz="3200" dirty="0"/>
              <a:t>Günümüzde </a:t>
            </a:r>
            <a:r>
              <a:rPr lang="en-US" sz="3200" dirty="0" err="1"/>
              <a:t>sipariş</a:t>
            </a:r>
            <a:r>
              <a:rPr lang="en-US" sz="3200" dirty="0"/>
              <a:t> </a:t>
            </a:r>
            <a:r>
              <a:rPr lang="en-US" sz="3200" dirty="0" err="1"/>
              <a:t>işlemleri</a:t>
            </a:r>
            <a:r>
              <a:rPr lang="en-US" sz="3200" dirty="0"/>
              <a:t> </a:t>
            </a:r>
            <a:r>
              <a:rPr lang="en-US" sz="3200" dirty="0" err="1"/>
              <a:t>elektronik</a:t>
            </a:r>
            <a:r>
              <a:rPr lang="en-US" sz="3200" dirty="0"/>
              <a:t> </a:t>
            </a:r>
            <a:r>
              <a:rPr lang="en-US" sz="3200" dirty="0" err="1"/>
              <a:t>ortama</a:t>
            </a:r>
            <a:r>
              <a:rPr lang="en-US" sz="3200" dirty="0"/>
              <a:t> </a:t>
            </a:r>
            <a:r>
              <a:rPr lang="en-US" sz="3200" dirty="0" err="1"/>
              <a:t>taşınmış</a:t>
            </a:r>
            <a:r>
              <a:rPr lang="en-US" sz="3200" dirty="0"/>
              <a:t> </a:t>
            </a:r>
            <a:r>
              <a:rPr lang="en-US" sz="3200" dirty="0" err="1"/>
              <a:t>durumdadır</a:t>
            </a:r>
            <a:r>
              <a:rPr lang="en-US" sz="3200" dirty="0"/>
              <a:t>. </a:t>
            </a:r>
            <a:r>
              <a:rPr lang="en-US" sz="3200" dirty="0" err="1"/>
              <a:t>Teknolojik</a:t>
            </a:r>
            <a:r>
              <a:rPr lang="en-US" sz="3200" dirty="0"/>
              <a:t> </a:t>
            </a:r>
            <a:r>
              <a:rPr lang="en-US" sz="3200" dirty="0" err="1"/>
              <a:t>gelişmeler</a:t>
            </a:r>
            <a:r>
              <a:rPr lang="en-US" sz="3200" dirty="0"/>
              <a:t> </a:t>
            </a:r>
            <a:r>
              <a:rPr lang="en-US" sz="3200" dirty="0" err="1"/>
              <a:t>ışığında</a:t>
            </a:r>
            <a:r>
              <a:rPr lang="en-US" sz="3200" dirty="0"/>
              <a:t> </a:t>
            </a:r>
            <a:r>
              <a:rPr lang="en-US" sz="3200" dirty="0" err="1"/>
              <a:t>kurulan</a:t>
            </a:r>
            <a:r>
              <a:rPr lang="en-US" sz="3200" dirty="0"/>
              <a:t> </a:t>
            </a:r>
            <a:r>
              <a:rPr lang="en-US" sz="3200" dirty="0" err="1"/>
              <a:t>sistemlerle</a:t>
            </a:r>
            <a:r>
              <a:rPr lang="en-US" sz="3200" dirty="0"/>
              <a:t> </a:t>
            </a:r>
            <a:r>
              <a:rPr lang="en-US" sz="3200" dirty="0" err="1"/>
              <a:t>gerek</a:t>
            </a:r>
            <a:r>
              <a:rPr lang="en-US" sz="3200" dirty="0"/>
              <a:t> </a:t>
            </a:r>
            <a:r>
              <a:rPr lang="en-US" sz="3200" dirty="0" err="1"/>
              <a:t>telefon</a:t>
            </a:r>
            <a:r>
              <a:rPr lang="en-US" sz="3200" dirty="0"/>
              <a:t> </a:t>
            </a:r>
            <a:r>
              <a:rPr lang="en-US" sz="3200" dirty="0" err="1"/>
              <a:t>gerekse</a:t>
            </a:r>
            <a:r>
              <a:rPr lang="en-US" sz="3200" dirty="0"/>
              <a:t> internet </a:t>
            </a:r>
            <a:r>
              <a:rPr lang="en-US" sz="3200" dirty="0" err="1"/>
              <a:t>üzerinden</a:t>
            </a:r>
            <a:r>
              <a:rPr lang="en-US" sz="3200" dirty="0"/>
              <a:t> </a:t>
            </a:r>
            <a:r>
              <a:rPr lang="en-US" sz="3200" dirty="0" err="1"/>
              <a:t>sipariş</a:t>
            </a:r>
            <a:r>
              <a:rPr lang="en-US" sz="3200" dirty="0"/>
              <a:t> alma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süreci</a:t>
            </a:r>
            <a:r>
              <a:rPr lang="en-US" sz="3200" dirty="0"/>
              <a:t> </a:t>
            </a:r>
            <a:r>
              <a:rPr lang="en-US" sz="3200" dirty="0" err="1"/>
              <a:t>izleme</a:t>
            </a:r>
            <a:r>
              <a:rPr lang="en-US" sz="3200" dirty="0"/>
              <a:t> </a:t>
            </a:r>
            <a:r>
              <a:rPr lang="en-US" sz="3200" dirty="0" err="1"/>
              <a:t>imkânı</a:t>
            </a:r>
            <a:r>
              <a:rPr lang="en-US" sz="3200" dirty="0"/>
              <a:t> </a:t>
            </a:r>
            <a:r>
              <a:rPr lang="en-US" sz="3200" dirty="0" err="1"/>
              <a:t>oluşturulmuş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böylelikle</a:t>
            </a:r>
            <a:r>
              <a:rPr lang="en-US" sz="3200" dirty="0"/>
              <a:t> de </a:t>
            </a:r>
            <a:r>
              <a:rPr lang="en-US" sz="3200" dirty="0" err="1"/>
              <a:t>dağıtım</a:t>
            </a:r>
            <a:r>
              <a:rPr lang="en-US" sz="3200" dirty="0"/>
              <a:t> </a:t>
            </a:r>
            <a:r>
              <a:rPr lang="en-US" sz="3200" dirty="0" err="1"/>
              <a:t>maliyetinde</a:t>
            </a:r>
            <a:r>
              <a:rPr lang="en-US" sz="3200" dirty="0"/>
              <a:t> </a:t>
            </a:r>
            <a:r>
              <a:rPr lang="en-US" sz="3200" dirty="0" err="1"/>
              <a:t>önemli</a:t>
            </a:r>
            <a:r>
              <a:rPr lang="en-US" sz="3200" dirty="0"/>
              <a:t> </a:t>
            </a:r>
            <a:r>
              <a:rPr lang="en-US" sz="3200" dirty="0" err="1"/>
              <a:t>kazançlar</a:t>
            </a:r>
            <a:r>
              <a:rPr lang="en-US" sz="3200" dirty="0"/>
              <a:t> </a:t>
            </a:r>
            <a:r>
              <a:rPr lang="en-US" sz="3200" dirty="0" err="1"/>
              <a:t>elde</a:t>
            </a:r>
            <a:r>
              <a:rPr lang="en-US" sz="3200" dirty="0"/>
              <a:t> </a:t>
            </a:r>
            <a:r>
              <a:rPr lang="en-US" sz="3200" dirty="0" err="1"/>
              <a:t>edilir</a:t>
            </a:r>
            <a:r>
              <a:rPr lang="en-US" sz="3200" dirty="0"/>
              <a:t> </a:t>
            </a:r>
            <a:r>
              <a:rPr lang="en-US" sz="3200" dirty="0" err="1"/>
              <a:t>hâle</a:t>
            </a:r>
            <a:r>
              <a:rPr lang="en-US" sz="3200" dirty="0"/>
              <a:t> </a:t>
            </a:r>
            <a:r>
              <a:rPr lang="en-US" sz="3200" dirty="0" err="1"/>
              <a:t>gelmiştir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773" y="109183"/>
            <a:ext cx="11859905" cy="1146411"/>
          </a:xfrm>
        </p:spPr>
        <p:txBody>
          <a:bodyPr>
            <a:noAutofit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b="1" dirty="0"/>
              <a:t>İletişim </a:t>
            </a:r>
            <a:r>
              <a:rPr lang="en-US" sz="3600" b="1" dirty="0" err="1"/>
              <a:t>Maliyeti</a:t>
            </a:r>
            <a:r>
              <a:rPr lang="tr-TR" sz="3600" b="1" dirty="0"/>
              <a:t/>
            </a:r>
            <a:br>
              <a:rPr lang="tr-TR" sz="3600" b="1" dirty="0"/>
            </a:b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1963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829" y="109182"/>
            <a:ext cx="11955439" cy="66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9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7" y="1187354"/>
            <a:ext cx="11941791" cy="5540991"/>
          </a:xfrm>
        </p:spPr>
        <p:txBody>
          <a:bodyPr>
            <a:noAutofit/>
          </a:bodyPr>
          <a:lstStyle/>
          <a:p>
            <a:pPr algn="ctr"/>
            <a:endParaRPr lang="tr-TR" sz="2800" dirty="0" smtClean="0"/>
          </a:p>
          <a:p>
            <a:pPr algn="ctr"/>
            <a:r>
              <a:rPr lang="en-US" sz="2800" dirty="0" smtClean="0"/>
              <a:t>Gümrük </a:t>
            </a:r>
            <a:r>
              <a:rPr lang="en-US" sz="2800" dirty="0" err="1"/>
              <a:t>Kanunu</a:t>
            </a:r>
            <a:r>
              <a:rPr lang="en-US" sz="2800" dirty="0"/>
              <a:t> Md. 3/22 </a:t>
            </a:r>
            <a:r>
              <a:rPr lang="en-US" sz="2800" dirty="0" err="1"/>
              <a:t>elleçlemeyi</a:t>
            </a:r>
            <a:r>
              <a:rPr lang="en-US" sz="2800" dirty="0"/>
              <a:t> </a:t>
            </a:r>
            <a:r>
              <a:rPr lang="en-US" sz="2800" dirty="0" err="1"/>
              <a:t>şu</a:t>
            </a:r>
            <a:r>
              <a:rPr lang="en-US" sz="2800" dirty="0"/>
              <a:t> </a:t>
            </a:r>
            <a:r>
              <a:rPr lang="en-US" sz="2800" dirty="0" err="1"/>
              <a:t>şekilde</a:t>
            </a:r>
            <a:r>
              <a:rPr lang="en-US" sz="2800" dirty="0"/>
              <a:t> </a:t>
            </a:r>
            <a:r>
              <a:rPr lang="en-US" sz="2800" dirty="0" err="1"/>
              <a:t>tanımlamaktadır</a:t>
            </a:r>
            <a:r>
              <a:rPr lang="en-US" sz="2800" dirty="0"/>
              <a:t>: “</a:t>
            </a:r>
            <a:r>
              <a:rPr lang="en-US" sz="2800" dirty="0" err="1"/>
              <a:t>Elleçleme</a:t>
            </a:r>
            <a:r>
              <a:rPr lang="en-US" sz="2800" dirty="0"/>
              <a:t>, </a:t>
            </a:r>
            <a:r>
              <a:rPr lang="en-US" sz="2800" dirty="0" err="1"/>
              <a:t>gümrük</a:t>
            </a:r>
            <a:r>
              <a:rPr lang="en-US" sz="2800" dirty="0"/>
              <a:t> </a:t>
            </a:r>
            <a:r>
              <a:rPr lang="en-US" sz="2800" dirty="0" err="1"/>
              <a:t>gözetimi</a:t>
            </a:r>
            <a:r>
              <a:rPr lang="en-US" sz="2800" dirty="0"/>
              <a:t> </a:t>
            </a:r>
            <a:r>
              <a:rPr lang="en-US" sz="2800" dirty="0" err="1"/>
              <a:t>altındaki</a:t>
            </a:r>
            <a:r>
              <a:rPr lang="en-US" sz="2800" dirty="0"/>
              <a:t> </a:t>
            </a:r>
            <a:r>
              <a:rPr lang="en-US" sz="2800" dirty="0" err="1"/>
              <a:t>eşyaların</a:t>
            </a:r>
            <a:r>
              <a:rPr lang="en-US" sz="2800" dirty="0"/>
              <a:t> </a:t>
            </a:r>
            <a:r>
              <a:rPr lang="en-US" sz="2800" dirty="0" err="1"/>
              <a:t>asli</a:t>
            </a:r>
            <a:r>
              <a:rPr lang="en-US" sz="2800" dirty="0"/>
              <a:t> </a:t>
            </a:r>
            <a:r>
              <a:rPr lang="en-US" sz="2800" dirty="0" err="1"/>
              <a:t>niteliklerini</a:t>
            </a:r>
            <a:r>
              <a:rPr lang="en-US" sz="2800" dirty="0"/>
              <a:t> </a:t>
            </a:r>
            <a:r>
              <a:rPr lang="en-US" sz="2800" dirty="0" err="1"/>
              <a:t>değiştirmeden</a:t>
            </a:r>
            <a:r>
              <a:rPr lang="en-US" sz="2800" dirty="0"/>
              <a:t> </a:t>
            </a:r>
            <a:r>
              <a:rPr lang="en-US" sz="2800" dirty="0" err="1"/>
              <a:t>istiflenmesi</a:t>
            </a:r>
            <a:r>
              <a:rPr lang="en-US" sz="2800" dirty="0"/>
              <a:t>, </a:t>
            </a:r>
            <a:r>
              <a:rPr lang="en-US" sz="2800" dirty="0" err="1"/>
              <a:t>yerinin</a:t>
            </a:r>
            <a:r>
              <a:rPr lang="en-US" sz="2800" dirty="0"/>
              <a:t> </a:t>
            </a:r>
            <a:r>
              <a:rPr lang="en-US" sz="2800" dirty="0" err="1"/>
              <a:t>değiştirilmesi</a:t>
            </a:r>
            <a:r>
              <a:rPr lang="en-US" sz="2800" dirty="0"/>
              <a:t>, </a:t>
            </a:r>
            <a:r>
              <a:rPr lang="en-US" sz="2800" dirty="0" err="1"/>
              <a:t>büyük</a:t>
            </a:r>
            <a:r>
              <a:rPr lang="en-US" sz="2800" dirty="0"/>
              <a:t> </a:t>
            </a:r>
            <a:r>
              <a:rPr lang="en-US" sz="2800" dirty="0" err="1"/>
              <a:t>kaplardan</a:t>
            </a:r>
            <a:r>
              <a:rPr lang="en-US" sz="2800" dirty="0"/>
              <a:t> </a:t>
            </a:r>
            <a:r>
              <a:rPr lang="en-US" sz="2800" dirty="0" err="1"/>
              <a:t>küçük</a:t>
            </a:r>
            <a:r>
              <a:rPr lang="en-US" sz="2800" dirty="0"/>
              <a:t> </a:t>
            </a:r>
            <a:r>
              <a:rPr lang="en-US" sz="2800" dirty="0" err="1"/>
              <a:t>kaplara</a:t>
            </a:r>
            <a:r>
              <a:rPr lang="en-US" sz="2800" dirty="0"/>
              <a:t> </a:t>
            </a:r>
            <a:r>
              <a:rPr lang="en-US" sz="2800" dirty="0" err="1"/>
              <a:t>aktarılması</a:t>
            </a:r>
            <a:r>
              <a:rPr lang="en-US" sz="2800" dirty="0"/>
              <a:t>, </a:t>
            </a:r>
            <a:r>
              <a:rPr lang="en-US" sz="2800" dirty="0" err="1"/>
              <a:t>kapların</a:t>
            </a:r>
            <a:r>
              <a:rPr lang="en-US" sz="2800" dirty="0"/>
              <a:t> </a:t>
            </a:r>
            <a:r>
              <a:rPr lang="en-US" sz="2800" dirty="0" err="1"/>
              <a:t>yenilenmesi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tamiri</a:t>
            </a:r>
            <a:r>
              <a:rPr lang="en-US" sz="2800" dirty="0"/>
              <a:t>, </a:t>
            </a:r>
            <a:r>
              <a:rPr lang="en-US" sz="2800" dirty="0" err="1"/>
              <a:t>havalandırılması</a:t>
            </a:r>
            <a:r>
              <a:rPr lang="en-US" sz="2800" dirty="0"/>
              <a:t>, </a:t>
            </a:r>
            <a:r>
              <a:rPr lang="en-US" sz="2800" dirty="0" err="1"/>
              <a:t>kalburlanması</a:t>
            </a:r>
            <a:r>
              <a:rPr lang="en-US" sz="2800" dirty="0"/>
              <a:t>, </a:t>
            </a:r>
            <a:r>
              <a:rPr lang="en-US" sz="2800" dirty="0" err="1"/>
              <a:t>karıştırılması</a:t>
            </a:r>
            <a:r>
              <a:rPr lang="en-US" sz="2800" dirty="0"/>
              <a:t> vb. </a:t>
            </a:r>
            <a:r>
              <a:rPr lang="en-US" sz="2800" dirty="0" err="1"/>
              <a:t>işlemleridir</a:t>
            </a:r>
            <a:r>
              <a:rPr lang="en-US" sz="2800" dirty="0" smtClean="0"/>
              <a:t>.”</a:t>
            </a:r>
            <a:endParaRPr lang="tr-TR" sz="2800" dirty="0"/>
          </a:p>
          <a:p>
            <a:pPr algn="ctr"/>
            <a:r>
              <a:rPr lang="en-US" sz="2800" dirty="0" err="1"/>
              <a:t>Elleçleme</a:t>
            </a:r>
            <a:r>
              <a:rPr lang="en-US" sz="2800" dirty="0"/>
              <a:t>, </a:t>
            </a:r>
            <a:r>
              <a:rPr lang="en-US" sz="2800" dirty="0" err="1"/>
              <a:t>kısa</a:t>
            </a:r>
            <a:r>
              <a:rPr lang="en-US" sz="2800" dirty="0"/>
              <a:t> </a:t>
            </a:r>
            <a:r>
              <a:rPr lang="en-US" sz="2800" dirty="0" err="1"/>
              <a:t>mesafeli</a:t>
            </a:r>
            <a:r>
              <a:rPr lang="en-US" sz="2800" dirty="0"/>
              <a:t> </a:t>
            </a:r>
            <a:r>
              <a:rPr lang="en-US" sz="2800" dirty="0" err="1"/>
              <a:t>malzeme</a:t>
            </a:r>
            <a:r>
              <a:rPr lang="en-US" sz="2800" dirty="0"/>
              <a:t> </a:t>
            </a:r>
            <a:r>
              <a:rPr lang="en-US" sz="2800" dirty="0" err="1"/>
              <a:t>taşıma</a:t>
            </a:r>
            <a:r>
              <a:rPr lang="en-US" sz="2800" dirty="0"/>
              <a:t> </a:t>
            </a:r>
            <a:r>
              <a:rPr lang="en-US" sz="2800" dirty="0" err="1"/>
              <a:t>işlemlerinin</a:t>
            </a:r>
            <a:r>
              <a:rPr lang="en-US" sz="2800" dirty="0"/>
              <a:t> </a:t>
            </a:r>
            <a:r>
              <a:rPr lang="en-US" sz="2800" dirty="0" err="1"/>
              <a:t>gerçekleştirilmesidir</a:t>
            </a:r>
            <a:r>
              <a:rPr lang="en-US" sz="2800" dirty="0"/>
              <a:t>. </a:t>
            </a:r>
            <a:r>
              <a:rPr lang="en-US" sz="2800" dirty="0" err="1"/>
              <a:t>Malzemenin</a:t>
            </a:r>
            <a:r>
              <a:rPr lang="en-US" sz="2800" dirty="0"/>
              <a:t> </a:t>
            </a:r>
            <a:r>
              <a:rPr lang="en-US" sz="2800" dirty="0" err="1"/>
              <a:t>depoya</a:t>
            </a:r>
            <a:r>
              <a:rPr lang="en-US" sz="2800" dirty="0"/>
              <a:t> </a:t>
            </a:r>
            <a:r>
              <a:rPr lang="en-US" sz="2800" dirty="0" err="1"/>
              <a:t>taşınması</a:t>
            </a:r>
            <a:r>
              <a:rPr lang="en-US" sz="2800" dirty="0"/>
              <a:t>, </a:t>
            </a:r>
            <a:r>
              <a:rPr lang="en-US" sz="2800" dirty="0" err="1"/>
              <a:t>istiflenmesi</a:t>
            </a:r>
            <a:r>
              <a:rPr lang="en-US" sz="2800" dirty="0"/>
              <a:t> </a:t>
            </a:r>
            <a:r>
              <a:rPr lang="en-US" sz="2800" dirty="0" err="1"/>
              <a:t>oradan</a:t>
            </a:r>
            <a:r>
              <a:rPr lang="en-US" sz="2800" dirty="0"/>
              <a:t> </a:t>
            </a:r>
            <a:r>
              <a:rPr lang="en-US" sz="2800" dirty="0" err="1"/>
              <a:t>nakliye</a:t>
            </a:r>
            <a:r>
              <a:rPr lang="en-US" sz="2800" dirty="0"/>
              <a:t> </a:t>
            </a:r>
            <a:r>
              <a:rPr lang="en-US" sz="2800" dirty="0" err="1"/>
              <a:t>aracına</a:t>
            </a:r>
            <a:r>
              <a:rPr lang="en-US" sz="2800" dirty="0"/>
              <a:t> </a:t>
            </a:r>
            <a:r>
              <a:rPr lang="en-US" sz="2800" dirty="0" err="1"/>
              <a:t>taşınarak</a:t>
            </a:r>
            <a:r>
              <a:rPr lang="en-US" sz="2800" dirty="0"/>
              <a:t> </a:t>
            </a:r>
            <a:r>
              <a:rPr lang="en-US" sz="2800" dirty="0" err="1"/>
              <a:t>yüklenmesi</a:t>
            </a:r>
            <a:r>
              <a:rPr lang="en-US" sz="2800" dirty="0"/>
              <a:t> </a:t>
            </a:r>
            <a:r>
              <a:rPr lang="en-US" sz="2800" dirty="0" err="1"/>
              <a:t>gibi</a:t>
            </a:r>
            <a:r>
              <a:rPr lang="en-US" sz="2800" dirty="0"/>
              <a:t> </a:t>
            </a:r>
            <a:r>
              <a:rPr lang="en-US" sz="2800" dirty="0" err="1"/>
              <a:t>işlemleri</a:t>
            </a:r>
            <a:r>
              <a:rPr lang="en-US" sz="2800" dirty="0"/>
              <a:t> de </a:t>
            </a:r>
            <a:r>
              <a:rPr lang="en-US" sz="2800" dirty="0" err="1"/>
              <a:t>kapsamaktadır</a:t>
            </a:r>
            <a:r>
              <a:rPr lang="en-US" sz="2800" dirty="0"/>
              <a:t>. Bu tip </a:t>
            </a:r>
            <a:r>
              <a:rPr lang="en-US" sz="2800" dirty="0" err="1"/>
              <a:t>kısa</a:t>
            </a:r>
            <a:r>
              <a:rPr lang="en-US" sz="2800" dirty="0"/>
              <a:t> </a:t>
            </a:r>
            <a:r>
              <a:rPr lang="en-US" sz="2800" dirty="0" err="1"/>
              <a:t>mesafeli</a:t>
            </a:r>
            <a:r>
              <a:rPr lang="en-US" sz="2800" dirty="0"/>
              <a:t> </a:t>
            </a:r>
            <a:r>
              <a:rPr lang="en-US" sz="2800" dirty="0" err="1"/>
              <a:t>taşımalar</a:t>
            </a:r>
            <a:r>
              <a:rPr lang="en-US" sz="2800" dirty="0"/>
              <a:t> </a:t>
            </a:r>
            <a:r>
              <a:rPr lang="en-US" sz="2800" dirty="0" err="1"/>
              <a:t>malların</a:t>
            </a:r>
            <a:r>
              <a:rPr lang="en-US" sz="2800" dirty="0"/>
              <a:t> </a:t>
            </a:r>
            <a:r>
              <a:rPr lang="en-US" sz="2800" dirty="0" err="1"/>
              <a:t>kalitesi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fire </a:t>
            </a:r>
            <a:r>
              <a:rPr lang="en-US" sz="2800" dirty="0" err="1"/>
              <a:t>açısından</a:t>
            </a:r>
            <a:r>
              <a:rPr lang="en-US" sz="2800" dirty="0"/>
              <a:t> </a:t>
            </a:r>
            <a:r>
              <a:rPr lang="en-US" sz="2800" dirty="0" err="1"/>
              <a:t>önemlidir</a:t>
            </a:r>
            <a:r>
              <a:rPr lang="en-US" sz="2800" dirty="0"/>
              <a:t>. Bu </a:t>
            </a:r>
            <a:r>
              <a:rPr lang="en-US" sz="2800" dirty="0" err="1"/>
              <a:t>işlerde</a:t>
            </a:r>
            <a:r>
              <a:rPr lang="en-US" sz="2800" dirty="0"/>
              <a:t> </a:t>
            </a:r>
            <a:r>
              <a:rPr lang="en-US" sz="2800" dirty="0" err="1"/>
              <a:t>insan</a:t>
            </a:r>
            <a:r>
              <a:rPr lang="en-US" sz="2800" dirty="0"/>
              <a:t> </a:t>
            </a:r>
            <a:r>
              <a:rPr lang="en-US" sz="2800" dirty="0" err="1"/>
              <a:t>ağırlıklı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durum </a:t>
            </a:r>
            <a:r>
              <a:rPr lang="en-US" sz="2800" dirty="0" err="1"/>
              <a:t>söz</a:t>
            </a:r>
            <a:r>
              <a:rPr lang="en-US" sz="2800" dirty="0"/>
              <a:t> </a:t>
            </a:r>
            <a:r>
              <a:rPr lang="en-US" sz="2800" dirty="0" err="1"/>
              <a:t>konusu</a:t>
            </a:r>
            <a:r>
              <a:rPr lang="en-US" sz="2800" dirty="0"/>
              <a:t> </a:t>
            </a:r>
            <a:r>
              <a:rPr lang="en-US" sz="2800" dirty="0" err="1"/>
              <a:t>ise</a:t>
            </a:r>
            <a:r>
              <a:rPr lang="en-US" sz="2800" dirty="0"/>
              <a:t> de forklift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vinç</a:t>
            </a:r>
            <a:r>
              <a:rPr lang="en-US" sz="2800" dirty="0"/>
              <a:t> </a:t>
            </a:r>
            <a:r>
              <a:rPr lang="en-US" sz="2800" dirty="0" err="1"/>
              <a:t>gibi</a:t>
            </a:r>
            <a:r>
              <a:rPr lang="en-US" sz="2800" dirty="0"/>
              <a:t> </a:t>
            </a:r>
            <a:r>
              <a:rPr lang="en-US" sz="2800" dirty="0" err="1"/>
              <a:t>araçlar</a:t>
            </a:r>
            <a:r>
              <a:rPr lang="en-US" sz="2800" dirty="0"/>
              <a:t> </a:t>
            </a:r>
            <a:r>
              <a:rPr lang="en-US" sz="2800" dirty="0" err="1"/>
              <a:t>kullanılan</a:t>
            </a:r>
            <a:r>
              <a:rPr lang="en-US" sz="2800" dirty="0"/>
              <a:t> </a:t>
            </a:r>
            <a:r>
              <a:rPr lang="en-US" sz="2800" dirty="0" err="1"/>
              <a:t>temel</a:t>
            </a:r>
            <a:r>
              <a:rPr lang="en-US" sz="2800" dirty="0"/>
              <a:t> </a:t>
            </a:r>
            <a:r>
              <a:rPr lang="en-US" sz="2800" dirty="0" err="1"/>
              <a:t>elleçleme</a:t>
            </a:r>
            <a:r>
              <a:rPr lang="en-US" sz="2800" dirty="0"/>
              <a:t> </a:t>
            </a:r>
            <a:r>
              <a:rPr lang="en-US" sz="2800" dirty="0" err="1"/>
              <a:t>vasıtalarıdır</a:t>
            </a:r>
            <a:r>
              <a:rPr lang="en-US" sz="2800" dirty="0"/>
              <a:t>.</a:t>
            </a:r>
            <a:endParaRPr lang="tr-TR" sz="2800" dirty="0"/>
          </a:p>
          <a:p>
            <a:pPr marL="0" indent="0" algn="ctr">
              <a:buNone/>
            </a:pPr>
            <a:endParaRPr lang="tr-TR" sz="28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477" y="109183"/>
            <a:ext cx="11941791" cy="1487605"/>
          </a:xfrm>
        </p:spPr>
        <p:txBody>
          <a:bodyPr>
            <a:noAutofit/>
          </a:bodyPr>
          <a:lstStyle/>
          <a:p>
            <a:pPr lvl="2" algn="ctr"/>
            <a:r>
              <a:rPr lang="en-US" sz="3200" b="1" dirty="0"/>
              <a:t>Malzeme </a:t>
            </a:r>
            <a:r>
              <a:rPr lang="en-US" sz="3200" b="1" dirty="0" err="1"/>
              <a:t>Elleçleme</a:t>
            </a:r>
            <a:r>
              <a:rPr lang="en-US" sz="3200" b="1" dirty="0"/>
              <a:t> </a:t>
            </a:r>
            <a:r>
              <a:rPr lang="en-US" sz="3200" b="1" dirty="0" err="1"/>
              <a:t>Giderleri</a:t>
            </a:r>
            <a:r>
              <a:rPr lang="tr-TR" sz="3200" b="1" dirty="0"/>
              <a:t/>
            </a:r>
            <a:br>
              <a:rPr lang="tr-TR" sz="3200" b="1" dirty="0"/>
            </a:br>
            <a:r>
              <a:rPr lang="en-US" sz="3200" b="1" dirty="0"/>
              <a:t> </a:t>
            </a:r>
            <a:r>
              <a:rPr lang="tr-TR" sz="3200" dirty="0"/>
              <a:t/>
            </a:r>
            <a:br>
              <a:rPr lang="tr-TR" sz="3200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1915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34" y="136478"/>
            <a:ext cx="11969087" cy="6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7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idx="1"/>
          </p:nvPr>
        </p:nvSpPr>
        <p:spPr>
          <a:xfrm>
            <a:off x="95250" y="136525"/>
            <a:ext cx="11969750" cy="6619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400" dirty="0" smtClean="0"/>
          </a:p>
          <a:p>
            <a:pPr marL="0" indent="0" algn="ctr">
              <a:buNone/>
            </a:pPr>
            <a:r>
              <a:rPr lang="en-US" sz="2400" dirty="0" smtClean="0"/>
              <a:t>Ürünün </a:t>
            </a:r>
            <a:r>
              <a:rPr lang="en-US" sz="2400" dirty="0" err="1"/>
              <a:t>pazarda</a:t>
            </a:r>
            <a:r>
              <a:rPr lang="en-US" sz="2400" dirty="0"/>
              <a:t> </a:t>
            </a:r>
            <a:r>
              <a:rPr lang="en-US" sz="2400" dirty="0" err="1"/>
              <a:t>rekabetçi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konumda</a:t>
            </a:r>
            <a:r>
              <a:rPr lang="en-US" sz="2400" dirty="0"/>
              <a:t> </a:t>
            </a:r>
            <a:r>
              <a:rPr lang="en-US" sz="2400" dirty="0" err="1"/>
              <a:t>olabilmesinde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unsurlardan</a:t>
            </a:r>
            <a:r>
              <a:rPr lang="en-US" sz="2400" dirty="0"/>
              <a:t> </a:t>
            </a:r>
            <a:r>
              <a:rPr lang="en-US" sz="2400" dirty="0" err="1"/>
              <a:t>biri</a:t>
            </a:r>
            <a:r>
              <a:rPr lang="en-US" sz="2400" dirty="0"/>
              <a:t> de </a:t>
            </a:r>
            <a:r>
              <a:rPr lang="en-US" sz="2400" dirty="0" err="1"/>
              <a:t>lojistik</a:t>
            </a:r>
            <a:r>
              <a:rPr lang="en-US" sz="2400" dirty="0"/>
              <a:t> </a:t>
            </a:r>
            <a:r>
              <a:rPr lang="en-US" sz="2400" dirty="0" err="1"/>
              <a:t>maliyetlerdir</a:t>
            </a:r>
            <a:r>
              <a:rPr lang="en-US" sz="2400" dirty="0"/>
              <a:t>. Bir </a:t>
            </a:r>
            <a:r>
              <a:rPr lang="en-US" sz="2400" dirty="0" err="1"/>
              <a:t>malın</a:t>
            </a:r>
            <a:r>
              <a:rPr lang="en-US" sz="2400" dirty="0"/>
              <a:t> </a:t>
            </a:r>
            <a:r>
              <a:rPr lang="en-US" sz="2400" dirty="0" err="1"/>
              <a:t>üretiminden</a:t>
            </a:r>
            <a:r>
              <a:rPr lang="en-US" sz="2400" dirty="0"/>
              <a:t> </a:t>
            </a:r>
            <a:r>
              <a:rPr lang="en-US" sz="2400" dirty="0" err="1"/>
              <a:t>tüketimine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süreçlerin</a:t>
            </a:r>
            <a:r>
              <a:rPr lang="en-US" sz="2400" dirty="0"/>
              <a:t> </a:t>
            </a:r>
            <a:r>
              <a:rPr lang="en-US" sz="2400" dirty="0" err="1"/>
              <a:t>çoğunda</a:t>
            </a:r>
            <a:r>
              <a:rPr lang="en-US" sz="2400" dirty="0"/>
              <a:t> </a:t>
            </a:r>
            <a:r>
              <a:rPr lang="en-US" sz="2400" dirty="0" err="1"/>
              <a:t>lojistik</a:t>
            </a:r>
            <a:r>
              <a:rPr lang="en-US" sz="2400" dirty="0"/>
              <a:t> </a:t>
            </a:r>
            <a:r>
              <a:rPr lang="en-US" sz="2400" dirty="0" err="1"/>
              <a:t>olmasına</a:t>
            </a:r>
            <a:r>
              <a:rPr lang="en-US" sz="2400" dirty="0"/>
              <a:t> </a:t>
            </a:r>
            <a:r>
              <a:rPr lang="en-US" sz="2400" dirty="0" err="1"/>
              <a:t>rağmen</a:t>
            </a:r>
            <a:r>
              <a:rPr lang="en-US" sz="2400" dirty="0"/>
              <a:t> </a:t>
            </a:r>
            <a:r>
              <a:rPr lang="en-US" sz="2400" dirty="0" err="1"/>
              <a:t>lojistik</a:t>
            </a:r>
            <a:r>
              <a:rPr lang="en-US" sz="2400" dirty="0"/>
              <a:t> </a:t>
            </a:r>
            <a:r>
              <a:rPr lang="en-US" sz="2400" dirty="0" err="1"/>
              <a:t>maliyetleri</a:t>
            </a:r>
            <a:r>
              <a:rPr lang="en-US" sz="2400" dirty="0"/>
              <a:t> </a:t>
            </a:r>
            <a:r>
              <a:rPr lang="en-US" sz="2400" dirty="0" err="1"/>
              <a:t>uygulamada</a:t>
            </a:r>
            <a:r>
              <a:rPr lang="en-US" sz="2400" dirty="0"/>
              <a:t> </a:t>
            </a:r>
            <a:r>
              <a:rPr lang="en-US" sz="2400" dirty="0" err="1"/>
              <a:t>genel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üretim</a:t>
            </a:r>
            <a:r>
              <a:rPr lang="en-US" sz="2400" dirty="0"/>
              <a:t> </a:t>
            </a:r>
            <a:r>
              <a:rPr lang="en-US" sz="2400" dirty="0" err="1"/>
              <a:t>sonrası</a:t>
            </a:r>
            <a:r>
              <a:rPr lang="en-US" sz="2400" dirty="0"/>
              <a:t> </a:t>
            </a:r>
            <a:r>
              <a:rPr lang="en-US" sz="2400" dirty="0" err="1"/>
              <a:t>taşıma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depolama</a:t>
            </a:r>
            <a:r>
              <a:rPr lang="en-US" sz="2400" dirty="0"/>
              <a:t> </a:t>
            </a:r>
            <a:r>
              <a:rPr lang="en-US" sz="2400" dirty="0" err="1"/>
              <a:t>süreçleriyle</a:t>
            </a:r>
            <a:r>
              <a:rPr lang="en-US" sz="2400" dirty="0"/>
              <a:t> </a:t>
            </a:r>
            <a:r>
              <a:rPr lang="en-US" sz="2400" dirty="0" err="1"/>
              <a:t>sınırlandırılmaktadır</a:t>
            </a:r>
            <a:r>
              <a:rPr lang="en-US" sz="2400" dirty="0" smtClean="0"/>
              <a:t>.</a:t>
            </a:r>
            <a:endParaRPr lang="tr-TR" sz="2400" dirty="0"/>
          </a:p>
          <a:p>
            <a:pPr algn="ctr"/>
            <a:r>
              <a:rPr lang="en-US" sz="2400" dirty="0" err="1" smtClean="0"/>
              <a:t>Bunlar</a:t>
            </a:r>
            <a:r>
              <a:rPr lang="en-US" sz="2400" dirty="0" smtClean="0"/>
              <a:t>:</a:t>
            </a:r>
            <a:endParaRPr lang="tr-TR" sz="2400" dirty="0"/>
          </a:p>
          <a:p>
            <a:pPr lvl="0" algn="ctr"/>
            <a:r>
              <a:rPr lang="en-US" sz="2400" dirty="0"/>
              <a:t>Üretim </a:t>
            </a:r>
            <a:r>
              <a:rPr lang="en-US" sz="2400" dirty="0" err="1"/>
              <a:t>alanından</a:t>
            </a:r>
            <a:r>
              <a:rPr lang="en-US" sz="2400" dirty="0"/>
              <a:t> </a:t>
            </a:r>
            <a:r>
              <a:rPr lang="en-US" sz="2400" dirty="0" err="1"/>
              <a:t>depoya</a:t>
            </a:r>
            <a:r>
              <a:rPr lang="en-US" sz="2400" dirty="0"/>
              <a:t> </a:t>
            </a:r>
            <a:r>
              <a:rPr lang="en-US" sz="2400" dirty="0" err="1"/>
              <a:t>sevk</a:t>
            </a:r>
            <a:r>
              <a:rPr lang="en-US" sz="2400" dirty="0"/>
              <a:t> </a:t>
            </a:r>
            <a:r>
              <a:rPr lang="en-US" sz="2400" dirty="0" err="1"/>
              <a:t>edilmesi</a:t>
            </a:r>
            <a:endParaRPr lang="tr-TR" sz="2400" dirty="0"/>
          </a:p>
          <a:p>
            <a:pPr lvl="0" algn="ctr"/>
            <a:r>
              <a:rPr lang="en-US" sz="2400" dirty="0" err="1"/>
              <a:t>Depoda</a:t>
            </a:r>
            <a:r>
              <a:rPr lang="en-US" sz="2400" dirty="0"/>
              <a:t> </a:t>
            </a:r>
            <a:r>
              <a:rPr lang="en-US" sz="2400" dirty="0" err="1"/>
              <a:t>malın</a:t>
            </a:r>
            <a:r>
              <a:rPr lang="en-US" sz="2400" dirty="0"/>
              <a:t> </a:t>
            </a:r>
            <a:r>
              <a:rPr lang="en-US" sz="2400" dirty="0" err="1"/>
              <a:t>sevk</a:t>
            </a:r>
            <a:r>
              <a:rPr lang="en-US" sz="2400" dirty="0"/>
              <a:t> </a:t>
            </a:r>
            <a:r>
              <a:rPr lang="en-US" sz="2400" dirty="0" err="1"/>
              <a:t>edilinceye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stokta</a:t>
            </a:r>
            <a:r>
              <a:rPr lang="en-US" sz="2400" dirty="0"/>
              <a:t> </a:t>
            </a:r>
            <a:r>
              <a:rPr lang="en-US" sz="2400" dirty="0" err="1"/>
              <a:t>bekletilmesi</a:t>
            </a:r>
            <a:endParaRPr lang="tr-TR" sz="2400" dirty="0"/>
          </a:p>
          <a:p>
            <a:pPr lvl="0" algn="ctr"/>
            <a:r>
              <a:rPr lang="en-US" sz="2400" dirty="0" err="1"/>
              <a:t>Malın</a:t>
            </a:r>
            <a:r>
              <a:rPr lang="en-US" sz="2400" dirty="0"/>
              <a:t> </a:t>
            </a:r>
            <a:r>
              <a:rPr lang="en-US" sz="2400" dirty="0" err="1"/>
              <a:t>sevkiyatını</a:t>
            </a:r>
            <a:r>
              <a:rPr lang="en-US" sz="2400" dirty="0"/>
              <a:t> </a:t>
            </a:r>
            <a:r>
              <a:rPr lang="en-US" sz="2400" dirty="0" err="1"/>
              <a:t>yapacak</a:t>
            </a:r>
            <a:r>
              <a:rPr lang="en-US" sz="2400" dirty="0"/>
              <a:t> </a:t>
            </a:r>
            <a:r>
              <a:rPr lang="en-US" sz="2400" dirty="0" err="1"/>
              <a:t>aracın</a:t>
            </a:r>
            <a:r>
              <a:rPr lang="en-US" sz="2400" dirty="0"/>
              <a:t> </a:t>
            </a:r>
            <a:r>
              <a:rPr lang="en-US" sz="2400" dirty="0" err="1"/>
              <a:t>depoya</a:t>
            </a:r>
            <a:r>
              <a:rPr lang="en-US" sz="2400" dirty="0"/>
              <a:t> </a:t>
            </a:r>
            <a:r>
              <a:rPr lang="en-US" sz="2400" dirty="0" err="1"/>
              <a:t>gelmesi</a:t>
            </a:r>
            <a:endParaRPr lang="tr-TR" sz="2400" dirty="0"/>
          </a:p>
          <a:p>
            <a:pPr lvl="0" algn="ctr"/>
            <a:r>
              <a:rPr lang="en-US" sz="2400" dirty="0" err="1"/>
              <a:t>Aracın</a:t>
            </a:r>
            <a:r>
              <a:rPr lang="en-US" sz="2400" dirty="0"/>
              <a:t> </a:t>
            </a:r>
            <a:r>
              <a:rPr lang="en-US" sz="2400" dirty="0" err="1"/>
              <a:t>yükleme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beklemesi</a:t>
            </a:r>
            <a:r>
              <a:rPr lang="en-US" sz="2400" dirty="0"/>
              <a:t>, </a:t>
            </a:r>
            <a:r>
              <a:rPr lang="en-US" sz="2400" dirty="0" err="1"/>
              <a:t>araca</a:t>
            </a:r>
            <a:r>
              <a:rPr lang="en-US" sz="2400" dirty="0"/>
              <a:t> </a:t>
            </a:r>
            <a:r>
              <a:rPr lang="en-US" sz="2400" dirty="0" err="1"/>
              <a:t>yükleme</a:t>
            </a:r>
            <a:endParaRPr lang="tr-TR" sz="2400" dirty="0"/>
          </a:p>
          <a:p>
            <a:pPr lvl="0" algn="ctr"/>
            <a:r>
              <a:rPr lang="en-US" sz="2400" dirty="0" err="1"/>
              <a:t>Sevkiyatın</a:t>
            </a:r>
            <a:r>
              <a:rPr lang="en-US" sz="2400" dirty="0"/>
              <a:t> </a:t>
            </a:r>
            <a:r>
              <a:rPr lang="en-US" sz="2400" dirty="0" err="1"/>
              <a:t>yapılması</a:t>
            </a:r>
            <a:endParaRPr lang="tr-TR" sz="2400" dirty="0"/>
          </a:p>
          <a:p>
            <a:pPr lvl="0" algn="ctr"/>
            <a:r>
              <a:rPr lang="en-US" sz="2400" dirty="0" err="1"/>
              <a:t>Malın</a:t>
            </a:r>
            <a:r>
              <a:rPr lang="en-US" sz="2400" dirty="0"/>
              <a:t> </a:t>
            </a:r>
            <a:r>
              <a:rPr lang="en-US" sz="2400" dirty="0" err="1"/>
              <a:t>teslim</a:t>
            </a:r>
            <a:r>
              <a:rPr lang="en-US" sz="2400" dirty="0"/>
              <a:t> </a:t>
            </a:r>
            <a:r>
              <a:rPr lang="en-US" sz="2400" dirty="0" err="1"/>
              <a:t>yerinde</a:t>
            </a:r>
            <a:r>
              <a:rPr lang="en-US" sz="2400" dirty="0"/>
              <a:t> </a:t>
            </a:r>
            <a:r>
              <a:rPr lang="en-US" sz="2400" dirty="0" err="1"/>
              <a:t>araçtan</a:t>
            </a:r>
            <a:r>
              <a:rPr lang="en-US" sz="2400" dirty="0"/>
              <a:t> </a:t>
            </a:r>
            <a:r>
              <a:rPr lang="en-US" sz="2400" dirty="0" err="1"/>
              <a:t>boşaltılması</a:t>
            </a:r>
            <a:endParaRPr lang="tr-TR" sz="2400" dirty="0"/>
          </a:p>
          <a:p>
            <a:pPr lvl="0" algn="ctr"/>
            <a:r>
              <a:rPr lang="en-US" sz="2400" dirty="0" err="1"/>
              <a:t>Malların</a:t>
            </a:r>
            <a:r>
              <a:rPr lang="en-US" sz="2400" dirty="0"/>
              <a:t> </a:t>
            </a:r>
            <a:r>
              <a:rPr lang="en-US" sz="2400" dirty="0" err="1"/>
              <a:t>nihai</a:t>
            </a:r>
            <a:r>
              <a:rPr lang="en-US" sz="2400" dirty="0"/>
              <a:t> </a:t>
            </a:r>
            <a:r>
              <a:rPr lang="en-US" sz="2400" dirty="0" err="1"/>
              <a:t>tüketicilere</a:t>
            </a:r>
            <a:r>
              <a:rPr lang="en-US" sz="2400" dirty="0"/>
              <a:t> </a:t>
            </a:r>
            <a:r>
              <a:rPr lang="en-US" sz="2400" dirty="0" err="1"/>
              <a:t>gönderilmek</a:t>
            </a:r>
            <a:r>
              <a:rPr lang="en-US" sz="2400" dirty="0"/>
              <a:t> </a:t>
            </a:r>
            <a:r>
              <a:rPr lang="en-US" sz="2400" dirty="0" err="1"/>
              <a:t>üzere</a:t>
            </a:r>
            <a:r>
              <a:rPr lang="en-US" sz="2400" dirty="0"/>
              <a:t> </a:t>
            </a:r>
            <a:r>
              <a:rPr lang="en-US" sz="2400" dirty="0" err="1"/>
              <a:t>stokta</a:t>
            </a:r>
            <a:r>
              <a:rPr lang="en-US" sz="2400" dirty="0"/>
              <a:t> </a:t>
            </a:r>
            <a:r>
              <a:rPr lang="en-US" sz="2400" dirty="0" err="1"/>
              <a:t>bekletilmesidir</a:t>
            </a:r>
            <a:r>
              <a:rPr lang="en-US" sz="2400" dirty="0"/>
              <a:t>.</a:t>
            </a:r>
            <a:endParaRPr lang="tr-TR" sz="2400" dirty="0"/>
          </a:p>
          <a:p>
            <a:pPr marL="0" indent="0" algn="ctr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537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534" y="1310185"/>
            <a:ext cx="11996382" cy="54454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tr-TR" sz="3600" dirty="0" smtClean="0"/>
          </a:p>
          <a:p>
            <a:pPr marL="0" indent="0" algn="ctr">
              <a:buNone/>
            </a:pPr>
            <a:r>
              <a:rPr lang="en-US" sz="3600" dirty="0" err="1" smtClean="0"/>
              <a:t>Yönetim</a:t>
            </a:r>
            <a:r>
              <a:rPr lang="en-US" sz="3600" dirty="0"/>
              <a:t>, </a:t>
            </a:r>
            <a:r>
              <a:rPr lang="en-US" sz="3600" dirty="0" err="1"/>
              <a:t>bir</a:t>
            </a:r>
            <a:r>
              <a:rPr lang="en-US" sz="3600" dirty="0"/>
              <a:t> </a:t>
            </a:r>
            <a:r>
              <a:rPr lang="en-US" sz="3600" dirty="0" err="1"/>
              <a:t>amaca</a:t>
            </a:r>
            <a:r>
              <a:rPr lang="en-US" sz="3600" dirty="0"/>
              <a:t> </a:t>
            </a:r>
            <a:r>
              <a:rPr lang="en-US" sz="3600" dirty="0" err="1"/>
              <a:t>ulaşma</a:t>
            </a:r>
            <a:r>
              <a:rPr lang="en-US" sz="3600" dirty="0"/>
              <a:t> </a:t>
            </a:r>
            <a:r>
              <a:rPr lang="en-US" sz="3600" dirty="0" err="1"/>
              <a:t>yolunda</a:t>
            </a:r>
            <a:r>
              <a:rPr lang="en-US" sz="3600" dirty="0"/>
              <a:t> </a:t>
            </a:r>
            <a:r>
              <a:rPr lang="en-US" sz="3600" dirty="0" err="1"/>
              <a:t>girişilen</a:t>
            </a:r>
            <a:r>
              <a:rPr lang="en-US" sz="3600" dirty="0"/>
              <a:t> </a:t>
            </a:r>
            <a:r>
              <a:rPr lang="en-US" sz="3600" dirty="0" err="1"/>
              <a:t>işlerin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faaliyetlerin</a:t>
            </a:r>
            <a:r>
              <a:rPr lang="en-US" sz="3600" dirty="0"/>
              <a:t> </a:t>
            </a:r>
            <a:r>
              <a:rPr lang="en-US" sz="3600" dirty="0" err="1"/>
              <a:t>toplamıdır</a:t>
            </a:r>
            <a:r>
              <a:rPr lang="en-US" sz="3600" dirty="0"/>
              <a:t>.  </a:t>
            </a:r>
            <a:r>
              <a:rPr lang="en-US" sz="3600" dirty="0" err="1"/>
              <a:t>İşletme</a:t>
            </a:r>
            <a:r>
              <a:rPr lang="en-US" sz="3600" dirty="0"/>
              <a:t> </a:t>
            </a:r>
            <a:r>
              <a:rPr lang="en-US" sz="3600" dirty="0" err="1"/>
              <a:t>veya</a:t>
            </a:r>
            <a:r>
              <a:rPr lang="en-US" sz="3600" dirty="0"/>
              <a:t> </a:t>
            </a:r>
            <a:r>
              <a:rPr lang="en-US" sz="3600" dirty="0" err="1"/>
              <a:t>kurum</a:t>
            </a:r>
            <a:r>
              <a:rPr lang="en-US" sz="3600" dirty="0"/>
              <a:t> </a:t>
            </a:r>
            <a:r>
              <a:rPr lang="en-US" sz="3600" dirty="0" err="1"/>
              <a:t>gibi</a:t>
            </a:r>
            <a:r>
              <a:rPr lang="en-US" sz="3600" dirty="0"/>
              <a:t> </a:t>
            </a:r>
            <a:r>
              <a:rPr lang="en-US" sz="3600" dirty="0" err="1"/>
              <a:t>örgütlenmiş</a:t>
            </a:r>
            <a:r>
              <a:rPr lang="en-US" sz="3600" dirty="0"/>
              <a:t> </a:t>
            </a:r>
            <a:r>
              <a:rPr lang="en-US" sz="3600" dirty="0" err="1"/>
              <a:t>bir</a:t>
            </a:r>
            <a:r>
              <a:rPr lang="en-US" sz="3600" dirty="0"/>
              <a:t> </a:t>
            </a:r>
            <a:r>
              <a:rPr lang="en-US" sz="3600" dirty="0" err="1"/>
              <a:t>toplulukta</a:t>
            </a:r>
            <a:r>
              <a:rPr lang="en-US" sz="3600" dirty="0"/>
              <a:t> </a:t>
            </a:r>
            <a:r>
              <a:rPr lang="en-US" sz="3600" dirty="0" err="1"/>
              <a:t>veya</a:t>
            </a:r>
            <a:r>
              <a:rPr lang="en-US" sz="3600" dirty="0"/>
              <a:t> </a:t>
            </a:r>
            <a:r>
              <a:rPr lang="en-US" sz="3600" dirty="0" err="1"/>
              <a:t>grupta</a:t>
            </a:r>
            <a:r>
              <a:rPr lang="en-US" sz="3600" dirty="0"/>
              <a:t> </a:t>
            </a:r>
            <a:r>
              <a:rPr lang="en-US" sz="3600" dirty="0" err="1"/>
              <a:t>görev</a:t>
            </a:r>
            <a:r>
              <a:rPr lang="en-US" sz="3600" dirty="0"/>
              <a:t> </a:t>
            </a:r>
            <a:r>
              <a:rPr lang="en-US" sz="3600" dirty="0" err="1"/>
              <a:t>alan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bu</a:t>
            </a:r>
            <a:r>
              <a:rPr lang="en-US" sz="3600" dirty="0"/>
              <a:t> </a:t>
            </a:r>
            <a:r>
              <a:rPr lang="en-US" sz="3600" dirty="0" err="1"/>
              <a:t>görevi</a:t>
            </a:r>
            <a:r>
              <a:rPr lang="en-US" sz="3600" dirty="0"/>
              <a:t> </a:t>
            </a:r>
            <a:r>
              <a:rPr lang="en-US" sz="3600" dirty="0" err="1"/>
              <a:t>yerine</a:t>
            </a:r>
            <a:r>
              <a:rPr lang="en-US" sz="3600" dirty="0"/>
              <a:t> </a:t>
            </a:r>
            <a:r>
              <a:rPr lang="en-US" sz="3600" dirty="0" err="1"/>
              <a:t>getiren</a:t>
            </a:r>
            <a:r>
              <a:rPr lang="en-US" sz="3600" dirty="0"/>
              <a:t> </a:t>
            </a:r>
            <a:r>
              <a:rPr lang="en-US" sz="3600" dirty="0" err="1"/>
              <a:t>kişiler</a:t>
            </a:r>
            <a:r>
              <a:rPr lang="en-US" sz="3600" dirty="0"/>
              <a:t> </a:t>
            </a:r>
            <a:r>
              <a:rPr lang="en-US" sz="3600" dirty="0" err="1"/>
              <a:t>yönetimi</a:t>
            </a:r>
            <a:r>
              <a:rPr lang="en-US" sz="3600" dirty="0"/>
              <a:t> </a:t>
            </a:r>
            <a:r>
              <a:rPr lang="en-US" sz="3600" dirty="0" err="1"/>
              <a:t>oluşturmaktadır</a:t>
            </a:r>
            <a:r>
              <a:rPr lang="en-US" sz="3600" dirty="0"/>
              <a:t>. Yönetim </a:t>
            </a:r>
            <a:r>
              <a:rPr lang="en-US" sz="3600" dirty="0" err="1"/>
              <a:t>giderleri</a:t>
            </a:r>
            <a:r>
              <a:rPr lang="en-US" sz="3600" dirty="0"/>
              <a:t> </a:t>
            </a:r>
            <a:r>
              <a:rPr lang="en-US" sz="3600" dirty="0" err="1"/>
              <a:t>işletmenin</a:t>
            </a:r>
            <a:r>
              <a:rPr lang="en-US" sz="3600" dirty="0"/>
              <a:t> </a:t>
            </a:r>
            <a:r>
              <a:rPr lang="en-US" sz="3600" dirty="0" err="1"/>
              <a:t>yönetimiyle</a:t>
            </a:r>
            <a:r>
              <a:rPr lang="en-US" sz="3600" dirty="0"/>
              <a:t> </a:t>
            </a:r>
            <a:r>
              <a:rPr lang="en-US" sz="3600" dirty="0" err="1"/>
              <a:t>ilgili</a:t>
            </a:r>
            <a:r>
              <a:rPr lang="en-US" sz="3600" dirty="0"/>
              <a:t> </a:t>
            </a:r>
            <a:r>
              <a:rPr lang="en-US" sz="3600" dirty="0" err="1"/>
              <a:t>yapılan</a:t>
            </a:r>
            <a:r>
              <a:rPr lang="en-US" sz="3600" dirty="0"/>
              <a:t> </a:t>
            </a:r>
            <a:r>
              <a:rPr lang="en-US" sz="3600" dirty="0" err="1"/>
              <a:t>bütün</a:t>
            </a:r>
            <a:r>
              <a:rPr lang="en-US" sz="3600" dirty="0"/>
              <a:t> </a:t>
            </a:r>
            <a:r>
              <a:rPr lang="en-US" sz="3600" dirty="0" err="1"/>
              <a:t>giderleri</a:t>
            </a:r>
            <a:r>
              <a:rPr lang="en-US" sz="3600" dirty="0"/>
              <a:t> </a:t>
            </a:r>
            <a:r>
              <a:rPr lang="en-US" sz="3600" dirty="0" err="1"/>
              <a:t>kapsamaktadır</a:t>
            </a:r>
            <a:r>
              <a:rPr lang="en-US" sz="3600" dirty="0"/>
              <a:t>. </a:t>
            </a:r>
            <a:r>
              <a:rPr lang="en-US" sz="3600" dirty="0" err="1"/>
              <a:t>Dağıtım</a:t>
            </a:r>
            <a:r>
              <a:rPr lang="en-US" sz="3600" dirty="0"/>
              <a:t> </a:t>
            </a:r>
            <a:r>
              <a:rPr lang="en-US" sz="3600" dirty="0" err="1"/>
              <a:t>kanalının</a:t>
            </a:r>
            <a:r>
              <a:rPr lang="en-US" sz="3600" dirty="0"/>
              <a:t> tam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eksiksiz</a:t>
            </a:r>
            <a:r>
              <a:rPr lang="en-US" sz="3600" dirty="0"/>
              <a:t> </a:t>
            </a:r>
            <a:r>
              <a:rPr lang="en-US" sz="3600" dirty="0" err="1"/>
              <a:t>bir</a:t>
            </a:r>
            <a:r>
              <a:rPr lang="en-US" sz="3600" dirty="0"/>
              <a:t> </a:t>
            </a:r>
            <a:r>
              <a:rPr lang="en-US" sz="3600" dirty="0" err="1"/>
              <a:t>şekilde</a:t>
            </a:r>
            <a:r>
              <a:rPr lang="en-US" sz="3600" dirty="0"/>
              <a:t> </a:t>
            </a:r>
            <a:r>
              <a:rPr lang="en-US" sz="3600" dirty="0" err="1"/>
              <a:t>işleyebilmesi</a:t>
            </a:r>
            <a:r>
              <a:rPr lang="en-US" sz="3600" dirty="0"/>
              <a:t> </a:t>
            </a:r>
            <a:r>
              <a:rPr lang="en-US" sz="3600" dirty="0" err="1"/>
              <a:t>iyi</a:t>
            </a:r>
            <a:r>
              <a:rPr lang="en-US" sz="3600" dirty="0"/>
              <a:t> </a:t>
            </a:r>
            <a:r>
              <a:rPr lang="en-US" sz="3600" dirty="0" err="1"/>
              <a:t>bir</a:t>
            </a:r>
            <a:r>
              <a:rPr lang="en-US" sz="3600" dirty="0"/>
              <a:t> </a:t>
            </a:r>
            <a:r>
              <a:rPr lang="en-US" sz="3600" dirty="0" err="1"/>
              <a:t>yönetim</a:t>
            </a:r>
            <a:r>
              <a:rPr lang="en-US" sz="3600" dirty="0"/>
              <a:t> </a:t>
            </a:r>
            <a:r>
              <a:rPr lang="en-US" sz="3600" dirty="0" err="1"/>
              <a:t>sistemine</a:t>
            </a:r>
            <a:r>
              <a:rPr lang="en-US" sz="3600" dirty="0"/>
              <a:t> </a:t>
            </a:r>
            <a:r>
              <a:rPr lang="en-US" sz="3600" dirty="0" err="1"/>
              <a:t>bağlıdır</a:t>
            </a:r>
            <a:r>
              <a:rPr lang="en-US" sz="3600" dirty="0"/>
              <a:t>.</a:t>
            </a:r>
            <a:endParaRPr lang="tr-TR" sz="3600" dirty="0"/>
          </a:p>
          <a:p>
            <a:pPr marL="0" indent="0" algn="ctr">
              <a:buNone/>
            </a:pPr>
            <a:endParaRPr lang="tr-TR" sz="36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5534" y="136479"/>
            <a:ext cx="11996382" cy="1009933"/>
          </a:xfrm>
        </p:spPr>
        <p:txBody>
          <a:bodyPr>
            <a:normAutofit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/>
              <a:t>Yönetim </a:t>
            </a:r>
            <a:r>
              <a:rPr lang="en-US" sz="3200" b="1" dirty="0" err="1"/>
              <a:t>Giderleri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943037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7" y="136478"/>
            <a:ext cx="11900847" cy="6578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</a:t>
            </a:r>
            <a:r>
              <a:rPr lang="en-US" sz="2400" dirty="0" smtClean="0"/>
              <a:t>Genel </a:t>
            </a:r>
            <a:r>
              <a:rPr lang="en-US" sz="2400" dirty="0" err="1"/>
              <a:t>anlamda</a:t>
            </a:r>
            <a:r>
              <a:rPr lang="en-US" sz="2400" dirty="0"/>
              <a:t> </a:t>
            </a:r>
            <a:r>
              <a:rPr lang="en-US" sz="2400" dirty="0" err="1"/>
              <a:t>yönetim</a:t>
            </a:r>
            <a:r>
              <a:rPr lang="en-US" sz="2400" dirty="0"/>
              <a:t> </a:t>
            </a:r>
            <a:r>
              <a:rPr lang="en-US" sz="2400" dirty="0" err="1"/>
              <a:t>giderleri</a:t>
            </a:r>
            <a:r>
              <a:rPr lang="en-US" sz="2400" dirty="0"/>
              <a:t> </a:t>
            </a:r>
            <a:r>
              <a:rPr lang="en-US" sz="2400" dirty="0" err="1"/>
              <a:t>şunlardır</a:t>
            </a:r>
            <a:r>
              <a:rPr lang="en-US" sz="2400" dirty="0" smtClean="0"/>
              <a:t>:</a:t>
            </a:r>
            <a:endParaRPr lang="tr-TR" sz="2400" dirty="0" smtClean="0"/>
          </a:p>
          <a:p>
            <a:pPr lvl="3"/>
            <a:r>
              <a:rPr lang="en-US" sz="2800" dirty="0" err="1" smtClean="0"/>
              <a:t>İdare</a:t>
            </a:r>
            <a:r>
              <a:rPr lang="en-US" sz="2800" dirty="0" smtClean="0"/>
              <a:t> </a:t>
            </a:r>
            <a:r>
              <a:rPr lang="en-US" sz="2800" dirty="0" err="1"/>
              <a:t>servisi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muhasebe</a:t>
            </a:r>
            <a:r>
              <a:rPr lang="en-US" sz="2800" dirty="0"/>
              <a:t> </a:t>
            </a:r>
            <a:r>
              <a:rPr lang="en-US" sz="2800" dirty="0" err="1"/>
              <a:t>servisi</a:t>
            </a:r>
            <a:r>
              <a:rPr lang="en-US" sz="2800" dirty="0"/>
              <a:t> </a:t>
            </a:r>
            <a:r>
              <a:rPr lang="en-US" sz="2800" dirty="0" err="1"/>
              <a:t>personeline</a:t>
            </a:r>
            <a:r>
              <a:rPr lang="en-US" sz="2800" dirty="0"/>
              <a:t> </a:t>
            </a:r>
            <a:r>
              <a:rPr lang="en-US" sz="2800" dirty="0" err="1"/>
              <a:t>ödenen</a:t>
            </a:r>
            <a:r>
              <a:rPr lang="en-US" sz="2800" dirty="0"/>
              <a:t> </a:t>
            </a:r>
            <a:r>
              <a:rPr lang="en-US" sz="2800" dirty="0" err="1"/>
              <a:t>ücretler</a:t>
            </a:r>
            <a:endParaRPr lang="tr-TR" sz="2800" dirty="0"/>
          </a:p>
          <a:p>
            <a:pPr lvl="3"/>
            <a:r>
              <a:rPr lang="en-US" sz="2800" dirty="0" err="1"/>
              <a:t>İdare</a:t>
            </a:r>
            <a:r>
              <a:rPr lang="en-US" sz="2800" dirty="0"/>
              <a:t> </a:t>
            </a:r>
            <a:r>
              <a:rPr lang="en-US" sz="2800" dirty="0" err="1"/>
              <a:t>servisinde</a:t>
            </a:r>
            <a:r>
              <a:rPr lang="en-US" sz="2800" dirty="0"/>
              <a:t> </a:t>
            </a:r>
            <a:r>
              <a:rPr lang="en-US" sz="2800" dirty="0" err="1"/>
              <a:t>kullanılan</a:t>
            </a:r>
            <a:r>
              <a:rPr lang="en-US" sz="2800" dirty="0"/>
              <a:t> </a:t>
            </a:r>
            <a:r>
              <a:rPr lang="en-US" sz="2800" dirty="0" err="1"/>
              <a:t>malzeme</a:t>
            </a:r>
            <a:r>
              <a:rPr lang="en-US" sz="2800" dirty="0"/>
              <a:t> </a:t>
            </a:r>
            <a:r>
              <a:rPr lang="en-US" sz="2800" dirty="0" err="1"/>
              <a:t>bedelleri</a:t>
            </a:r>
            <a:endParaRPr lang="tr-TR" sz="2800" dirty="0"/>
          </a:p>
          <a:p>
            <a:pPr lvl="3"/>
            <a:r>
              <a:rPr lang="en-US" sz="2800" dirty="0" err="1"/>
              <a:t>İdare</a:t>
            </a:r>
            <a:r>
              <a:rPr lang="en-US" sz="2800" dirty="0"/>
              <a:t> </a:t>
            </a:r>
            <a:r>
              <a:rPr lang="en-US" sz="2800" dirty="0" err="1"/>
              <a:t>servisinin</a:t>
            </a:r>
            <a:r>
              <a:rPr lang="en-US" sz="2800" dirty="0"/>
              <a:t> </a:t>
            </a:r>
            <a:r>
              <a:rPr lang="en-US" sz="2800" dirty="0" err="1"/>
              <a:t>ısıtma</a:t>
            </a:r>
            <a:r>
              <a:rPr lang="en-US" sz="2800" dirty="0"/>
              <a:t>, </a:t>
            </a:r>
            <a:r>
              <a:rPr lang="en-US" sz="2800" dirty="0" err="1"/>
              <a:t>aydınlatma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temizleme</a:t>
            </a:r>
            <a:r>
              <a:rPr lang="en-US" sz="2800" dirty="0"/>
              <a:t> </a:t>
            </a:r>
            <a:r>
              <a:rPr lang="en-US" sz="2800" dirty="0" err="1"/>
              <a:t>giderleri</a:t>
            </a:r>
            <a:endParaRPr lang="tr-TR" sz="2800" dirty="0"/>
          </a:p>
          <a:p>
            <a:pPr lvl="3"/>
            <a:r>
              <a:rPr lang="en-US" sz="2800" dirty="0" err="1"/>
              <a:t>İdare</a:t>
            </a:r>
            <a:r>
              <a:rPr lang="en-US" sz="2800" dirty="0"/>
              <a:t> </a:t>
            </a:r>
            <a:r>
              <a:rPr lang="en-US" sz="2800" dirty="0" err="1"/>
              <a:t>servisi</a:t>
            </a:r>
            <a:r>
              <a:rPr lang="en-US" sz="2800" dirty="0"/>
              <a:t> </a:t>
            </a:r>
            <a:r>
              <a:rPr lang="en-US" sz="2800" dirty="0" err="1"/>
              <a:t>tarafından</a:t>
            </a:r>
            <a:r>
              <a:rPr lang="en-US" sz="2800" dirty="0"/>
              <a:t> </a:t>
            </a:r>
            <a:r>
              <a:rPr lang="en-US" sz="2800" dirty="0" err="1"/>
              <a:t>kullanılan</a:t>
            </a:r>
            <a:r>
              <a:rPr lang="en-US" sz="2800" dirty="0"/>
              <a:t> </a:t>
            </a:r>
            <a:r>
              <a:rPr lang="en-US" sz="2800" dirty="0" err="1"/>
              <a:t>araç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demirbaşların</a:t>
            </a:r>
            <a:r>
              <a:rPr lang="en-US" sz="2800" dirty="0"/>
              <a:t> </a:t>
            </a:r>
            <a:r>
              <a:rPr lang="en-US" sz="2800" dirty="0" err="1"/>
              <a:t>yıpranma</a:t>
            </a:r>
            <a:r>
              <a:rPr lang="en-US" sz="2800" dirty="0"/>
              <a:t> </a:t>
            </a:r>
            <a:r>
              <a:rPr lang="en-US" sz="2800" dirty="0" err="1"/>
              <a:t>payı</a:t>
            </a:r>
            <a:endParaRPr lang="tr-TR" sz="2800" dirty="0"/>
          </a:p>
          <a:p>
            <a:pPr lvl="3"/>
            <a:r>
              <a:rPr lang="en-US" sz="2800" dirty="0" err="1"/>
              <a:t>Ödenen</a:t>
            </a:r>
            <a:r>
              <a:rPr lang="en-US" sz="2800" dirty="0"/>
              <a:t> </a:t>
            </a:r>
            <a:r>
              <a:rPr lang="en-US" sz="2800" dirty="0" err="1"/>
              <a:t>kiralar</a:t>
            </a:r>
            <a:endParaRPr lang="tr-TR" sz="2800" dirty="0"/>
          </a:p>
          <a:p>
            <a:pPr lvl="3"/>
            <a:r>
              <a:rPr lang="en-US" sz="2800" dirty="0"/>
              <a:t>Her </a:t>
            </a:r>
            <a:r>
              <a:rPr lang="en-US" sz="2800" dirty="0" err="1"/>
              <a:t>türlü</a:t>
            </a:r>
            <a:r>
              <a:rPr lang="en-US" sz="2800" dirty="0"/>
              <a:t> </a:t>
            </a:r>
            <a:r>
              <a:rPr lang="en-US" sz="2800" dirty="0" err="1"/>
              <a:t>kırtasiye</a:t>
            </a:r>
            <a:r>
              <a:rPr lang="en-US" sz="2800" dirty="0"/>
              <a:t> </a:t>
            </a:r>
            <a:r>
              <a:rPr lang="en-US" sz="2800" dirty="0" err="1"/>
              <a:t>giderleri</a:t>
            </a:r>
            <a:endParaRPr lang="tr-TR" sz="2800" dirty="0"/>
          </a:p>
          <a:p>
            <a:pPr lvl="3"/>
            <a:r>
              <a:rPr lang="en-US" sz="2800" dirty="0" err="1"/>
              <a:t>İdari</a:t>
            </a:r>
            <a:r>
              <a:rPr lang="en-US" sz="2800" dirty="0"/>
              <a:t> </a:t>
            </a:r>
            <a:r>
              <a:rPr lang="en-US" sz="2800" dirty="0" err="1"/>
              <a:t>personelin</a:t>
            </a:r>
            <a:r>
              <a:rPr lang="en-US" sz="2800" dirty="0"/>
              <a:t> </a:t>
            </a:r>
            <a:r>
              <a:rPr lang="en-US" sz="2800" dirty="0" err="1"/>
              <a:t>seyahat</a:t>
            </a:r>
            <a:r>
              <a:rPr lang="en-US" sz="2800" dirty="0"/>
              <a:t> </a:t>
            </a:r>
            <a:r>
              <a:rPr lang="en-US" sz="2800" dirty="0" err="1"/>
              <a:t>giderleri</a:t>
            </a:r>
            <a:endParaRPr lang="tr-TR" sz="2800" dirty="0"/>
          </a:p>
          <a:p>
            <a:pPr lvl="3"/>
            <a:r>
              <a:rPr lang="en-US" sz="2800" dirty="0" err="1"/>
              <a:t>Bunlara</a:t>
            </a:r>
            <a:r>
              <a:rPr lang="en-US" sz="2800" dirty="0"/>
              <a:t> </a:t>
            </a:r>
            <a:r>
              <a:rPr lang="en-US" sz="2800" dirty="0" err="1"/>
              <a:t>benzer</a:t>
            </a:r>
            <a:r>
              <a:rPr lang="en-US" sz="2800" dirty="0"/>
              <a:t> </a:t>
            </a:r>
            <a:r>
              <a:rPr lang="en-US" sz="2800" dirty="0" err="1"/>
              <a:t>diğer</a:t>
            </a:r>
            <a:r>
              <a:rPr lang="en-US" sz="2800" dirty="0"/>
              <a:t> </a:t>
            </a:r>
            <a:r>
              <a:rPr lang="en-US" sz="2800" dirty="0" err="1" smtClean="0"/>
              <a:t>giderler</a:t>
            </a:r>
            <a:endParaRPr lang="tr-TR" dirty="0" smtClean="0"/>
          </a:p>
          <a:p>
            <a:pPr marL="0" indent="0" algn="ctr">
              <a:buNone/>
            </a:pPr>
            <a:r>
              <a:rPr lang="en-US" dirty="0" smtClean="0"/>
              <a:t>İşletmenin </a:t>
            </a:r>
            <a:r>
              <a:rPr lang="en-US" dirty="0" err="1" smtClean="0"/>
              <a:t>yönetim</a:t>
            </a:r>
            <a:r>
              <a:rPr lang="en-US" dirty="0" smtClean="0"/>
              <a:t> </a:t>
            </a:r>
            <a:r>
              <a:rPr lang="en-US" dirty="0" err="1" smtClean="0"/>
              <a:t>giderleri</a:t>
            </a:r>
            <a:r>
              <a:rPr lang="en-US" dirty="0" smtClean="0"/>
              <a:t> </a:t>
            </a:r>
            <a:r>
              <a:rPr lang="en-US" dirty="0" err="1" smtClean="0"/>
              <a:t>konusunda</a:t>
            </a:r>
            <a:r>
              <a:rPr lang="en-US" dirty="0" smtClean="0"/>
              <a:t> </a:t>
            </a:r>
            <a:r>
              <a:rPr lang="en-US" dirty="0" err="1" smtClean="0"/>
              <a:t>bilinçli</a:t>
            </a:r>
            <a:r>
              <a:rPr lang="en-US" dirty="0" smtClean="0"/>
              <a:t> </a:t>
            </a:r>
            <a:r>
              <a:rPr lang="en-US" dirty="0" err="1" smtClean="0"/>
              <a:t>davranması</a:t>
            </a:r>
            <a:r>
              <a:rPr lang="en-US" dirty="0" smtClean="0"/>
              <a:t> </a:t>
            </a:r>
            <a:r>
              <a:rPr lang="en-US" dirty="0" err="1" smtClean="0"/>
              <a:t>yapacağı</a:t>
            </a:r>
            <a:r>
              <a:rPr lang="en-US" dirty="0" smtClean="0"/>
              <a:t> </a:t>
            </a:r>
            <a:r>
              <a:rPr lang="en-US" dirty="0" err="1" smtClean="0"/>
              <a:t>faaliyete</a:t>
            </a:r>
            <a:r>
              <a:rPr lang="en-US" dirty="0" smtClean="0"/>
              <a:t> </a:t>
            </a:r>
            <a:r>
              <a:rPr lang="en-US" dirty="0" err="1" smtClean="0"/>
              <a:t>ilişkin</a:t>
            </a:r>
            <a:r>
              <a:rPr lang="en-US" dirty="0" smtClean="0"/>
              <a:t> </a:t>
            </a:r>
            <a:r>
              <a:rPr lang="en-US" dirty="0" err="1" smtClean="0"/>
              <a:t>giderleri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rahat</a:t>
            </a:r>
            <a:r>
              <a:rPr lang="en-US" dirty="0" smtClean="0"/>
              <a:t> </a:t>
            </a:r>
            <a:r>
              <a:rPr lang="en-US" dirty="0" err="1" smtClean="0"/>
              <a:t>karşılayabilmesini</a:t>
            </a:r>
            <a:r>
              <a:rPr lang="en-US" dirty="0" smtClean="0"/>
              <a:t> </a:t>
            </a:r>
            <a:r>
              <a:rPr lang="en-US" dirty="0" err="1" smtClean="0"/>
              <a:t>sağlar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6844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33" y="122830"/>
            <a:ext cx="11982735" cy="66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424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181" y="791570"/>
            <a:ext cx="11941791" cy="5950423"/>
          </a:xfrm>
        </p:spPr>
        <p:txBody>
          <a:bodyPr>
            <a:noAutofit/>
          </a:bodyPr>
          <a:lstStyle/>
          <a:p>
            <a:r>
              <a:rPr lang="en-US" sz="2400" dirty="0"/>
              <a:t>Bir </a:t>
            </a:r>
            <a:r>
              <a:rPr lang="en-US" sz="2400" dirty="0" err="1"/>
              <a:t>malın</a:t>
            </a:r>
            <a:r>
              <a:rPr lang="en-US" sz="2400" dirty="0"/>
              <a:t> </a:t>
            </a:r>
            <a:r>
              <a:rPr lang="en-US" sz="2400" dirty="0" err="1"/>
              <a:t>üretiminden</a:t>
            </a:r>
            <a:r>
              <a:rPr lang="en-US" sz="2400" dirty="0"/>
              <a:t> </a:t>
            </a:r>
            <a:r>
              <a:rPr lang="en-US" sz="2400" dirty="0" err="1"/>
              <a:t>tüketimine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süreçlerin</a:t>
            </a:r>
            <a:r>
              <a:rPr lang="en-US" sz="2400" dirty="0"/>
              <a:t> </a:t>
            </a:r>
            <a:r>
              <a:rPr lang="en-US" sz="2400" dirty="0" err="1"/>
              <a:t>çoğunda</a:t>
            </a:r>
            <a:r>
              <a:rPr lang="en-US" sz="2400" dirty="0"/>
              <a:t> </a:t>
            </a:r>
            <a:r>
              <a:rPr lang="en-US" sz="2400" dirty="0" err="1"/>
              <a:t>lojistikten</a:t>
            </a:r>
            <a:r>
              <a:rPr lang="en-US" sz="2400" dirty="0"/>
              <a:t> </a:t>
            </a:r>
            <a:r>
              <a:rPr lang="en-US" sz="2400" dirty="0" err="1"/>
              <a:t>faydalanılmasına</a:t>
            </a:r>
            <a:r>
              <a:rPr lang="en-US" sz="2400" dirty="0"/>
              <a:t> </a:t>
            </a:r>
            <a:r>
              <a:rPr lang="en-US" sz="2400" dirty="0" err="1"/>
              <a:t>rağmen</a:t>
            </a:r>
            <a:r>
              <a:rPr lang="en-US" sz="2400" dirty="0"/>
              <a:t> </a:t>
            </a:r>
            <a:r>
              <a:rPr lang="en-US" sz="2400" dirty="0" err="1"/>
              <a:t>lojistik</a:t>
            </a:r>
            <a:r>
              <a:rPr lang="en-US" sz="2400" dirty="0"/>
              <a:t> </a:t>
            </a:r>
            <a:r>
              <a:rPr lang="en-US" sz="2400" dirty="0" err="1"/>
              <a:t>alanındaki</a:t>
            </a:r>
            <a:r>
              <a:rPr lang="en-US" sz="2400" dirty="0"/>
              <a:t> </a:t>
            </a:r>
            <a:r>
              <a:rPr lang="en-US" sz="2400" dirty="0" err="1"/>
              <a:t>maliyetler</a:t>
            </a:r>
            <a:r>
              <a:rPr lang="en-US" sz="2400" dirty="0"/>
              <a:t> </a:t>
            </a:r>
            <a:r>
              <a:rPr lang="en-US" sz="2400" dirty="0" err="1"/>
              <a:t>üretim</a:t>
            </a:r>
            <a:r>
              <a:rPr lang="en-US" sz="2400" dirty="0"/>
              <a:t> </a:t>
            </a:r>
            <a:r>
              <a:rPr lang="en-US" sz="2400" dirty="0" err="1"/>
              <a:t>sonunda</a:t>
            </a:r>
            <a:r>
              <a:rPr lang="en-US" sz="2400" dirty="0"/>
              <a:t> </a:t>
            </a:r>
            <a:r>
              <a:rPr lang="en-US" sz="2400" dirty="0" err="1"/>
              <a:t>görülür</a:t>
            </a:r>
            <a:r>
              <a:rPr lang="en-US" sz="2400" dirty="0"/>
              <a:t>. Taşıma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depolama</a:t>
            </a:r>
            <a:r>
              <a:rPr lang="en-US" sz="2400" dirty="0"/>
              <a:t> </a:t>
            </a:r>
            <a:r>
              <a:rPr lang="en-US" sz="2400" dirty="0" err="1"/>
              <a:t>süreçleri</a:t>
            </a:r>
            <a:r>
              <a:rPr lang="en-US" sz="2400" dirty="0"/>
              <a:t> de </a:t>
            </a:r>
            <a:r>
              <a:rPr lang="en-US" sz="2400" dirty="0" err="1"/>
              <a:t>üretim</a:t>
            </a:r>
            <a:r>
              <a:rPr lang="en-US" sz="2400" dirty="0"/>
              <a:t> </a:t>
            </a:r>
            <a:r>
              <a:rPr lang="en-US" sz="2400" dirty="0" err="1"/>
              <a:t>işleminin</a:t>
            </a:r>
            <a:r>
              <a:rPr lang="en-US" sz="2400" dirty="0"/>
              <a:t> son </a:t>
            </a:r>
            <a:r>
              <a:rPr lang="en-US" sz="2400" dirty="0" err="1"/>
              <a:t>basamağını</a:t>
            </a:r>
            <a:r>
              <a:rPr lang="en-US" sz="2400" dirty="0"/>
              <a:t> </a:t>
            </a:r>
            <a:r>
              <a:rPr lang="en-US" sz="2400" dirty="0" err="1" smtClean="0"/>
              <a:t>oluşturur</a:t>
            </a:r>
            <a:r>
              <a:rPr lang="tr-TR" sz="2400" dirty="0" smtClean="0"/>
              <a:t>. </a:t>
            </a:r>
            <a:r>
              <a:rPr lang="en-US" sz="2400" dirty="0" smtClean="0"/>
              <a:t>Bu </a:t>
            </a:r>
            <a:r>
              <a:rPr lang="en-US" sz="2400" dirty="0" err="1"/>
              <a:t>maliyetler</a:t>
            </a:r>
            <a:r>
              <a:rPr lang="en-US" sz="2400" dirty="0"/>
              <a:t> </a:t>
            </a:r>
            <a:r>
              <a:rPr lang="en-US" sz="2400" dirty="0" err="1"/>
              <a:t>genel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şu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 smtClean="0"/>
              <a:t>sıralanabilir</a:t>
            </a:r>
            <a:r>
              <a:rPr lang="tr-TR" sz="2400" dirty="0" smtClean="0"/>
              <a:t> :</a:t>
            </a:r>
            <a:endParaRPr lang="tr-TR" sz="2400" dirty="0"/>
          </a:p>
          <a:p>
            <a:pPr lvl="2"/>
            <a:r>
              <a:rPr lang="en-US" sz="2400" dirty="0" err="1"/>
              <a:t>Üretilen</a:t>
            </a:r>
            <a:r>
              <a:rPr lang="en-US" sz="2400" dirty="0"/>
              <a:t> </a:t>
            </a:r>
            <a:r>
              <a:rPr lang="en-US" sz="2400" dirty="0" err="1"/>
              <a:t>malın</a:t>
            </a:r>
            <a:r>
              <a:rPr lang="en-US" sz="2400" dirty="0"/>
              <a:t> </a:t>
            </a:r>
            <a:r>
              <a:rPr lang="en-US" sz="2400" dirty="0" err="1"/>
              <a:t>depoya</a:t>
            </a:r>
            <a:r>
              <a:rPr lang="en-US" sz="2400" dirty="0"/>
              <a:t> </a:t>
            </a:r>
            <a:r>
              <a:rPr lang="en-US" sz="2400" dirty="0" err="1"/>
              <a:t>sevk</a:t>
            </a:r>
            <a:r>
              <a:rPr lang="en-US" sz="2400" dirty="0"/>
              <a:t> </a:t>
            </a:r>
            <a:r>
              <a:rPr lang="en-US" sz="2400" dirty="0" err="1"/>
              <a:t>edilmesi</a:t>
            </a:r>
            <a:endParaRPr lang="tr-TR" sz="2400" dirty="0"/>
          </a:p>
          <a:p>
            <a:pPr lvl="2"/>
            <a:r>
              <a:rPr lang="en-US" sz="2400" dirty="0" err="1"/>
              <a:t>Depodaki</a:t>
            </a:r>
            <a:r>
              <a:rPr lang="en-US" sz="2400" dirty="0"/>
              <a:t> </a:t>
            </a:r>
            <a:r>
              <a:rPr lang="en-US" sz="2400" dirty="0" err="1"/>
              <a:t>malın</a:t>
            </a:r>
            <a:r>
              <a:rPr lang="en-US" sz="2400" dirty="0"/>
              <a:t> </a:t>
            </a:r>
            <a:r>
              <a:rPr lang="en-US" sz="2400" dirty="0" err="1"/>
              <a:t>sevk</a:t>
            </a:r>
            <a:r>
              <a:rPr lang="en-US" sz="2400" dirty="0"/>
              <a:t> </a:t>
            </a:r>
            <a:r>
              <a:rPr lang="en-US" sz="2400" dirty="0" err="1"/>
              <a:t>edilene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stokta</a:t>
            </a:r>
            <a:r>
              <a:rPr lang="en-US" sz="2400" dirty="0"/>
              <a:t> </a:t>
            </a:r>
            <a:r>
              <a:rPr lang="en-US" sz="2400" dirty="0" err="1"/>
              <a:t>bekletilmesi</a:t>
            </a:r>
            <a:endParaRPr lang="tr-TR" sz="2400" dirty="0"/>
          </a:p>
          <a:p>
            <a:pPr lvl="2"/>
            <a:r>
              <a:rPr lang="en-US" sz="2400" dirty="0" err="1"/>
              <a:t>Malın</a:t>
            </a:r>
            <a:r>
              <a:rPr lang="en-US" sz="2400" dirty="0"/>
              <a:t> </a:t>
            </a:r>
            <a:r>
              <a:rPr lang="en-US" sz="2400" dirty="0" err="1"/>
              <a:t>sevkiyatını</a:t>
            </a:r>
            <a:r>
              <a:rPr lang="en-US" sz="2400" dirty="0"/>
              <a:t> </a:t>
            </a:r>
            <a:r>
              <a:rPr lang="en-US" sz="2400" dirty="0" err="1"/>
              <a:t>yapacak</a:t>
            </a:r>
            <a:r>
              <a:rPr lang="en-US" sz="2400" dirty="0"/>
              <a:t> </a:t>
            </a:r>
            <a:r>
              <a:rPr lang="en-US" sz="2400" dirty="0" err="1"/>
              <a:t>aracın</a:t>
            </a:r>
            <a:r>
              <a:rPr lang="en-US" sz="2400" dirty="0"/>
              <a:t> </a:t>
            </a:r>
            <a:r>
              <a:rPr lang="en-US" sz="2400" dirty="0" err="1"/>
              <a:t>depoya</a:t>
            </a:r>
            <a:r>
              <a:rPr lang="en-US" sz="2400" dirty="0"/>
              <a:t> </a:t>
            </a:r>
            <a:r>
              <a:rPr lang="en-US" sz="2400" dirty="0" err="1"/>
              <a:t>gelmesi</a:t>
            </a:r>
            <a:endParaRPr lang="tr-TR" sz="2400" dirty="0"/>
          </a:p>
          <a:p>
            <a:pPr lvl="2"/>
            <a:r>
              <a:rPr lang="en-US" sz="2400" dirty="0" err="1"/>
              <a:t>Aracın</a:t>
            </a:r>
            <a:r>
              <a:rPr lang="en-US" sz="2400" dirty="0"/>
              <a:t> </a:t>
            </a:r>
            <a:r>
              <a:rPr lang="en-US" sz="2400" dirty="0" err="1"/>
              <a:t>yükleme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beklemesi</a:t>
            </a:r>
            <a:endParaRPr lang="tr-TR" sz="2400" dirty="0"/>
          </a:p>
          <a:p>
            <a:pPr lvl="2"/>
            <a:r>
              <a:rPr lang="en-US" sz="2400" dirty="0" err="1"/>
              <a:t>Araca</a:t>
            </a:r>
            <a:r>
              <a:rPr lang="en-US" sz="2400" dirty="0"/>
              <a:t> </a:t>
            </a:r>
            <a:r>
              <a:rPr lang="en-US" sz="2400" dirty="0" err="1"/>
              <a:t>yükleme</a:t>
            </a:r>
            <a:r>
              <a:rPr lang="en-US" sz="2400" dirty="0"/>
              <a:t> </a:t>
            </a:r>
            <a:r>
              <a:rPr lang="en-US" sz="2400" dirty="0" err="1"/>
              <a:t>yapılması</a:t>
            </a:r>
            <a:endParaRPr lang="tr-TR" sz="2400" dirty="0"/>
          </a:p>
          <a:p>
            <a:pPr lvl="2"/>
            <a:r>
              <a:rPr lang="en-US" sz="2400" dirty="0" err="1"/>
              <a:t>Sevkiyatın</a:t>
            </a:r>
            <a:r>
              <a:rPr lang="en-US" sz="2400" dirty="0"/>
              <a:t> </a:t>
            </a:r>
            <a:r>
              <a:rPr lang="en-US" sz="2400" dirty="0" err="1"/>
              <a:t>yapılması</a:t>
            </a:r>
            <a:endParaRPr lang="tr-TR" sz="2400" dirty="0"/>
          </a:p>
          <a:p>
            <a:pPr lvl="2"/>
            <a:r>
              <a:rPr lang="en-US" sz="2400" dirty="0" err="1"/>
              <a:t>Malın</a:t>
            </a:r>
            <a:r>
              <a:rPr lang="en-US" sz="2400" dirty="0"/>
              <a:t> </a:t>
            </a:r>
            <a:r>
              <a:rPr lang="en-US" sz="2400" dirty="0" err="1"/>
              <a:t>teslim</a:t>
            </a:r>
            <a:r>
              <a:rPr lang="en-US" sz="2400" dirty="0"/>
              <a:t> </a:t>
            </a:r>
            <a:r>
              <a:rPr lang="en-US" sz="2400" dirty="0" err="1"/>
              <a:t>yerinde</a:t>
            </a:r>
            <a:r>
              <a:rPr lang="en-US" sz="2400" dirty="0"/>
              <a:t> </a:t>
            </a:r>
            <a:r>
              <a:rPr lang="en-US" sz="2400" dirty="0" err="1"/>
              <a:t>araçtan</a:t>
            </a:r>
            <a:r>
              <a:rPr lang="en-US" sz="2400" dirty="0"/>
              <a:t> </a:t>
            </a:r>
            <a:r>
              <a:rPr lang="en-US" sz="2400" dirty="0" err="1"/>
              <a:t>boşaltılması</a:t>
            </a:r>
            <a:endParaRPr lang="tr-TR" sz="2400" dirty="0"/>
          </a:p>
          <a:p>
            <a:pPr lvl="2"/>
            <a:r>
              <a:rPr lang="en-US" sz="2400" dirty="0" err="1"/>
              <a:t>Malın</a:t>
            </a:r>
            <a:r>
              <a:rPr lang="en-US" sz="2400" dirty="0"/>
              <a:t> son </a:t>
            </a:r>
            <a:r>
              <a:rPr lang="en-US" sz="2400" dirty="0" err="1"/>
              <a:t>tüketiciye</a:t>
            </a:r>
            <a:r>
              <a:rPr lang="en-US" sz="2400" dirty="0"/>
              <a:t> </a:t>
            </a:r>
            <a:r>
              <a:rPr lang="en-US" sz="2400" dirty="0" err="1"/>
              <a:t>gönderilmek</a:t>
            </a:r>
            <a:r>
              <a:rPr lang="en-US" sz="2400" dirty="0"/>
              <a:t> </a:t>
            </a:r>
            <a:r>
              <a:rPr lang="en-US" sz="2400" dirty="0" err="1"/>
              <a:t>üzere</a:t>
            </a:r>
            <a:r>
              <a:rPr lang="en-US" sz="2400" dirty="0"/>
              <a:t> </a:t>
            </a:r>
            <a:r>
              <a:rPr lang="en-US" sz="2400" dirty="0" err="1"/>
              <a:t>bekletilmesi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181" y="150126"/>
            <a:ext cx="11941791" cy="1064526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/>
              <a:t>Lojistik Maliyetlerin </a:t>
            </a:r>
            <a:r>
              <a:rPr lang="en-US" sz="3200" b="1" dirty="0" err="1"/>
              <a:t>Yapısı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6825126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829" y="163772"/>
            <a:ext cx="11941791" cy="6578221"/>
          </a:xfrm>
        </p:spPr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en-US" sz="2800" dirty="0" err="1" smtClean="0"/>
              <a:t>Yukarıda</a:t>
            </a:r>
            <a:r>
              <a:rPr lang="en-US" sz="2800" dirty="0" smtClean="0"/>
              <a:t> </a:t>
            </a:r>
            <a:r>
              <a:rPr lang="en-US" sz="2800" dirty="0" err="1"/>
              <a:t>sekiz</a:t>
            </a:r>
            <a:r>
              <a:rPr lang="en-US" sz="2800" dirty="0"/>
              <a:t> </a:t>
            </a:r>
            <a:r>
              <a:rPr lang="en-US" sz="2800" dirty="0" err="1"/>
              <a:t>basamaktan</a:t>
            </a:r>
            <a:r>
              <a:rPr lang="en-US" sz="2800" dirty="0"/>
              <a:t> </a:t>
            </a:r>
            <a:r>
              <a:rPr lang="en-US" sz="2800" dirty="0" err="1"/>
              <a:t>oluşan</a:t>
            </a:r>
            <a:r>
              <a:rPr lang="en-US" sz="2800" dirty="0"/>
              <a:t> </a:t>
            </a:r>
            <a:r>
              <a:rPr lang="en-US" sz="2800" dirty="0" err="1"/>
              <a:t>maliyetlere</a:t>
            </a:r>
            <a:r>
              <a:rPr lang="en-US" sz="2800" dirty="0"/>
              <a:t> </a:t>
            </a:r>
            <a:r>
              <a:rPr lang="en-US" sz="2800" dirty="0" err="1"/>
              <a:t>bakıldığında</a:t>
            </a:r>
            <a:r>
              <a:rPr lang="en-US" sz="2800" dirty="0"/>
              <a:t> </a:t>
            </a:r>
            <a:r>
              <a:rPr lang="en-US" sz="2800" dirty="0" err="1"/>
              <a:t>genel</a:t>
            </a:r>
            <a:r>
              <a:rPr lang="en-US" sz="2800" dirty="0"/>
              <a:t>  </a:t>
            </a:r>
            <a:r>
              <a:rPr lang="en-US" sz="2800" dirty="0" err="1"/>
              <a:t>anlamda</a:t>
            </a:r>
            <a:r>
              <a:rPr lang="en-US" sz="2800" dirty="0"/>
              <a:t>;  </a:t>
            </a:r>
            <a:r>
              <a:rPr lang="en-US" sz="2800" dirty="0" err="1"/>
              <a:t>malın</a:t>
            </a:r>
            <a:r>
              <a:rPr lang="en-US" sz="2800" dirty="0"/>
              <a:t> </a:t>
            </a:r>
            <a:r>
              <a:rPr lang="en-US" sz="2800" dirty="0" err="1"/>
              <a:t>sevk</a:t>
            </a:r>
            <a:r>
              <a:rPr lang="en-US" sz="2800" dirty="0"/>
              <a:t> </a:t>
            </a:r>
            <a:r>
              <a:rPr lang="en-US" sz="2800" dirty="0" err="1"/>
              <a:t>edilmesi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malın</a:t>
            </a:r>
            <a:r>
              <a:rPr lang="en-US" sz="2800" dirty="0"/>
              <a:t> </a:t>
            </a:r>
            <a:r>
              <a:rPr lang="en-US" sz="2800" dirty="0" err="1"/>
              <a:t>bekletilmesiyle</a:t>
            </a:r>
            <a:r>
              <a:rPr lang="en-US" sz="2800" dirty="0"/>
              <a:t> </a:t>
            </a:r>
            <a:r>
              <a:rPr lang="en-US" sz="2800" dirty="0" err="1"/>
              <a:t>ilgili</a:t>
            </a:r>
            <a:r>
              <a:rPr lang="en-US" sz="2800" dirty="0"/>
              <a:t> </a:t>
            </a:r>
            <a:r>
              <a:rPr lang="en-US" sz="2800" dirty="0" err="1"/>
              <a:t>olmak</a:t>
            </a:r>
            <a:r>
              <a:rPr lang="en-US" sz="2800" dirty="0"/>
              <a:t> </a:t>
            </a:r>
            <a:r>
              <a:rPr lang="en-US" sz="2800" dirty="0" err="1"/>
              <a:t>üzere</a:t>
            </a:r>
            <a:r>
              <a:rPr lang="en-US" sz="2800" dirty="0"/>
              <a:t> </a:t>
            </a:r>
            <a:r>
              <a:rPr lang="en-US" sz="2800" dirty="0" err="1"/>
              <a:t>genel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iki</a:t>
            </a:r>
            <a:r>
              <a:rPr lang="en-US" sz="2800" dirty="0"/>
              <a:t> </a:t>
            </a:r>
            <a:r>
              <a:rPr lang="en-US" sz="2800" dirty="0" err="1"/>
              <a:t>maliyet</a:t>
            </a:r>
            <a:r>
              <a:rPr lang="en-US" sz="2800" dirty="0"/>
              <a:t> </a:t>
            </a:r>
            <a:r>
              <a:rPr lang="en-US" sz="2800" dirty="0" err="1"/>
              <a:t>türü</a:t>
            </a:r>
            <a:r>
              <a:rPr lang="en-US" sz="2800" dirty="0"/>
              <a:t> </a:t>
            </a:r>
            <a:r>
              <a:rPr lang="en-US" sz="2800" dirty="0" err="1"/>
              <a:t>ortaya</a:t>
            </a:r>
            <a:r>
              <a:rPr lang="en-US" sz="2800" dirty="0"/>
              <a:t> </a:t>
            </a:r>
            <a:r>
              <a:rPr lang="en-US" sz="2800" dirty="0" err="1"/>
              <a:t>çıkmaktadır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r>
              <a:rPr lang="en-US" sz="2800" dirty="0" smtClean="0"/>
              <a:t>Lojistik </a:t>
            </a:r>
            <a:r>
              <a:rPr lang="en-US" sz="2800" dirty="0" err="1"/>
              <a:t>maliyetler</a:t>
            </a:r>
            <a:r>
              <a:rPr lang="en-US" sz="2800" dirty="0"/>
              <a:t> </a:t>
            </a:r>
            <a:r>
              <a:rPr lang="en-US" sz="2800" dirty="0" err="1"/>
              <a:t>satışları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ters</a:t>
            </a:r>
            <a:r>
              <a:rPr lang="en-US" sz="2800" dirty="0"/>
              <a:t> </a:t>
            </a:r>
            <a:r>
              <a:rPr lang="en-US" sz="2800" dirty="0" err="1"/>
              <a:t>orantılı</a:t>
            </a:r>
            <a:r>
              <a:rPr lang="en-US" sz="2800" dirty="0"/>
              <a:t> </a:t>
            </a:r>
            <a:r>
              <a:rPr lang="en-US" sz="2800" dirty="0" err="1"/>
              <a:t>işlem</a:t>
            </a:r>
            <a:r>
              <a:rPr lang="en-US" sz="2800" dirty="0"/>
              <a:t> </a:t>
            </a:r>
            <a:r>
              <a:rPr lang="en-US" sz="2800" dirty="0" err="1"/>
              <a:t>görmektedir</a:t>
            </a:r>
            <a:r>
              <a:rPr lang="en-US" sz="2800" dirty="0"/>
              <a:t>. </a:t>
            </a:r>
            <a:r>
              <a:rPr lang="en-US" sz="2800" dirty="0" err="1"/>
              <a:t>Yani</a:t>
            </a:r>
            <a:r>
              <a:rPr lang="en-US" sz="2800" dirty="0"/>
              <a:t> </a:t>
            </a:r>
            <a:r>
              <a:rPr lang="en-US" sz="2800" dirty="0" err="1"/>
              <a:t>satışlar</a:t>
            </a:r>
            <a:r>
              <a:rPr lang="en-US" sz="2800" dirty="0"/>
              <a:t> </a:t>
            </a:r>
            <a:r>
              <a:rPr lang="en-US" sz="2800" dirty="0" err="1"/>
              <a:t>arttıkça</a:t>
            </a:r>
            <a:r>
              <a:rPr lang="en-US" sz="2800" dirty="0"/>
              <a:t> </a:t>
            </a:r>
            <a:r>
              <a:rPr lang="en-US" sz="2800" dirty="0" err="1"/>
              <a:t>lojistik</a:t>
            </a:r>
            <a:r>
              <a:rPr lang="en-US" sz="2800" dirty="0"/>
              <a:t> </a:t>
            </a:r>
            <a:r>
              <a:rPr lang="en-US" sz="2800" dirty="0" err="1"/>
              <a:t>maliyetlerin</a:t>
            </a:r>
            <a:r>
              <a:rPr lang="en-US" sz="2800" dirty="0"/>
              <a:t> </a:t>
            </a:r>
            <a:r>
              <a:rPr lang="en-US" sz="2800" dirty="0" err="1"/>
              <a:t>satış</a:t>
            </a:r>
            <a:r>
              <a:rPr lang="en-US" sz="2800" dirty="0"/>
              <a:t> </a:t>
            </a:r>
            <a:r>
              <a:rPr lang="en-US" sz="2800" dirty="0" err="1"/>
              <a:t>içindeki</a:t>
            </a:r>
            <a:r>
              <a:rPr lang="en-US" sz="2800" dirty="0"/>
              <a:t> </a:t>
            </a:r>
            <a:r>
              <a:rPr lang="en-US" sz="2800" dirty="0" err="1"/>
              <a:t>payı</a:t>
            </a:r>
            <a:r>
              <a:rPr lang="en-US" sz="2800" dirty="0"/>
              <a:t> </a:t>
            </a:r>
            <a:r>
              <a:rPr lang="en-US" sz="2800" dirty="0" err="1"/>
              <a:t>azalmaktadır</a:t>
            </a:r>
            <a:r>
              <a:rPr lang="en-US" sz="2800" dirty="0"/>
              <a:t>. Lojistik </a:t>
            </a:r>
            <a:r>
              <a:rPr lang="en-US" sz="2800" dirty="0" err="1"/>
              <a:t>maliyetleri</a:t>
            </a:r>
            <a:r>
              <a:rPr lang="en-US" sz="2800" dirty="0"/>
              <a:t> </a:t>
            </a:r>
            <a:r>
              <a:rPr lang="en-US" sz="2800" dirty="0" err="1"/>
              <a:t>yüzdelik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ifade</a:t>
            </a:r>
            <a:r>
              <a:rPr lang="en-US" sz="2800" dirty="0"/>
              <a:t> </a:t>
            </a:r>
            <a:r>
              <a:rPr lang="en-US" sz="2800" dirty="0" err="1"/>
              <a:t>etmek</a:t>
            </a:r>
            <a:r>
              <a:rPr lang="en-US" sz="2800" dirty="0"/>
              <a:t> </a:t>
            </a:r>
            <a:r>
              <a:rPr lang="en-US" sz="2800" dirty="0" err="1"/>
              <a:t>gerekirse</a:t>
            </a:r>
            <a:r>
              <a:rPr lang="en-US" sz="2800" dirty="0"/>
              <a:t> </a:t>
            </a:r>
            <a:r>
              <a:rPr lang="en-US" sz="2800" dirty="0" err="1"/>
              <a:t>aşağıdaki</a:t>
            </a:r>
            <a:r>
              <a:rPr lang="en-US" sz="2800" dirty="0"/>
              <a:t> durum </a:t>
            </a:r>
            <a:r>
              <a:rPr lang="en-US" sz="2800" dirty="0" err="1"/>
              <a:t>ortaya</a:t>
            </a:r>
            <a:r>
              <a:rPr lang="en-US" sz="2800" dirty="0"/>
              <a:t> </a:t>
            </a:r>
            <a:r>
              <a:rPr lang="en-US" sz="2800" dirty="0" err="1"/>
              <a:t>çıkar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lvl="2"/>
            <a:r>
              <a:rPr lang="en-US" sz="2800" dirty="0" smtClean="0"/>
              <a:t>Sevkiyat</a:t>
            </a:r>
            <a:r>
              <a:rPr lang="en-US" sz="2800" dirty="0"/>
              <a:t>: %45</a:t>
            </a:r>
            <a:endParaRPr lang="tr-TR" sz="2800" dirty="0"/>
          </a:p>
          <a:p>
            <a:pPr lvl="2"/>
            <a:r>
              <a:rPr lang="en-US" sz="2800" dirty="0"/>
              <a:t>Depolama: %26</a:t>
            </a:r>
            <a:endParaRPr lang="tr-TR" sz="2800" dirty="0"/>
          </a:p>
          <a:p>
            <a:pPr lvl="2"/>
            <a:r>
              <a:rPr lang="en-US" sz="2800" dirty="0"/>
              <a:t>Yönetim </a:t>
            </a:r>
            <a:r>
              <a:rPr lang="en-US" sz="2800" dirty="0" err="1"/>
              <a:t>giderleri</a:t>
            </a:r>
            <a:r>
              <a:rPr lang="en-US" sz="2800" dirty="0"/>
              <a:t>: %9</a:t>
            </a:r>
            <a:endParaRPr lang="tr-TR" sz="2800" dirty="0"/>
          </a:p>
          <a:p>
            <a:pPr lvl="2"/>
            <a:r>
              <a:rPr lang="en-US" sz="2800" dirty="0"/>
              <a:t>Stok </a:t>
            </a:r>
            <a:r>
              <a:rPr lang="en-US" sz="2800" dirty="0" err="1"/>
              <a:t>maliyeti</a:t>
            </a:r>
            <a:r>
              <a:rPr lang="en-US" sz="2800" dirty="0"/>
              <a:t>: %20</a:t>
            </a:r>
            <a:endParaRPr lang="tr-TR" sz="2800" dirty="0"/>
          </a:p>
          <a:p>
            <a:pPr marL="0" indent="0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99792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3773" y="873457"/>
            <a:ext cx="11859905" cy="5841242"/>
          </a:xfrm>
        </p:spPr>
        <p:txBody>
          <a:bodyPr>
            <a:normAutofit/>
          </a:bodyPr>
          <a:lstStyle/>
          <a:p>
            <a:r>
              <a:rPr lang="en-US" sz="2800" dirty="0"/>
              <a:t>Lojistik </a:t>
            </a:r>
            <a:r>
              <a:rPr lang="en-US" sz="2800" dirty="0" err="1"/>
              <a:t>firmalar</a:t>
            </a:r>
            <a:r>
              <a:rPr lang="en-US" sz="2800" dirty="0"/>
              <a:t> </a:t>
            </a:r>
            <a:r>
              <a:rPr lang="en-US" sz="2800" dirty="0" err="1"/>
              <a:t>diğer</a:t>
            </a:r>
            <a:r>
              <a:rPr lang="en-US" sz="2800" dirty="0"/>
              <a:t> </a:t>
            </a:r>
            <a:r>
              <a:rPr lang="en-US" sz="2800" dirty="0" err="1"/>
              <a:t>sektörlerdeki</a:t>
            </a:r>
            <a:r>
              <a:rPr lang="en-US" sz="2800" dirty="0"/>
              <a:t> </a:t>
            </a:r>
            <a:r>
              <a:rPr lang="en-US" sz="2800" dirty="0" err="1"/>
              <a:t>firmalar</a:t>
            </a:r>
            <a:r>
              <a:rPr lang="en-US" sz="2800" dirty="0"/>
              <a:t> </a:t>
            </a:r>
            <a:r>
              <a:rPr lang="en-US" sz="2800" dirty="0" err="1"/>
              <a:t>gibi</a:t>
            </a:r>
            <a:r>
              <a:rPr lang="en-US" sz="2800" dirty="0"/>
              <a:t> </a:t>
            </a:r>
            <a:r>
              <a:rPr lang="en-US" sz="2800" dirty="0" err="1"/>
              <a:t>maliyetleri</a:t>
            </a:r>
            <a:r>
              <a:rPr lang="en-US" sz="2800" dirty="0"/>
              <a:t> </a:t>
            </a:r>
            <a:r>
              <a:rPr lang="en-US" sz="2800" dirty="0" err="1"/>
              <a:t>azaltarak</a:t>
            </a:r>
            <a:r>
              <a:rPr lang="en-US" sz="2800" dirty="0"/>
              <a:t> </a:t>
            </a:r>
            <a:r>
              <a:rPr lang="en-US" sz="2800" dirty="0" err="1"/>
              <a:t>hizmet</a:t>
            </a:r>
            <a:r>
              <a:rPr lang="en-US" sz="2800" dirty="0"/>
              <a:t> </a:t>
            </a:r>
            <a:r>
              <a:rPr lang="en-US" sz="2800" dirty="0" err="1"/>
              <a:t>sunar</a:t>
            </a:r>
            <a:r>
              <a:rPr lang="en-US" sz="2800" dirty="0"/>
              <a:t> </a:t>
            </a:r>
            <a:r>
              <a:rPr lang="en-US" sz="2800" dirty="0" err="1"/>
              <a:t>dolayısıyla</a:t>
            </a:r>
            <a:r>
              <a:rPr lang="en-US" sz="2800" dirty="0"/>
              <a:t> </a:t>
            </a:r>
            <a:r>
              <a:rPr lang="en-US" sz="2800" dirty="0" err="1"/>
              <a:t>kâr</a:t>
            </a:r>
            <a:r>
              <a:rPr lang="en-US" sz="2800" dirty="0"/>
              <a:t> </a:t>
            </a:r>
            <a:r>
              <a:rPr lang="en-US" sz="2800" dirty="0" err="1"/>
              <a:t>marjını</a:t>
            </a:r>
            <a:r>
              <a:rPr lang="en-US" sz="2800" dirty="0"/>
              <a:t> </a:t>
            </a:r>
            <a:r>
              <a:rPr lang="en-US" sz="2800" dirty="0" err="1"/>
              <a:t>yükseltmeyi</a:t>
            </a:r>
            <a:r>
              <a:rPr lang="en-US" sz="2800" dirty="0"/>
              <a:t> </a:t>
            </a:r>
            <a:r>
              <a:rPr lang="en-US" sz="2800" dirty="0" err="1"/>
              <a:t>hedefler</a:t>
            </a:r>
            <a:r>
              <a:rPr lang="en-US" sz="2800" dirty="0"/>
              <a:t>. </a:t>
            </a:r>
            <a:r>
              <a:rPr lang="en-US" sz="2800" dirty="0" err="1"/>
              <a:t>Bunun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firmanın</a:t>
            </a:r>
            <a:r>
              <a:rPr lang="en-US" sz="2800" dirty="0"/>
              <a:t> </a:t>
            </a:r>
            <a:r>
              <a:rPr lang="en-US" sz="2800" dirty="0" err="1"/>
              <a:t>yaptığı</a:t>
            </a:r>
            <a:r>
              <a:rPr lang="en-US" sz="2800" dirty="0"/>
              <a:t> </a:t>
            </a:r>
            <a:r>
              <a:rPr lang="en-US" sz="2800" dirty="0" err="1"/>
              <a:t>maliyetleri</a:t>
            </a:r>
            <a:r>
              <a:rPr lang="en-US" sz="2800" dirty="0"/>
              <a:t> </a:t>
            </a:r>
            <a:r>
              <a:rPr lang="en-US" sz="2800" dirty="0" err="1"/>
              <a:t>hesaplarken</a:t>
            </a:r>
            <a:r>
              <a:rPr lang="en-US" sz="2800" dirty="0"/>
              <a:t> </a:t>
            </a:r>
            <a:r>
              <a:rPr lang="en-US" sz="2800" dirty="0" err="1"/>
              <a:t>kullanabileceği</a:t>
            </a:r>
            <a:r>
              <a:rPr lang="en-US" sz="2800" dirty="0"/>
              <a:t> </a:t>
            </a:r>
            <a:r>
              <a:rPr lang="en-US" sz="2800" dirty="0" err="1"/>
              <a:t>maliyetleme</a:t>
            </a:r>
            <a:r>
              <a:rPr lang="en-US" sz="2800" dirty="0"/>
              <a:t> </a:t>
            </a:r>
            <a:r>
              <a:rPr lang="en-US" sz="2800" dirty="0" err="1"/>
              <a:t>yöntemleri</a:t>
            </a:r>
            <a:r>
              <a:rPr lang="en-US" sz="2800" dirty="0"/>
              <a:t> </a:t>
            </a:r>
            <a:r>
              <a:rPr lang="en-US" sz="2800" dirty="0" err="1"/>
              <a:t>vardır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            </a:t>
            </a:r>
            <a:r>
              <a:rPr lang="en-US" sz="2800" dirty="0" smtClean="0"/>
              <a:t>Bu </a:t>
            </a:r>
            <a:r>
              <a:rPr lang="en-US" sz="2800" dirty="0" err="1" smtClean="0"/>
              <a:t>yöntemler</a:t>
            </a:r>
            <a:r>
              <a:rPr lang="en-US" sz="2800" dirty="0" smtClean="0"/>
              <a:t> </a:t>
            </a:r>
            <a:r>
              <a:rPr lang="en-US" sz="2800" dirty="0" err="1" smtClean="0"/>
              <a:t>şunlardır</a:t>
            </a:r>
            <a:r>
              <a:rPr lang="en-US" sz="2800" dirty="0" smtClean="0"/>
              <a:t>:</a:t>
            </a:r>
            <a:endParaRPr lang="tr-TR" sz="2800" dirty="0"/>
          </a:p>
          <a:p>
            <a:pPr lvl="2"/>
            <a:r>
              <a:rPr lang="en-US" sz="2800" dirty="0"/>
              <a:t>Faaliyet </a:t>
            </a:r>
            <a:r>
              <a:rPr lang="en-US" sz="2800" dirty="0" err="1"/>
              <a:t>tabanlı</a:t>
            </a:r>
            <a:r>
              <a:rPr lang="en-US" sz="2800" dirty="0"/>
              <a:t> </a:t>
            </a:r>
            <a:r>
              <a:rPr lang="en-US" sz="2800" dirty="0" err="1"/>
              <a:t>maliyetleme</a:t>
            </a:r>
            <a:endParaRPr lang="tr-TR" sz="2800" dirty="0"/>
          </a:p>
          <a:p>
            <a:pPr lvl="2"/>
            <a:r>
              <a:rPr lang="en-US" sz="2800" dirty="0"/>
              <a:t>Direkt </a:t>
            </a:r>
            <a:r>
              <a:rPr lang="en-US" sz="2800" dirty="0" err="1"/>
              <a:t>ürün</a:t>
            </a:r>
            <a:r>
              <a:rPr lang="en-US" sz="2800" dirty="0"/>
              <a:t> </a:t>
            </a:r>
            <a:r>
              <a:rPr lang="en-US" sz="2800" dirty="0" err="1"/>
              <a:t>kârlılığı</a:t>
            </a:r>
            <a:r>
              <a:rPr lang="en-US" sz="2800" dirty="0"/>
              <a:t> </a:t>
            </a:r>
            <a:r>
              <a:rPr lang="en-US" sz="2800" dirty="0" err="1"/>
              <a:t>analizi</a:t>
            </a:r>
            <a:endParaRPr lang="tr-TR" sz="2800" dirty="0"/>
          </a:p>
          <a:p>
            <a:pPr lvl="2"/>
            <a:r>
              <a:rPr lang="en-US" sz="2800" dirty="0"/>
              <a:t>Müşteri </a:t>
            </a:r>
            <a:r>
              <a:rPr lang="en-US" sz="2800" dirty="0" err="1"/>
              <a:t>kârlılık</a:t>
            </a:r>
            <a:r>
              <a:rPr lang="en-US" sz="2800" dirty="0"/>
              <a:t> </a:t>
            </a:r>
            <a:r>
              <a:rPr lang="en-US" sz="2800" dirty="0" err="1"/>
              <a:t>analizi</a:t>
            </a:r>
            <a:endParaRPr lang="tr-TR" sz="2800" dirty="0"/>
          </a:p>
          <a:p>
            <a:pPr lvl="2"/>
            <a:r>
              <a:rPr lang="en-US" sz="2800" dirty="0"/>
              <a:t>Toplam </a:t>
            </a:r>
            <a:r>
              <a:rPr lang="en-US" sz="2800" dirty="0" err="1"/>
              <a:t>maliyet</a:t>
            </a:r>
            <a:r>
              <a:rPr lang="en-US" sz="2800" dirty="0"/>
              <a:t> </a:t>
            </a:r>
            <a:r>
              <a:rPr lang="en-US" sz="2800" dirty="0" err="1"/>
              <a:t>modeli</a:t>
            </a:r>
            <a:endParaRPr lang="tr-TR" sz="2800" dirty="0"/>
          </a:p>
          <a:p>
            <a:pPr lvl="2"/>
            <a:r>
              <a:rPr lang="en-US" sz="2800" dirty="0"/>
              <a:t>Tedarik </a:t>
            </a:r>
            <a:r>
              <a:rPr lang="en-US" sz="2800" dirty="0" err="1"/>
              <a:t>zinciri</a:t>
            </a:r>
            <a:r>
              <a:rPr lang="en-US" sz="2800" dirty="0"/>
              <a:t> </a:t>
            </a:r>
            <a:r>
              <a:rPr lang="en-US" sz="2800" dirty="0" err="1"/>
              <a:t>maliyetlemesi</a:t>
            </a:r>
            <a:endParaRPr lang="tr-TR" sz="2800" dirty="0"/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773" y="136479"/>
            <a:ext cx="11859905" cy="996285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b="1" dirty="0"/>
              <a:t>Lojistik </a:t>
            </a:r>
            <a:r>
              <a:rPr lang="en-US" sz="2800" b="1" dirty="0" err="1"/>
              <a:t>Maliyetleri</a:t>
            </a:r>
            <a:r>
              <a:rPr lang="en-US" sz="2800" b="1" dirty="0"/>
              <a:t> </a:t>
            </a:r>
            <a:r>
              <a:rPr lang="en-US" sz="2800" b="1" dirty="0" err="1"/>
              <a:t>Düşürme</a:t>
            </a:r>
            <a:r>
              <a:rPr lang="en-US" sz="2800" b="1" dirty="0"/>
              <a:t> </a:t>
            </a:r>
            <a:r>
              <a:rPr lang="en-US" sz="2800" b="1" dirty="0" err="1"/>
              <a:t>Yolları</a:t>
            </a:r>
            <a:r>
              <a:rPr lang="tr-TR" sz="2800" b="1" dirty="0"/>
              <a:t/>
            </a:r>
            <a:br>
              <a:rPr lang="tr-TR" sz="2800" b="1" dirty="0"/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482435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829" y="1296537"/>
            <a:ext cx="11928143" cy="54454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tr-TR" sz="2800" dirty="0" smtClean="0"/>
          </a:p>
          <a:p>
            <a:pPr algn="ctr"/>
            <a:r>
              <a:rPr lang="en-US" sz="2800" dirty="0" smtClean="0"/>
              <a:t>Faaliyet </a:t>
            </a:r>
            <a:r>
              <a:rPr lang="en-US" sz="2800" dirty="0" err="1"/>
              <a:t>tabanlı</a:t>
            </a:r>
            <a:r>
              <a:rPr lang="en-US" sz="2800" dirty="0"/>
              <a:t> </a:t>
            </a:r>
            <a:r>
              <a:rPr lang="en-US" sz="2800" dirty="0" err="1"/>
              <a:t>maliyetleme</a:t>
            </a:r>
            <a:r>
              <a:rPr lang="en-US" sz="2800" dirty="0"/>
              <a:t>, </a:t>
            </a:r>
            <a:r>
              <a:rPr lang="en-US" sz="2800" dirty="0" err="1"/>
              <a:t>faaliyetlerin</a:t>
            </a:r>
            <a:r>
              <a:rPr lang="en-US" sz="2800" dirty="0"/>
              <a:t> </a:t>
            </a:r>
            <a:r>
              <a:rPr lang="en-US" sz="2800" dirty="0" err="1"/>
              <a:t>maliyetini</a:t>
            </a:r>
            <a:r>
              <a:rPr lang="en-US" sz="2800" dirty="0"/>
              <a:t> </a:t>
            </a:r>
            <a:r>
              <a:rPr lang="en-US" sz="2800" dirty="0" err="1"/>
              <a:t>hesaplayan</a:t>
            </a:r>
            <a:r>
              <a:rPr lang="en-US" sz="2800" dirty="0"/>
              <a:t>,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maliyetleri</a:t>
            </a:r>
            <a:r>
              <a:rPr lang="en-US" sz="2800" dirty="0"/>
              <a:t> </a:t>
            </a:r>
            <a:r>
              <a:rPr lang="en-US" sz="2800" dirty="0" err="1"/>
              <a:t>mamullere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müşterilere</a:t>
            </a:r>
            <a:r>
              <a:rPr lang="en-US" sz="2800" dirty="0"/>
              <a:t> </a:t>
            </a:r>
            <a:r>
              <a:rPr lang="en-US" sz="2800" dirty="0" err="1"/>
              <a:t>yansıtan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muhasebe</a:t>
            </a:r>
            <a:r>
              <a:rPr lang="en-US" sz="2800" dirty="0"/>
              <a:t> </a:t>
            </a:r>
            <a:r>
              <a:rPr lang="en-US" sz="2800" dirty="0" err="1"/>
              <a:t>teknolojisidir</a:t>
            </a:r>
            <a:r>
              <a:rPr lang="en-US" sz="2800" dirty="0" smtClean="0"/>
              <a:t>.</a:t>
            </a:r>
            <a:endParaRPr lang="tr-TR" sz="2800" dirty="0"/>
          </a:p>
          <a:p>
            <a:pPr algn="ctr"/>
            <a:r>
              <a:rPr lang="en-US" sz="2800" dirty="0"/>
              <a:t>Bu </a:t>
            </a:r>
            <a:r>
              <a:rPr lang="en-US" sz="2800" dirty="0" err="1"/>
              <a:t>yaklaşımda</a:t>
            </a:r>
            <a:r>
              <a:rPr lang="en-US" sz="2800" dirty="0"/>
              <a:t> </a:t>
            </a:r>
            <a:r>
              <a:rPr lang="en-US" sz="2800" dirty="0" err="1"/>
              <a:t>amaç</a:t>
            </a:r>
            <a:r>
              <a:rPr lang="en-US" sz="2800" dirty="0"/>
              <a:t>,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direkt</a:t>
            </a:r>
            <a:r>
              <a:rPr lang="en-US" sz="2800" dirty="0"/>
              <a:t> </a:t>
            </a:r>
            <a:r>
              <a:rPr lang="en-US" sz="2800" dirty="0" err="1"/>
              <a:t>maliyetleri</a:t>
            </a:r>
            <a:r>
              <a:rPr lang="en-US" sz="2800" dirty="0"/>
              <a:t> </a:t>
            </a:r>
            <a:r>
              <a:rPr lang="en-US" sz="2800" dirty="0" err="1"/>
              <a:t>izleyip</a:t>
            </a:r>
            <a:r>
              <a:rPr lang="en-US" sz="2800" dirty="0"/>
              <a:t> </a:t>
            </a:r>
            <a:r>
              <a:rPr lang="en-US" sz="2800" dirty="0" err="1"/>
              <a:t>analiz</a:t>
            </a:r>
            <a:r>
              <a:rPr lang="en-US" sz="2800" dirty="0"/>
              <a:t> </a:t>
            </a:r>
            <a:r>
              <a:rPr lang="en-US" sz="2800" dirty="0" err="1"/>
              <a:t>ederek</a:t>
            </a:r>
            <a:r>
              <a:rPr lang="en-US" sz="2800" dirty="0"/>
              <a:t> </a:t>
            </a:r>
            <a:r>
              <a:rPr lang="en-US" sz="2800" dirty="0" err="1"/>
              <a:t>bunları</a:t>
            </a:r>
            <a:r>
              <a:rPr lang="en-US" sz="2800" dirty="0"/>
              <a:t> </a:t>
            </a:r>
            <a:r>
              <a:rPr lang="en-US" sz="2800" dirty="0" err="1"/>
              <a:t>direkt</a:t>
            </a:r>
            <a:r>
              <a:rPr lang="en-US" sz="2800" dirty="0"/>
              <a:t> </a:t>
            </a:r>
            <a:r>
              <a:rPr lang="en-US" sz="2800" dirty="0" err="1"/>
              <a:t>maliyetler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sınıflandırabilmektir</a:t>
            </a:r>
            <a:r>
              <a:rPr lang="en-US" sz="2800" dirty="0" smtClean="0"/>
              <a:t>.</a:t>
            </a:r>
            <a:endParaRPr lang="tr-TR" sz="2800" dirty="0"/>
          </a:p>
          <a:p>
            <a:pPr algn="ctr"/>
            <a:r>
              <a:rPr lang="en-US" sz="2800" dirty="0"/>
              <a:t>Örneğin, depo </a:t>
            </a:r>
            <a:r>
              <a:rPr lang="en-US" sz="2800" dirty="0" err="1"/>
              <a:t>içinde</a:t>
            </a:r>
            <a:r>
              <a:rPr lang="en-US" sz="2800" dirty="0"/>
              <a:t> </a:t>
            </a:r>
            <a:r>
              <a:rPr lang="en-US" sz="2800" dirty="0" err="1"/>
              <a:t>kullanılan</a:t>
            </a:r>
            <a:r>
              <a:rPr lang="en-US" sz="2800" dirty="0"/>
              <a:t> </a:t>
            </a:r>
            <a:r>
              <a:rPr lang="en-US" sz="2800" dirty="0" err="1"/>
              <a:t>araç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gereçlerin</a:t>
            </a:r>
            <a:r>
              <a:rPr lang="en-US" sz="2800" dirty="0"/>
              <a:t> </a:t>
            </a:r>
            <a:r>
              <a:rPr lang="en-US" sz="2800" dirty="0" err="1"/>
              <a:t>bakımı</a:t>
            </a:r>
            <a:r>
              <a:rPr lang="en-US" sz="2800" dirty="0"/>
              <a:t>, </a:t>
            </a:r>
            <a:r>
              <a:rPr lang="en-US" sz="2800" dirty="0" err="1"/>
              <a:t>tamiri</a:t>
            </a:r>
            <a:r>
              <a:rPr lang="en-US" sz="2800" dirty="0"/>
              <a:t> vs. </a:t>
            </a:r>
            <a:r>
              <a:rPr lang="en-US" sz="2800" dirty="0" err="1"/>
              <a:t>için</a:t>
            </a:r>
            <a:r>
              <a:rPr lang="en-US" sz="2800" dirty="0"/>
              <a:t> belli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gider</a:t>
            </a:r>
            <a:r>
              <a:rPr lang="en-US" sz="2800" dirty="0"/>
              <a:t> </a:t>
            </a:r>
            <a:r>
              <a:rPr lang="en-US" sz="2800" dirty="0" err="1"/>
              <a:t>yapılmaktadır</a:t>
            </a:r>
            <a:r>
              <a:rPr lang="en-US" sz="2800" dirty="0"/>
              <a:t>,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giderler</a:t>
            </a:r>
            <a:r>
              <a:rPr lang="en-US" sz="2800" dirty="0"/>
              <a:t> </a:t>
            </a:r>
            <a:r>
              <a:rPr lang="en-US" sz="2800" dirty="0" err="1"/>
              <a:t>araç</a:t>
            </a:r>
            <a:r>
              <a:rPr lang="en-US" sz="2800" dirty="0"/>
              <a:t> </a:t>
            </a:r>
            <a:r>
              <a:rPr lang="en-US" sz="2800" dirty="0" err="1"/>
              <a:t>gereç</a:t>
            </a:r>
            <a:r>
              <a:rPr lang="en-US" sz="2800" dirty="0"/>
              <a:t> </a:t>
            </a:r>
            <a:r>
              <a:rPr lang="en-US" sz="2800" dirty="0" err="1"/>
              <a:t>giderinden</a:t>
            </a:r>
            <a:r>
              <a:rPr lang="en-US" sz="2800" dirty="0"/>
              <a:t> </a:t>
            </a:r>
            <a:r>
              <a:rPr lang="en-US" sz="2800" dirty="0" err="1"/>
              <a:t>ziyade</a:t>
            </a:r>
            <a:r>
              <a:rPr lang="en-US" sz="2800" dirty="0"/>
              <a:t> depo </a:t>
            </a:r>
            <a:r>
              <a:rPr lang="en-US" sz="2800" dirty="0" err="1"/>
              <a:t>gideri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kayda</a:t>
            </a:r>
            <a:r>
              <a:rPr lang="en-US" sz="2800" dirty="0"/>
              <a:t> </a:t>
            </a:r>
            <a:r>
              <a:rPr lang="en-US" sz="2800" dirty="0" err="1"/>
              <a:t>geçirilebilmektedir</a:t>
            </a:r>
            <a:r>
              <a:rPr lang="en-US" sz="2800" dirty="0"/>
              <a:t>. Lojistik </a:t>
            </a:r>
            <a:r>
              <a:rPr lang="en-US" sz="2800" dirty="0" err="1"/>
              <a:t>faaliyetlerin</a:t>
            </a:r>
            <a:r>
              <a:rPr lang="en-US" sz="2800" dirty="0"/>
              <a:t> </a:t>
            </a:r>
            <a:r>
              <a:rPr lang="en-US" sz="2800" dirty="0" err="1"/>
              <a:t>maliyeti</a:t>
            </a:r>
            <a:r>
              <a:rPr lang="en-US" sz="2800" dirty="0"/>
              <a:t>, </a:t>
            </a:r>
            <a:r>
              <a:rPr lang="en-US" sz="2800" dirty="0" err="1"/>
              <a:t>faaliyet</a:t>
            </a:r>
            <a:r>
              <a:rPr lang="en-US" sz="2800" dirty="0"/>
              <a:t> </a:t>
            </a:r>
            <a:r>
              <a:rPr lang="en-US" sz="2800" dirty="0" err="1"/>
              <a:t>tabanlı</a:t>
            </a:r>
            <a:r>
              <a:rPr lang="en-US" sz="2800" dirty="0"/>
              <a:t> </a:t>
            </a:r>
            <a:r>
              <a:rPr lang="en-US" sz="2800" dirty="0" err="1"/>
              <a:t>maliyetleme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analiz</a:t>
            </a:r>
            <a:r>
              <a:rPr lang="en-US" sz="2800" dirty="0"/>
              <a:t> </a:t>
            </a:r>
            <a:r>
              <a:rPr lang="en-US" sz="2800" dirty="0" err="1"/>
              <a:t>edilirken</a:t>
            </a:r>
            <a:r>
              <a:rPr lang="en-US" sz="2800" dirty="0"/>
              <a:t> </a:t>
            </a:r>
            <a:r>
              <a:rPr lang="en-US" sz="2800" dirty="0" err="1"/>
              <a:t>sadece</a:t>
            </a:r>
            <a:r>
              <a:rPr lang="en-US" sz="2800" dirty="0"/>
              <a:t> </a:t>
            </a:r>
            <a:r>
              <a:rPr lang="en-US" sz="2800" dirty="0" err="1"/>
              <a:t>faaliyetleri</a:t>
            </a:r>
            <a:r>
              <a:rPr lang="en-US" sz="2800" dirty="0"/>
              <a:t> </a:t>
            </a:r>
            <a:r>
              <a:rPr lang="en-US" sz="2800" dirty="0" err="1"/>
              <a:t>gerçekleştiren</a:t>
            </a:r>
            <a:r>
              <a:rPr lang="en-US" sz="2800" dirty="0"/>
              <a:t> </a:t>
            </a:r>
            <a:r>
              <a:rPr lang="en-US" sz="2800" dirty="0" err="1"/>
              <a:t>kişileri</a:t>
            </a:r>
            <a:r>
              <a:rPr lang="en-US" sz="2800" dirty="0"/>
              <a:t> </a:t>
            </a:r>
            <a:r>
              <a:rPr lang="en-US" sz="2800" dirty="0" err="1"/>
              <a:t>belirlemek</a:t>
            </a:r>
            <a:r>
              <a:rPr lang="en-US" sz="2800" dirty="0"/>
              <a:t> </a:t>
            </a:r>
            <a:r>
              <a:rPr lang="en-US" sz="2800" dirty="0" err="1"/>
              <a:t>yeterli</a:t>
            </a:r>
            <a:r>
              <a:rPr lang="en-US" sz="2800" dirty="0"/>
              <a:t> </a:t>
            </a:r>
            <a:r>
              <a:rPr lang="en-US" sz="2800" dirty="0" err="1"/>
              <a:t>olmaz</a:t>
            </a:r>
            <a:r>
              <a:rPr lang="en-US" sz="2800" dirty="0"/>
              <a:t>. </a:t>
            </a:r>
            <a:r>
              <a:rPr lang="en-US" sz="2800" dirty="0" err="1"/>
              <a:t>Kiminin</a:t>
            </a:r>
            <a:r>
              <a:rPr lang="en-US" sz="2800" dirty="0"/>
              <a:t> tam </a:t>
            </a:r>
            <a:r>
              <a:rPr lang="en-US" sz="2800" dirty="0" err="1"/>
              <a:t>zamanlı</a:t>
            </a:r>
            <a:r>
              <a:rPr lang="en-US" sz="2800" dirty="0"/>
              <a:t> </a:t>
            </a:r>
            <a:r>
              <a:rPr lang="en-US" sz="2800" dirty="0" err="1"/>
              <a:t>kiminin</a:t>
            </a:r>
            <a:r>
              <a:rPr lang="en-US" sz="2800" dirty="0"/>
              <a:t> </a:t>
            </a:r>
            <a:r>
              <a:rPr lang="en-US" sz="2800" dirty="0" err="1"/>
              <a:t>yarı</a:t>
            </a:r>
            <a:r>
              <a:rPr lang="en-US" sz="2800" dirty="0"/>
              <a:t> </a:t>
            </a:r>
            <a:r>
              <a:rPr lang="en-US" sz="2800" dirty="0" err="1"/>
              <a:t>zamanlı</a:t>
            </a:r>
            <a:r>
              <a:rPr lang="en-US" sz="2800" dirty="0"/>
              <a:t> </a:t>
            </a:r>
            <a:r>
              <a:rPr lang="en-US" sz="2800" dirty="0" err="1"/>
              <a:t>çalıştığını</a:t>
            </a:r>
            <a:r>
              <a:rPr lang="en-US" sz="2800" dirty="0"/>
              <a:t>, her </a:t>
            </a:r>
            <a:r>
              <a:rPr lang="en-US" sz="2800" dirty="0" err="1"/>
              <a:t>faaliyetin</a:t>
            </a:r>
            <a:r>
              <a:rPr lang="en-US" sz="2800" dirty="0"/>
              <a:t> </a:t>
            </a:r>
            <a:r>
              <a:rPr lang="en-US" sz="2800" dirty="0" err="1"/>
              <a:t>maliyet</a:t>
            </a:r>
            <a:r>
              <a:rPr lang="en-US" sz="2800" dirty="0"/>
              <a:t> </a:t>
            </a:r>
            <a:r>
              <a:rPr lang="en-US" sz="2800" dirty="0" err="1"/>
              <a:t>belirleyicisini</a:t>
            </a:r>
            <a:r>
              <a:rPr lang="en-US" sz="2800" dirty="0"/>
              <a:t> </a:t>
            </a:r>
            <a:r>
              <a:rPr lang="en-US" sz="2800" dirty="0" err="1"/>
              <a:t>bilmek</a:t>
            </a:r>
            <a:r>
              <a:rPr lang="en-US" sz="2800" dirty="0"/>
              <a:t> </a:t>
            </a:r>
            <a:r>
              <a:rPr lang="en-US" sz="2800" dirty="0" err="1"/>
              <a:t>gerekir</a:t>
            </a:r>
            <a:r>
              <a:rPr lang="en-US" sz="2800" dirty="0"/>
              <a:t>.</a:t>
            </a:r>
            <a:endParaRPr lang="tr-TR" sz="2800" dirty="0"/>
          </a:p>
          <a:p>
            <a:pPr marL="0" indent="0" algn="ctr">
              <a:buNone/>
            </a:pPr>
            <a:endParaRPr lang="tr-TR" sz="28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829" y="122831"/>
            <a:ext cx="11928143" cy="100993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Faaliyet </a:t>
            </a:r>
            <a:r>
              <a:rPr lang="en-US" sz="4000" dirty="0" err="1"/>
              <a:t>Tabanlı</a:t>
            </a:r>
            <a:r>
              <a:rPr lang="en-US" sz="4000" dirty="0"/>
              <a:t> </a:t>
            </a:r>
            <a:r>
              <a:rPr lang="en-US" sz="4000" dirty="0" err="1"/>
              <a:t>Maliyetleme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976364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533" y="1269242"/>
            <a:ext cx="11969087" cy="5472752"/>
          </a:xfrm>
        </p:spPr>
        <p:txBody>
          <a:bodyPr>
            <a:normAutofit/>
          </a:bodyPr>
          <a:lstStyle/>
          <a:p>
            <a:pPr algn="ctr"/>
            <a:endParaRPr lang="tr-TR" sz="3200" dirty="0" smtClean="0"/>
          </a:p>
          <a:p>
            <a:pPr algn="ctr"/>
            <a:r>
              <a:rPr lang="en-US" sz="3200" dirty="0" smtClean="0"/>
              <a:t>Bu </a:t>
            </a:r>
            <a:r>
              <a:rPr lang="en-US" sz="3200" dirty="0" err="1"/>
              <a:t>yöntemde</a:t>
            </a:r>
            <a:r>
              <a:rPr lang="en-US" sz="3200" dirty="0"/>
              <a:t> her </a:t>
            </a:r>
            <a:r>
              <a:rPr lang="en-US" sz="3200" dirty="0" err="1"/>
              <a:t>bir</a:t>
            </a:r>
            <a:r>
              <a:rPr lang="en-US" sz="3200" dirty="0"/>
              <a:t> mal </a:t>
            </a:r>
            <a:r>
              <a:rPr lang="en-US" sz="3200" dirty="0" err="1"/>
              <a:t>birimine</a:t>
            </a:r>
            <a:r>
              <a:rPr lang="en-US" sz="3200" dirty="0"/>
              <a:t> </a:t>
            </a:r>
            <a:r>
              <a:rPr lang="en-US" sz="3200" dirty="0" err="1"/>
              <a:t>düşen</a:t>
            </a:r>
            <a:r>
              <a:rPr lang="en-US" sz="3200" dirty="0"/>
              <a:t> </a:t>
            </a:r>
            <a:r>
              <a:rPr lang="en-US" sz="3200" dirty="0" err="1"/>
              <a:t>depolama</a:t>
            </a:r>
            <a:r>
              <a:rPr lang="en-US" sz="3200" dirty="0"/>
              <a:t>, </a:t>
            </a:r>
            <a:r>
              <a:rPr lang="en-US" sz="3200" dirty="0" err="1"/>
              <a:t>nakliye</a:t>
            </a:r>
            <a:r>
              <a:rPr lang="en-US" sz="3200" dirty="0"/>
              <a:t>, </a:t>
            </a:r>
            <a:r>
              <a:rPr lang="en-US" sz="3200" dirty="0" err="1"/>
              <a:t>işlem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satış</a:t>
            </a:r>
            <a:r>
              <a:rPr lang="en-US" sz="3200" dirty="0"/>
              <a:t> </a:t>
            </a:r>
            <a:r>
              <a:rPr lang="en-US" sz="3200" dirty="0" err="1"/>
              <a:t>hacmi</a:t>
            </a:r>
            <a:r>
              <a:rPr lang="en-US" sz="3200" dirty="0"/>
              <a:t> </a:t>
            </a:r>
            <a:r>
              <a:rPr lang="en-US" sz="3200" dirty="0" err="1"/>
              <a:t>gibi</a:t>
            </a:r>
            <a:r>
              <a:rPr lang="en-US" sz="3200" dirty="0"/>
              <a:t> </a:t>
            </a:r>
            <a:r>
              <a:rPr lang="en-US" sz="3200" dirty="0" err="1"/>
              <a:t>harcama</a:t>
            </a:r>
            <a:r>
              <a:rPr lang="en-US" sz="3200" dirty="0"/>
              <a:t> </a:t>
            </a:r>
            <a:r>
              <a:rPr lang="en-US" sz="3200" dirty="0" err="1"/>
              <a:t>kategorileri</a:t>
            </a:r>
            <a:r>
              <a:rPr lang="en-US" sz="3200" dirty="0"/>
              <a:t> </a:t>
            </a:r>
            <a:r>
              <a:rPr lang="en-US" sz="3200" dirty="0" err="1"/>
              <a:t>esas</a:t>
            </a:r>
            <a:r>
              <a:rPr lang="en-US" sz="3200" dirty="0"/>
              <a:t> </a:t>
            </a:r>
            <a:r>
              <a:rPr lang="en-US" sz="3200" dirty="0" err="1"/>
              <a:t>alınır</a:t>
            </a:r>
            <a:r>
              <a:rPr lang="en-US" sz="3200" dirty="0"/>
              <a:t>. Direkt </a:t>
            </a:r>
            <a:r>
              <a:rPr lang="en-US" sz="3200" dirty="0" err="1"/>
              <a:t>ürün</a:t>
            </a:r>
            <a:r>
              <a:rPr lang="en-US" sz="3200" dirty="0"/>
              <a:t> </a:t>
            </a:r>
            <a:r>
              <a:rPr lang="en-US" sz="3200" dirty="0" err="1"/>
              <a:t>kârlılığı</a:t>
            </a:r>
            <a:r>
              <a:rPr lang="en-US" sz="3200" dirty="0"/>
              <a:t> </a:t>
            </a:r>
            <a:r>
              <a:rPr lang="en-US" sz="3200" dirty="0" err="1"/>
              <a:t>dağıtım</a:t>
            </a:r>
            <a:r>
              <a:rPr lang="en-US" sz="3200" dirty="0"/>
              <a:t> </a:t>
            </a:r>
            <a:r>
              <a:rPr lang="en-US" sz="3200" dirty="0" err="1"/>
              <a:t>kanalı</a:t>
            </a:r>
            <a:r>
              <a:rPr lang="en-US" sz="3200" dirty="0"/>
              <a:t> </a:t>
            </a:r>
            <a:r>
              <a:rPr lang="en-US" sz="3200" dirty="0" err="1"/>
              <a:t>boyunca</a:t>
            </a:r>
            <a:r>
              <a:rPr lang="en-US" sz="3200" dirty="0"/>
              <a:t> </a:t>
            </a:r>
            <a:r>
              <a:rPr lang="en-US" sz="3200" dirty="0" err="1"/>
              <a:t>hareket</a:t>
            </a:r>
            <a:r>
              <a:rPr lang="en-US" sz="3200" dirty="0"/>
              <a:t> </a:t>
            </a:r>
            <a:r>
              <a:rPr lang="en-US" sz="3200" dirty="0" err="1"/>
              <a:t>eden</a:t>
            </a:r>
            <a:r>
              <a:rPr lang="en-US" sz="3200" dirty="0"/>
              <a:t> 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ürün</a:t>
            </a:r>
            <a:r>
              <a:rPr lang="en-US" sz="3200" dirty="0"/>
              <a:t> </a:t>
            </a:r>
            <a:r>
              <a:rPr lang="en-US" sz="3200" dirty="0" err="1"/>
              <a:t>veya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sipariş</a:t>
            </a:r>
            <a:r>
              <a:rPr lang="en-US" sz="3200" dirty="0"/>
              <a:t>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ilgili</a:t>
            </a:r>
            <a:r>
              <a:rPr lang="en-US" sz="3200" dirty="0"/>
              <a:t> </a:t>
            </a:r>
            <a:r>
              <a:rPr lang="en-US" sz="3200" dirty="0" err="1"/>
              <a:t>tüm</a:t>
            </a:r>
            <a:r>
              <a:rPr lang="en-US" sz="3200" dirty="0"/>
              <a:t> </a:t>
            </a:r>
            <a:r>
              <a:rPr lang="en-US" sz="3200" dirty="0" err="1"/>
              <a:t>maliyetleri</a:t>
            </a:r>
            <a:r>
              <a:rPr lang="en-US" sz="3200" dirty="0"/>
              <a:t> </a:t>
            </a:r>
            <a:r>
              <a:rPr lang="en-US" sz="3200" dirty="0" err="1"/>
              <a:t>belirlemeye</a:t>
            </a:r>
            <a:r>
              <a:rPr lang="en-US" sz="3200" dirty="0"/>
              <a:t> </a:t>
            </a:r>
            <a:r>
              <a:rPr lang="en-US" sz="3200" dirty="0" err="1"/>
              <a:t>çalışır</a:t>
            </a:r>
            <a:r>
              <a:rPr lang="en-US" sz="3200" dirty="0" smtClean="0"/>
              <a:t>.</a:t>
            </a:r>
            <a:endParaRPr lang="tr-TR" sz="3200" dirty="0"/>
          </a:p>
          <a:p>
            <a:pPr algn="ctr"/>
            <a:r>
              <a:rPr lang="en-US" sz="3200" dirty="0" err="1"/>
              <a:t>Brüt</a:t>
            </a:r>
            <a:r>
              <a:rPr lang="en-US" sz="3200" dirty="0"/>
              <a:t> </a:t>
            </a:r>
            <a:r>
              <a:rPr lang="en-US" sz="3200" dirty="0" err="1"/>
              <a:t>kârdan</a:t>
            </a:r>
            <a:r>
              <a:rPr lang="en-US" sz="3200" dirty="0"/>
              <a:t>, </a:t>
            </a:r>
            <a:r>
              <a:rPr lang="en-US" sz="3200" dirty="0" err="1"/>
              <a:t>ürünlere</a:t>
            </a:r>
            <a:r>
              <a:rPr lang="en-US" sz="3200" dirty="0"/>
              <a:t> </a:t>
            </a:r>
            <a:r>
              <a:rPr lang="en-US" sz="3200" dirty="0" err="1"/>
              <a:t>doğrudan</a:t>
            </a:r>
            <a:r>
              <a:rPr lang="en-US" sz="3200" dirty="0"/>
              <a:t> </a:t>
            </a:r>
            <a:r>
              <a:rPr lang="en-US" sz="3200" dirty="0" err="1"/>
              <a:t>tahsis</a:t>
            </a:r>
            <a:r>
              <a:rPr lang="en-US" sz="3200" dirty="0"/>
              <a:t> </a:t>
            </a:r>
            <a:r>
              <a:rPr lang="en-US" sz="3200" dirty="0" err="1"/>
              <a:t>edilebilen</a:t>
            </a:r>
            <a:r>
              <a:rPr lang="en-US" sz="3200" dirty="0"/>
              <a:t> </a:t>
            </a:r>
            <a:r>
              <a:rPr lang="en-US" sz="3200" dirty="0" err="1"/>
              <a:t>maliyetler</a:t>
            </a:r>
            <a:r>
              <a:rPr lang="en-US" sz="3200" dirty="0"/>
              <a:t> </a:t>
            </a:r>
            <a:r>
              <a:rPr lang="en-US" sz="3200" dirty="0" err="1"/>
              <a:t>çıkartılarak</a:t>
            </a:r>
            <a:r>
              <a:rPr lang="en-US" sz="3200" dirty="0"/>
              <a:t> </a:t>
            </a:r>
            <a:r>
              <a:rPr lang="en-US" sz="3200" dirty="0" err="1"/>
              <a:t>ürün</a:t>
            </a:r>
            <a:r>
              <a:rPr lang="en-US" sz="3200" dirty="0"/>
              <a:t> </a:t>
            </a:r>
            <a:r>
              <a:rPr lang="en-US" sz="3200" dirty="0" err="1"/>
              <a:t>kârlılığı</a:t>
            </a:r>
            <a:r>
              <a:rPr lang="en-US" sz="3200" dirty="0"/>
              <a:t> </a:t>
            </a:r>
            <a:r>
              <a:rPr lang="en-US" sz="3200" dirty="0" err="1"/>
              <a:t>daha</a:t>
            </a:r>
            <a:r>
              <a:rPr lang="en-US" sz="3200" dirty="0"/>
              <a:t> </a:t>
            </a:r>
            <a:r>
              <a:rPr lang="en-US" sz="3200" dirty="0" err="1"/>
              <a:t>doğru</a:t>
            </a:r>
            <a:r>
              <a:rPr lang="en-US" sz="3200" dirty="0"/>
              <a:t> </a:t>
            </a:r>
            <a:r>
              <a:rPr lang="en-US" sz="3200" dirty="0" err="1"/>
              <a:t>hesaplanmaya</a:t>
            </a:r>
            <a:r>
              <a:rPr lang="en-US" sz="3200" dirty="0"/>
              <a:t> </a:t>
            </a:r>
            <a:r>
              <a:rPr lang="en-US" sz="3200" dirty="0" err="1"/>
              <a:t>çalışılır</a:t>
            </a:r>
            <a:r>
              <a:rPr lang="en-US" sz="3200" dirty="0"/>
              <a:t>. Direkt </a:t>
            </a:r>
            <a:r>
              <a:rPr lang="en-US" sz="3200" dirty="0" err="1"/>
              <a:t>ürün</a:t>
            </a:r>
            <a:r>
              <a:rPr lang="en-US" sz="3200" dirty="0"/>
              <a:t> </a:t>
            </a:r>
            <a:r>
              <a:rPr lang="en-US" sz="3200" dirty="0" err="1"/>
              <a:t>maliyetleri</a:t>
            </a:r>
            <a:r>
              <a:rPr lang="en-US" sz="3200" dirty="0"/>
              <a:t> </a:t>
            </a:r>
            <a:r>
              <a:rPr lang="en-US" sz="3200" dirty="0" err="1"/>
              <a:t>işlem</a:t>
            </a:r>
            <a:r>
              <a:rPr lang="en-US" sz="3200" dirty="0"/>
              <a:t>, </a:t>
            </a:r>
            <a:r>
              <a:rPr lang="en-US" sz="3200" dirty="0" err="1"/>
              <a:t>nakliye</a:t>
            </a:r>
            <a:r>
              <a:rPr lang="en-US" sz="3200" dirty="0"/>
              <a:t>, </a:t>
            </a:r>
            <a:r>
              <a:rPr lang="en-US" sz="3200" dirty="0" err="1"/>
              <a:t>iskonto</a:t>
            </a:r>
            <a:r>
              <a:rPr lang="en-US" sz="3200" dirty="0"/>
              <a:t>, </a:t>
            </a:r>
            <a:r>
              <a:rPr lang="en-US" sz="3200" dirty="0" err="1"/>
              <a:t>indirim</a:t>
            </a:r>
            <a:r>
              <a:rPr lang="en-US" sz="3200" dirty="0"/>
              <a:t>, </a:t>
            </a:r>
            <a:r>
              <a:rPr lang="en-US" sz="3200" dirty="0" err="1"/>
              <a:t>depolama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direkt</a:t>
            </a:r>
            <a:r>
              <a:rPr lang="en-US" sz="3200" dirty="0"/>
              <a:t> </a:t>
            </a:r>
            <a:r>
              <a:rPr lang="en-US" sz="3200" dirty="0" err="1"/>
              <a:t>işçilik</a:t>
            </a:r>
            <a:r>
              <a:rPr lang="en-US" sz="3200" dirty="0"/>
              <a:t> </a:t>
            </a:r>
            <a:r>
              <a:rPr lang="en-US" sz="3200" dirty="0" err="1"/>
              <a:t>gibi</a:t>
            </a:r>
            <a:r>
              <a:rPr lang="en-US" sz="3200" dirty="0"/>
              <a:t> </a:t>
            </a:r>
            <a:r>
              <a:rPr lang="en-US" sz="3200" dirty="0" err="1"/>
              <a:t>maliyetleri</a:t>
            </a:r>
            <a:r>
              <a:rPr lang="en-US" sz="3200" dirty="0"/>
              <a:t> </a:t>
            </a:r>
            <a:r>
              <a:rPr lang="en-US" sz="3200" dirty="0" err="1"/>
              <a:t>kapsar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5533" y="109183"/>
            <a:ext cx="11969087" cy="941695"/>
          </a:xfrm>
        </p:spPr>
        <p:txBody>
          <a:bodyPr>
            <a:normAutofit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b="1" dirty="0"/>
              <a:t>Direkt Ürün </a:t>
            </a:r>
            <a:r>
              <a:rPr lang="en-US" sz="2800" b="1" dirty="0" err="1"/>
              <a:t>Kârlılığı</a:t>
            </a:r>
            <a:r>
              <a:rPr lang="en-US" sz="2800" b="1" dirty="0"/>
              <a:t> </a:t>
            </a:r>
            <a:r>
              <a:rPr lang="en-US" sz="2800" b="1" dirty="0" err="1"/>
              <a:t>Analizi</a:t>
            </a:r>
            <a:r>
              <a:rPr lang="tr-TR" sz="2800" b="1" dirty="0"/>
              <a:t/>
            </a:r>
            <a:br>
              <a:rPr lang="tr-TR" sz="2800" b="1" dirty="0"/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707110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181" y="1282890"/>
            <a:ext cx="11955439" cy="54454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tr-TR" sz="2800" dirty="0" smtClean="0"/>
          </a:p>
          <a:p>
            <a:pPr algn="ctr"/>
            <a:r>
              <a:rPr lang="en-US" sz="2800" dirty="0" smtClean="0"/>
              <a:t>Bu </a:t>
            </a:r>
            <a:r>
              <a:rPr lang="en-US" sz="2800" dirty="0" err="1"/>
              <a:t>yöntem</a:t>
            </a:r>
            <a:r>
              <a:rPr lang="en-US" sz="2800" dirty="0"/>
              <a:t> </a:t>
            </a:r>
            <a:r>
              <a:rPr lang="en-US" sz="2800" dirty="0" err="1"/>
              <a:t>bölgeye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dağıtım</a:t>
            </a:r>
            <a:r>
              <a:rPr lang="en-US" sz="2800" dirty="0"/>
              <a:t> </a:t>
            </a:r>
            <a:r>
              <a:rPr lang="en-US" sz="2800" dirty="0" err="1"/>
              <a:t>kanalına</a:t>
            </a:r>
            <a:r>
              <a:rPr lang="en-US" sz="2800" dirty="0"/>
              <a:t> </a:t>
            </a:r>
            <a:r>
              <a:rPr lang="en-US" sz="2800" dirty="0" err="1"/>
              <a:t>hizmet</a:t>
            </a:r>
            <a:r>
              <a:rPr lang="en-US" sz="2800" dirty="0"/>
              <a:t> </a:t>
            </a:r>
            <a:r>
              <a:rPr lang="en-US" sz="2800" dirty="0" err="1"/>
              <a:t>etmenin</a:t>
            </a:r>
            <a:r>
              <a:rPr lang="en-US" sz="2800" dirty="0"/>
              <a:t> </a:t>
            </a:r>
            <a:r>
              <a:rPr lang="en-US" sz="2800" dirty="0" err="1"/>
              <a:t>toplam</a:t>
            </a:r>
            <a:r>
              <a:rPr lang="en-US" sz="2800" dirty="0"/>
              <a:t> </a:t>
            </a:r>
            <a:r>
              <a:rPr lang="en-US" sz="2800" dirty="0" err="1"/>
              <a:t>maliyeti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söz</a:t>
            </a:r>
            <a:r>
              <a:rPr lang="en-US" sz="2800" dirty="0"/>
              <a:t> </a:t>
            </a:r>
            <a:r>
              <a:rPr lang="en-US" sz="2800" dirty="0" err="1"/>
              <a:t>konusu</a:t>
            </a:r>
            <a:r>
              <a:rPr lang="en-US" sz="2800" dirty="0"/>
              <a:t> </a:t>
            </a:r>
            <a:r>
              <a:rPr lang="en-US" sz="2800" dirty="0" err="1"/>
              <a:t>müşteri</a:t>
            </a:r>
            <a:r>
              <a:rPr lang="en-US" sz="2800" dirty="0"/>
              <a:t>, </a:t>
            </a:r>
            <a:r>
              <a:rPr lang="en-US" sz="2800" dirty="0" err="1"/>
              <a:t>bölge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dağıtım</a:t>
            </a:r>
            <a:r>
              <a:rPr lang="en-US" sz="2800" dirty="0"/>
              <a:t> </a:t>
            </a:r>
            <a:r>
              <a:rPr lang="en-US" sz="2800" dirty="0" err="1"/>
              <a:t>kanalı</a:t>
            </a:r>
            <a:r>
              <a:rPr lang="en-US" sz="2800" dirty="0"/>
              <a:t> </a:t>
            </a:r>
            <a:r>
              <a:rPr lang="en-US" sz="2800" dirty="0" err="1"/>
              <a:t>tarafından</a:t>
            </a:r>
            <a:r>
              <a:rPr lang="en-US" sz="2800" dirty="0"/>
              <a:t> </a:t>
            </a:r>
            <a:r>
              <a:rPr lang="en-US" sz="2800" dirty="0" err="1"/>
              <a:t>yaratılan</a:t>
            </a:r>
            <a:r>
              <a:rPr lang="en-US" sz="2800" dirty="0"/>
              <a:t> </a:t>
            </a:r>
            <a:r>
              <a:rPr lang="en-US" sz="2800" dirty="0" err="1"/>
              <a:t>gelirin</a:t>
            </a:r>
            <a:r>
              <a:rPr lang="en-US" sz="2800" dirty="0"/>
              <a:t> </a:t>
            </a:r>
            <a:r>
              <a:rPr lang="en-US" sz="2800" dirty="0" err="1"/>
              <a:t>ilişkilendirilmesi</a:t>
            </a:r>
            <a:r>
              <a:rPr lang="en-US" sz="2800" dirty="0"/>
              <a:t> </a:t>
            </a:r>
            <a:r>
              <a:rPr lang="en-US" sz="2800" dirty="0" err="1"/>
              <a:t>girişimini</a:t>
            </a:r>
            <a:r>
              <a:rPr lang="en-US" sz="2800" dirty="0"/>
              <a:t> </a:t>
            </a:r>
            <a:r>
              <a:rPr lang="en-US" sz="2800" dirty="0" err="1"/>
              <a:t>açıklar</a:t>
            </a:r>
            <a:r>
              <a:rPr lang="en-US" sz="2800" dirty="0" smtClean="0"/>
              <a:t>.</a:t>
            </a:r>
            <a:endParaRPr lang="tr-TR" sz="2800" dirty="0"/>
          </a:p>
          <a:p>
            <a:pPr algn="ctr"/>
            <a:r>
              <a:rPr lang="en-US" sz="2800" dirty="0"/>
              <a:t>Temel </a:t>
            </a:r>
            <a:r>
              <a:rPr lang="en-US" sz="2800" dirty="0" err="1"/>
              <a:t>prensibi</a:t>
            </a:r>
            <a:r>
              <a:rPr lang="en-US" sz="2800" dirty="0"/>
              <a:t> </a:t>
            </a:r>
            <a:r>
              <a:rPr lang="en-US" sz="2800" dirty="0" err="1"/>
              <a:t>tedarikçilerin</a:t>
            </a:r>
            <a:r>
              <a:rPr lang="en-US" sz="2800" dirty="0"/>
              <a:t> her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müşteriye</a:t>
            </a:r>
            <a:r>
              <a:rPr lang="en-US" sz="2800" dirty="0"/>
              <a:t> </a:t>
            </a:r>
            <a:r>
              <a:rPr lang="en-US" sz="2800" dirty="0" err="1"/>
              <a:t>sunduğu</a:t>
            </a:r>
            <a:r>
              <a:rPr lang="en-US" sz="2800" dirty="0"/>
              <a:t> </a:t>
            </a:r>
            <a:r>
              <a:rPr lang="en-US" sz="2800" dirty="0" err="1"/>
              <a:t>müşteriye</a:t>
            </a:r>
            <a:r>
              <a:rPr lang="en-US" sz="2800" dirty="0"/>
              <a:t> </a:t>
            </a:r>
            <a:r>
              <a:rPr lang="en-US" sz="2800" dirty="0" err="1"/>
              <a:t>özel</a:t>
            </a:r>
            <a:r>
              <a:rPr lang="en-US" sz="2800" dirty="0"/>
              <a:t> </a:t>
            </a:r>
            <a:r>
              <a:rPr lang="en-US" sz="2800" dirty="0" err="1"/>
              <a:t>hizmetlerin</a:t>
            </a:r>
            <a:r>
              <a:rPr lang="en-US" sz="2800" dirty="0"/>
              <a:t> </a:t>
            </a:r>
            <a:r>
              <a:rPr lang="en-US" sz="2800" dirty="0" err="1"/>
              <a:t>maliyetlerini</a:t>
            </a:r>
            <a:r>
              <a:rPr lang="en-US" sz="2800" dirty="0"/>
              <a:t> o </a:t>
            </a:r>
            <a:r>
              <a:rPr lang="en-US" sz="2800" dirty="0" err="1"/>
              <a:t>müşteriye</a:t>
            </a:r>
            <a:r>
              <a:rPr lang="en-US" sz="2800" dirty="0"/>
              <a:t> </a:t>
            </a:r>
            <a:r>
              <a:rPr lang="en-US" sz="2800" dirty="0" err="1"/>
              <a:t>tahsis</a:t>
            </a:r>
            <a:r>
              <a:rPr lang="en-US" sz="2800" dirty="0"/>
              <a:t> </a:t>
            </a:r>
            <a:r>
              <a:rPr lang="en-US" sz="2800" dirty="0" err="1"/>
              <a:t>etmeye</a:t>
            </a:r>
            <a:r>
              <a:rPr lang="en-US" sz="2800" dirty="0"/>
              <a:t> </a:t>
            </a:r>
            <a:r>
              <a:rPr lang="en-US" sz="2800" dirty="0" err="1"/>
              <a:t>çalışmaktır</a:t>
            </a:r>
            <a:r>
              <a:rPr lang="en-US" sz="2800" dirty="0"/>
              <a:t>. </a:t>
            </a:r>
            <a:r>
              <a:rPr lang="en-US" sz="2800" dirty="0" err="1"/>
              <a:t>Böylece</a:t>
            </a:r>
            <a:r>
              <a:rPr lang="en-US" sz="2800" dirty="0"/>
              <a:t> her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müşteriye</a:t>
            </a:r>
            <a:r>
              <a:rPr lang="en-US" sz="2800" dirty="0"/>
              <a:t> </a:t>
            </a:r>
            <a:r>
              <a:rPr lang="en-US" sz="2800" dirty="0" err="1"/>
              <a:t>verilen</a:t>
            </a:r>
            <a:r>
              <a:rPr lang="en-US" sz="2800" dirty="0"/>
              <a:t> </a:t>
            </a:r>
            <a:r>
              <a:rPr lang="en-US" sz="2800" dirty="0" err="1"/>
              <a:t>hizmetle</a:t>
            </a:r>
            <a:r>
              <a:rPr lang="en-US" sz="2800" dirty="0"/>
              <a:t> </a:t>
            </a:r>
            <a:r>
              <a:rPr lang="en-US" sz="2800" dirty="0" err="1"/>
              <a:t>ilgili</a:t>
            </a:r>
            <a:r>
              <a:rPr lang="en-US" sz="2800" dirty="0"/>
              <a:t> </a:t>
            </a:r>
            <a:r>
              <a:rPr lang="en-US" sz="2800" dirty="0" err="1"/>
              <a:t>gerçek</a:t>
            </a:r>
            <a:r>
              <a:rPr lang="en-US" sz="2800" dirty="0"/>
              <a:t> </a:t>
            </a:r>
            <a:r>
              <a:rPr lang="en-US" sz="2800" dirty="0" err="1"/>
              <a:t>maliyet</a:t>
            </a:r>
            <a:r>
              <a:rPr lang="en-US" sz="2800" dirty="0"/>
              <a:t> </a:t>
            </a:r>
            <a:r>
              <a:rPr lang="en-US" sz="2800" dirty="0" err="1"/>
              <a:t>belirlenmiş</a:t>
            </a:r>
            <a:r>
              <a:rPr lang="en-US" sz="2800" dirty="0"/>
              <a:t> </a:t>
            </a:r>
            <a:r>
              <a:rPr lang="en-US" sz="2800" dirty="0" err="1"/>
              <a:t>olur</a:t>
            </a:r>
            <a:r>
              <a:rPr lang="en-US" sz="2800" dirty="0" smtClean="0"/>
              <a:t>.</a:t>
            </a:r>
            <a:endParaRPr lang="tr-TR" sz="2800" dirty="0"/>
          </a:p>
          <a:p>
            <a:pPr algn="ctr"/>
            <a:r>
              <a:rPr lang="en-US" sz="2800" dirty="0"/>
              <a:t>Bir </a:t>
            </a:r>
            <a:r>
              <a:rPr lang="en-US" sz="2800" dirty="0" err="1"/>
              <a:t>müşterinin</a:t>
            </a:r>
            <a:r>
              <a:rPr lang="en-US" sz="2800" dirty="0"/>
              <a:t> </a:t>
            </a:r>
            <a:r>
              <a:rPr lang="en-US" sz="2800" dirty="0" err="1"/>
              <a:t>kârlılığının</a:t>
            </a:r>
            <a:r>
              <a:rPr lang="en-US" sz="2800" dirty="0"/>
              <a:t> </a:t>
            </a:r>
            <a:r>
              <a:rPr lang="en-US" sz="2800" dirty="0" err="1"/>
              <a:t>hesaplanabilmesi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işletmenin</a:t>
            </a:r>
            <a:r>
              <a:rPr lang="en-US" sz="2800" dirty="0"/>
              <a:t> </a:t>
            </a:r>
            <a:r>
              <a:rPr lang="en-US" sz="2800" dirty="0" err="1"/>
              <a:t>müşteriden</a:t>
            </a:r>
            <a:r>
              <a:rPr lang="en-US" sz="2800" dirty="0"/>
              <a:t> </a:t>
            </a:r>
            <a:r>
              <a:rPr lang="en-US" sz="2800" dirty="0" err="1"/>
              <a:t>siparişi</a:t>
            </a:r>
            <a:r>
              <a:rPr lang="en-US" sz="2800" dirty="0"/>
              <a:t> </a:t>
            </a:r>
            <a:r>
              <a:rPr lang="en-US" sz="2800" dirty="0" err="1"/>
              <a:t>almasından</a:t>
            </a:r>
            <a:r>
              <a:rPr lang="en-US" sz="2800" dirty="0"/>
              <a:t> </a:t>
            </a:r>
            <a:r>
              <a:rPr lang="en-US" sz="2800" dirty="0" err="1"/>
              <a:t>tahsilâtın</a:t>
            </a:r>
            <a:r>
              <a:rPr lang="en-US" sz="2800" dirty="0"/>
              <a:t> </a:t>
            </a:r>
            <a:r>
              <a:rPr lang="en-US" sz="2800" dirty="0" err="1"/>
              <a:t>yapılmasına</a:t>
            </a:r>
            <a:r>
              <a:rPr lang="en-US" sz="2800" dirty="0"/>
              <a:t> </a:t>
            </a:r>
            <a:r>
              <a:rPr lang="en-US" sz="2800" dirty="0" err="1"/>
              <a:t>kadar</a:t>
            </a:r>
            <a:r>
              <a:rPr lang="en-US" sz="2800" dirty="0"/>
              <a:t> </a:t>
            </a:r>
            <a:r>
              <a:rPr lang="en-US" sz="2800" dirty="0" err="1"/>
              <a:t>kullanılan</a:t>
            </a:r>
            <a:r>
              <a:rPr lang="en-US" sz="2800" dirty="0"/>
              <a:t> </a:t>
            </a:r>
            <a:r>
              <a:rPr lang="en-US" sz="2800" dirty="0" err="1"/>
              <a:t>tüm</a:t>
            </a:r>
            <a:r>
              <a:rPr lang="en-US" sz="2800" dirty="0"/>
              <a:t> </a:t>
            </a:r>
            <a:r>
              <a:rPr lang="en-US" sz="2800" dirty="0" err="1"/>
              <a:t>maliyetler</a:t>
            </a:r>
            <a:r>
              <a:rPr lang="en-US" sz="2800" dirty="0"/>
              <a:t> </a:t>
            </a:r>
            <a:r>
              <a:rPr lang="en-US" sz="2800" dirty="0" err="1"/>
              <a:t>hesaba</a:t>
            </a:r>
            <a:r>
              <a:rPr lang="en-US" sz="2800" dirty="0"/>
              <a:t> </a:t>
            </a:r>
            <a:r>
              <a:rPr lang="en-US" sz="2800" dirty="0" err="1"/>
              <a:t>katılır</a:t>
            </a:r>
            <a:r>
              <a:rPr lang="en-US" sz="2800" dirty="0"/>
              <a:t>. </a:t>
            </a:r>
            <a:r>
              <a:rPr lang="en-US" sz="2800" dirty="0" err="1"/>
              <a:t>Bunun</a:t>
            </a:r>
            <a:r>
              <a:rPr lang="en-US" sz="2800" dirty="0"/>
              <a:t> </a:t>
            </a:r>
            <a:r>
              <a:rPr lang="en-US" sz="2800" dirty="0" err="1"/>
              <a:t>sonucunda</a:t>
            </a:r>
            <a:r>
              <a:rPr lang="en-US" sz="2800" dirty="0"/>
              <a:t> </a:t>
            </a:r>
            <a:r>
              <a:rPr lang="en-US" sz="2800" dirty="0" err="1"/>
              <a:t>işletmeden</a:t>
            </a:r>
            <a:r>
              <a:rPr lang="en-US" sz="2800" dirty="0"/>
              <a:t> </a:t>
            </a:r>
            <a:r>
              <a:rPr lang="en-US" sz="2800" dirty="0" err="1"/>
              <a:t>eşit</a:t>
            </a:r>
            <a:r>
              <a:rPr lang="en-US" sz="2800" dirty="0"/>
              <a:t> </a:t>
            </a:r>
            <a:r>
              <a:rPr lang="en-US" sz="2800" dirty="0" err="1"/>
              <a:t>tutarlarda</a:t>
            </a:r>
            <a:r>
              <a:rPr lang="en-US" sz="2800" dirty="0"/>
              <a:t> mal </a:t>
            </a:r>
            <a:r>
              <a:rPr lang="en-US" sz="2800" dirty="0" err="1"/>
              <a:t>alan</a:t>
            </a:r>
            <a:r>
              <a:rPr lang="en-US" sz="2800" dirty="0"/>
              <a:t> </a:t>
            </a:r>
            <a:r>
              <a:rPr lang="en-US" sz="2800" dirty="0" err="1"/>
              <a:t>müşterilerin</a:t>
            </a:r>
            <a:r>
              <a:rPr lang="en-US" sz="2800" dirty="0"/>
              <a:t> </a:t>
            </a:r>
            <a:r>
              <a:rPr lang="en-US" sz="2800" dirty="0" err="1"/>
              <a:t>işletmenin</a:t>
            </a:r>
            <a:r>
              <a:rPr lang="en-US" sz="2800" dirty="0"/>
              <a:t> </a:t>
            </a:r>
            <a:r>
              <a:rPr lang="en-US" sz="2800" dirty="0" err="1"/>
              <a:t>kârına</a:t>
            </a:r>
            <a:r>
              <a:rPr lang="en-US" sz="2800" dirty="0"/>
              <a:t> </a:t>
            </a:r>
            <a:r>
              <a:rPr lang="en-US" sz="2800" dirty="0" err="1"/>
              <a:t>etkisinin</a:t>
            </a:r>
            <a:r>
              <a:rPr lang="en-US" sz="2800" dirty="0"/>
              <a:t>  </a:t>
            </a:r>
            <a:r>
              <a:rPr lang="en-US" sz="2800" dirty="0" err="1"/>
              <a:t>sunulan</a:t>
            </a:r>
            <a:r>
              <a:rPr lang="en-US" sz="2800" dirty="0"/>
              <a:t> </a:t>
            </a:r>
            <a:r>
              <a:rPr lang="en-US" sz="2800" dirty="0" err="1"/>
              <a:t>hizmetler</a:t>
            </a:r>
            <a:r>
              <a:rPr lang="en-US" sz="2800" dirty="0"/>
              <a:t> </a:t>
            </a:r>
            <a:r>
              <a:rPr lang="en-US" sz="2800" dirty="0" err="1"/>
              <a:t>farklı</a:t>
            </a:r>
            <a:r>
              <a:rPr lang="en-US" sz="2800" dirty="0"/>
              <a:t> </a:t>
            </a:r>
            <a:r>
              <a:rPr lang="en-US" sz="2800" dirty="0" err="1"/>
              <a:t>olduğu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farklılık</a:t>
            </a:r>
            <a:r>
              <a:rPr lang="en-US" sz="2800" dirty="0"/>
              <a:t> </a:t>
            </a:r>
            <a:r>
              <a:rPr lang="en-US" sz="2800" dirty="0" err="1"/>
              <a:t>gösterdiği</a:t>
            </a:r>
            <a:r>
              <a:rPr lang="en-US" sz="2800" dirty="0"/>
              <a:t> </a:t>
            </a:r>
            <a:r>
              <a:rPr lang="en-US" sz="2800" dirty="0" err="1"/>
              <a:t>görülür</a:t>
            </a:r>
            <a:r>
              <a:rPr lang="en-US" sz="2800" dirty="0"/>
              <a:t>.</a:t>
            </a:r>
            <a:endParaRPr lang="tr-TR" sz="2800" dirty="0"/>
          </a:p>
          <a:p>
            <a:pPr marL="0" indent="0" algn="ctr">
              <a:buNone/>
            </a:pPr>
            <a:endParaRPr lang="tr-TR" sz="28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181" y="122830"/>
            <a:ext cx="11955439" cy="1473957"/>
          </a:xfrm>
        </p:spPr>
        <p:txBody>
          <a:bodyPr>
            <a:noAutofit/>
          </a:bodyPr>
          <a:lstStyle/>
          <a:p>
            <a:pPr lvl="2" algn="ctr"/>
            <a:r>
              <a:rPr lang="en-US" sz="3200" b="1" dirty="0"/>
              <a:t>Müşteri </a:t>
            </a:r>
            <a:r>
              <a:rPr lang="en-US" sz="3200" b="1" dirty="0" err="1"/>
              <a:t>Kârlılık</a:t>
            </a:r>
            <a:r>
              <a:rPr lang="en-US" sz="3200" b="1" dirty="0"/>
              <a:t> </a:t>
            </a:r>
            <a:r>
              <a:rPr lang="en-US" sz="3200" b="1" dirty="0" err="1"/>
              <a:t>Analizi</a:t>
            </a:r>
            <a:r>
              <a:rPr lang="tr-TR" sz="3200" b="1" dirty="0"/>
              <a:t/>
            </a:r>
            <a:br>
              <a:rPr lang="tr-TR" sz="3200" b="1" dirty="0"/>
            </a:br>
            <a:r>
              <a:rPr lang="en-US" sz="3200" b="1" dirty="0"/>
              <a:t> </a:t>
            </a:r>
            <a:r>
              <a:rPr lang="tr-TR" sz="3200" dirty="0"/>
              <a:t/>
            </a:r>
            <a:br>
              <a:rPr lang="tr-TR" sz="3200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036742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534" y="1282890"/>
            <a:ext cx="11996382" cy="5445456"/>
          </a:xfrm>
        </p:spPr>
        <p:txBody>
          <a:bodyPr>
            <a:normAutofit lnSpcReduction="10000"/>
          </a:bodyPr>
          <a:lstStyle/>
          <a:p>
            <a:pPr algn="ctr"/>
            <a:endParaRPr lang="tr-TR" sz="3200" dirty="0" smtClean="0"/>
          </a:p>
          <a:p>
            <a:pPr algn="ctr"/>
            <a:r>
              <a:rPr lang="en-US" sz="3200" dirty="0" smtClean="0"/>
              <a:t>Bu </a:t>
            </a:r>
            <a:r>
              <a:rPr lang="en-US" sz="3200" dirty="0" err="1"/>
              <a:t>yaklaşım</a:t>
            </a:r>
            <a:r>
              <a:rPr lang="en-US" sz="3200" dirty="0"/>
              <a:t>, mal </a:t>
            </a:r>
            <a:r>
              <a:rPr lang="en-US" sz="3200" dirty="0" err="1"/>
              <a:t>ya</a:t>
            </a:r>
            <a:r>
              <a:rPr lang="en-US" sz="3200" dirty="0"/>
              <a:t> da </a:t>
            </a:r>
            <a:r>
              <a:rPr lang="en-US" sz="3200" dirty="0" err="1"/>
              <a:t>hizmetin</a:t>
            </a:r>
            <a:r>
              <a:rPr lang="en-US" sz="3200" dirty="0"/>
              <a:t> satın </a:t>
            </a:r>
            <a:r>
              <a:rPr lang="en-US" sz="3200" dirty="0" err="1"/>
              <a:t>alındığı</a:t>
            </a:r>
            <a:r>
              <a:rPr lang="en-US" sz="3200" dirty="0"/>
              <a:t> </a:t>
            </a:r>
            <a:r>
              <a:rPr lang="en-US" sz="3200" dirty="0" err="1"/>
              <a:t>fiyatın</a:t>
            </a:r>
            <a:r>
              <a:rPr lang="en-US" sz="3200" dirty="0"/>
              <a:t> </a:t>
            </a:r>
            <a:r>
              <a:rPr lang="en-US" sz="3200" dirty="0" err="1"/>
              <a:t>toplam</a:t>
            </a:r>
            <a:r>
              <a:rPr lang="en-US" sz="3200" dirty="0"/>
              <a:t> </a:t>
            </a:r>
            <a:r>
              <a:rPr lang="en-US" sz="3200" dirty="0" err="1"/>
              <a:t>sahip</a:t>
            </a:r>
            <a:r>
              <a:rPr lang="en-US" sz="3200" dirty="0"/>
              <a:t> </a:t>
            </a:r>
            <a:r>
              <a:rPr lang="en-US" sz="3200" dirty="0" err="1"/>
              <a:t>olma</a:t>
            </a:r>
            <a:r>
              <a:rPr lang="en-US" sz="3200" dirty="0"/>
              <a:t> </a:t>
            </a:r>
            <a:r>
              <a:rPr lang="en-US" sz="3200" dirty="0" err="1"/>
              <a:t>maliyetinin</a:t>
            </a:r>
            <a:r>
              <a:rPr lang="en-US" sz="3200" dirty="0"/>
              <a:t> </a:t>
            </a:r>
            <a:r>
              <a:rPr lang="en-US" sz="3200" dirty="0" err="1"/>
              <a:t>sadece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parçası</a:t>
            </a:r>
            <a:r>
              <a:rPr lang="en-US" sz="3200" dirty="0"/>
              <a:t> </a:t>
            </a:r>
            <a:r>
              <a:rPr lang="en-US" sz="3200" dirty="0" err="1"/>
              <a:t>olduğu</a:t>
            </a:r>
            <a:r>
              <a:rPr lang="en-US" sz="3200" dirty="0"/>
              <a:t> </a:t>
            </a:r>
            <a:r>
              <a:rPr lang="en-US" sz="3200" dirty="0" err="1"/>
              <a:t>gerçeğinden</a:t>
            </a:r>
            <a:r>
              <a:rPr lang="en-US" sz="3200" dirty="0"/>
              <a:t> </a:t>
            </a:r>
            <a:r>
              <a:rPr lang="en-US" sz="3200" dirty="0" err="1"/>
              <a:t>hareket</a:t>
            </a:r>
            <a:r>
              <a:rPr lang="en-US" sz="3200" dirty="0"/>
              <a:t> </a:t>
            </a:r>
            <a:r>
              <a:rPr lang="en-US" sz="3200" dirty="0" err="1"/>
              <a:t>etmektedir</a:t>
            </a:r>
            <a:r>
              <a:rPr lang="en-US" sz="3200" dirty="0"/>
              <a:t>. </a:t>
            </a:r>
            <a:r>
              <a:rPr lang="en-US" sz="3200" dirty="0" err="1"/>
              <a:t>Tedarikçinin</a:t>
            </a:r>
            <a:r>
              <a:rPr lang="en-US" sz="3200" dirty="0"/>
              <a:t> </a:t>
            </a:r>
            <a:r>
              <a:rPr lang="en-US" sz="3200" dirty="0" err="1"/>
              <a:t>performansı</a:t>
            </a:r>
            <a:r>
              <a:rPr lang="en-US" sz="3200" dirty="0"/>
              <a:t>, </a:t>
            </a:r>
            <a:r>
              <a:rPr lang="en-US" sz="3200" dirty="0" err="1"/>
              <a:t>sipariş</a:t>
            </a:r>
            <a:r>
              <a:rPr lang="en-US" sz="3200" dirty="0"/>
              <a:t> </a:t>
            </a:r>
            <a:r>
              <a:rPr lang="en-US" sz="3200" dirty="0" err="1"/>
              <a:t>verme</a:t>
            </a:r>
            <a:r>
              <a:rPr lang="en-US" sz="3200" dirty="0"/>
              <a:t>, </a:t>
            </a:r>
            <a:r>
              <a:rPr lang="en-US" sz="3200" dirty="0" err="1"/>
              <a:t>sipariş</a:t>
            </a:r>
            <a:r>
              <a:rPr lang="en-US" sz="3200" dirty="0"/>
              <a:t> </a:t>
            </a:r>
            <a:r>
              <a:rPr lang="en-US" sz="3200" dirty="0" err="1"/>
              <a:t>kabul</a:t>
            </a:r>
            <a:r>
              <a:rPr lang="en-US" sz="3200" dirty="0"/>
              <a:t> </a:t>
            </a:r>
            <a:r>
              <a:rPr lang="en-US" sz="3200" dirty="0" err="1"/>
              <a:t>etme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gelen</a:t>
            </a:r>
            <a:r>
              <a:rPr lang="en-US" sz="3200" dirty="0"/>
              <a:t> mal </a:t>
            </a:r>
            <a:r>
              <a:rPr lang="en-US" sz="3200" dirty="0" err="1"/>
              <a:t>ya</a:t>
            </a:r>
            <a:r>
              <a:rPr lang="en-US" sz="3200" dirty="0"/>
              <a:t> da </a:t>
            </a:r>
            <a:r>
              <a:rPr lang="en-US" sz="3200" dirty="0" err="1"/>
              <a:t>mamulün</a:t>
            </a:r>
            <a:r>
              <a:rPr lang="en-US" sz="3200" dirty="0"/>
              <a:t> </a:t>
            </a:r>
            <a:r>
              <a:rPr lang="en-US" sz="3200" dirty="0" err="1"/>
              <a:t>kalite</a:t>
            </a:r>
            <a:r>
              <a:rPr lang="en-US" sz="3200" dirty="0"/>
              <a:t> </a:t>
            </a:r>
            <a:r>
              <a:rPr lang="en-US" sz="3200" dirty="0" err="1"/>
              <a:t>kontrolünü</a:t>
            </a:r>
            <a:r>
              <a:rPr lang="en-US" sz="3200" dirty="0"/>
              <a:t> </a:t>
            </a:r>
            <a:r>
              <a:rPr lang="en-US" sz="3200" dirty="0" err="1"/>
              <a:t>yapma</a:t>
            </a:r>
            <a:r>
              <a:rPr lang="en-US" sz="3200" dirty="0"/>
              <a:t> </a:t>
            </a:r>
            <a:r>
              <a:rPr lang="en-US" sz="3200" dirty="0" err="1"/>
              <a:t>işlemlerinin</a:t>
            </a:r>
            <a:r>
              <a:rPr lang="en-US" sz="3200" dirty="0"/>
              <a:t> de </a:t>
            </a:r>
            <a:r>
              <a:rPr lang="en-US" sz="3200" dirty="0" err="1"/>
              <a:t>maliyetini</a:t>
            </a:r>
            <a:r>
              <a:rPr lang="en-US" sz="3200" dirty="0"/>
              <a:t> </a:t>
            </a:r>
            <a:r>
              <a:rPr lang="en-US" sz="3200" dirty="0" err="1"/>
              <a:t>etkilemektedir</a:t>
            </a:r>
            <a:r>
              <a:rPr lang="en-US" sz="3200" dirty="0" smtClean="0"/>
              <a:t>.</a:t>
            </a:r>
            <a:endParaRPr lang="tr-TR" sz="3200" dirty="0"/>
          </a:p>
          <a:p>
            <a:pPr algn="ctr"/>
            <a:r>
              <a:rPr lang="en-US" sz="3200" dirty="0" err="1"/>
              <a:t>Birçok</a:t>
            </a:r>
            <a:r>
              <a:rPr lang="en-US" sz="3200" dirty="0"/>
              <a:t> </a:t>
            </a:r>
            <a:r>
              <a:rPr lang="en-US" sz="3200" dirty="0" err="1"/>
              <a:t>işletmede</a:t>
            </a:r>
            <a:r>
              <a:rPr lang="en-US" sz="3200" dirty="0"/>
              <a:t> </a:t>
            </a:r>
            <a:r>
              <a:rPr lang="en-US" sz="3200" dirty="0" err="1"/>
              <a:t>bunlar</a:t>
            </a:r>
            <a:r>
              <a:rPr lang="en-US" sz="3200" dirty="0"/>
              <a:t>, </a:t>
            </a:r>
            <a:r>
              <a:rPr lang="en-US" sz="3200" dirty="0" err="1"/>
              <a:t>genel</a:t>
            </a:r>
            <a:r>
              <a:rPr lang="en-US" sz="3200" dirty="0"/>
              <a:t> </a:t>
            </a:r>
            <a:r>
              <a:rPr lang="en-US" sz="3200" dirty="0" err="1"/>
              <a:t>üretim</a:t>
            </a:r>
            <a:r>
              <a:rPr lang="en-US" sz="3200" dirty="0"/>
              <a:t> </a:t>
            </a:r>
            <a:r>
              <a:rPr lang="en-US" sz="3200" dirty="0" err="1"/>
              <a:t>giderleri</a:t>
            </a:r>
            <a:r>
              <a:rPr lang="en-US" sz="3200" dirty="0"/>
              <a:t>, </a:t>
            </a:r>
            <a:r>
              <a:rPr lang="en-US" sz="3200" dirty="0" err="1"/>
              <a:t>satış</a:t>
            </a:r>
            <a:r>
              <a:rPr lang="en-US" sz="3200" dirty="0"/>
              <a:t>, </a:t>
            </a:r>
            <a:r>
              <a:rPr lang="en-US" sz="3200" dirty="0" err="1"/>
              <a:t>pazarlama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genel</a:t>
            </a:r>
            <a:r>
              <a:rPr lang="en-US" sz="3200" dirty="0"/>
              <a:t> </a:t>
            </a:r>
            <a:r>
              <a:rPr lang="en-US" sz="3200" dirty="0" err="1"/>
              <a:t>yönetim</a:t>
            </a:r>
            <a:r>
              <a:rPr lang="en-US" sz="3200" dirty="0"/>
              <a:t> </a:t>
            </a:r>
            <a:r>
              <a:rPr lang="en-US" sz="3200" dirty="0" err="1"/>
              <a:t>giderlerine</a:t>
            </a:r>
            <a:r>
              <a:rPr lang="en-US" sz="3200" dirty="0"/>
              <a:t> </a:t>
            </a:r>
            <a:r>
              <a:rPr lang="en-US" sz="3200" dirty="0" err="1"/>
              <a:t>eklenmektedir</a:t>
            </a:r>
            <a:r>
              <a:rPr lang="en-US" sz="3200" dirty="0"/>
              <a:t>. Toplam </a:t>
            </a:r>
            <a:r>
              <a:rPr lang="en-US" sz="3200" dirty="0" err="1"/>
              <a:t>maliyet</a:t>
            </a:r>
            <a:r>
              <a:rPr lang="en-US" sz="3200" dirty="0"/>
              <a:t> </a:t>
            </a:r>
            <a:r>
              <a:rPr lang="en-US" sz="3200" dirty="0" err="1"/>
              <a:t>yaklaşımı</a:t>
            </a:r>
            <a:r>
              <a:rPr lang="en-US" sz="3200" dirty="0"/>
              <a:t> </a:t>
            </a:r>
            <a:r>
              <a:rPr lang="en-US" sz="3200" dirty="0" err="1"/>
              <a:t>ise</a:t>
            </a:r>
            <a:r>
              <a:rPr lang="en-US" sz="3200" dirty="0"/>
              <a:t> </a:t>
            </a:r>
            <a:r>
              <a:rPr lang="en-US" sz="3200" dirty="0" err="1"/>
              <a:t>sipariş</a:t>
            </a:r>
            <a:r>
              <a:rPr lang="en-US" sz="3200" dirty="0"/>
              <a:t> </a:t>
            </a:r>
            <a:r>
              <a:rPr lang="en-US" sz="3200" dirty="0" err="1"/>
              <a:t>verme</a:t>
            </a:r>
            <a:r>
              <a:rPr lang="en-US" sz="3200" dirty="0"/>
              <a:t>, satın alma, </a:t>
            </a:r>
            <a:r>
              <a:rPr lang="en-US" sz="3200" dirty="0" err="1"/>
              <a:t>düşük</a:t>
            </a:r>
            <a:r>
              <a:rPr lang="en-US" sz="3200" dirty="0"/>
              <a:t> </a:t>
            </a:r>
            <a:r>
              <a:rPr lang="en-US" sz="3200" dirty="0" err="1"/>
              <a:t>kaliteli</a:t>
            </a:r>
            <a:r>
              <a:rPr lang="en-US" sz="3200" dirty="0"/>
              <a:t> mal alma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dağıtımda</a:t>
            </a:r>
            <a:r>
              <a:rPr lang="en-US" sz="3200" dirty="0"/>
              <a:t> </a:t>
            </a:r>
            <a:r>
              <a:rPr lang="en-US" sz="3200" dirty="0" err="1"/>
              <a:t>meydana</a:t>
            </a:r>
            <a:r>
              <a:rPr lang="en-US" sz="3200" dirty="0"/>
              <a:t> </a:t>
            </a:r>
            <a:r>
              <a:rPr lang="en-US" sz="3200" dirty="0" err="1"/>
              <a:t>gelen</a:t>
            </a:r>
            <a:r>
              <a:rPr lang="en-US" sz="3200" dirty="0"/>
              <a:t> </a:t>
            </a:r>
            <a:r>
              <a:rPr lang="en-US" sz="3200" dirty="0" err="1"/>
              <a:t>hataların</a:t>
            </a:r>
            <a:r>
              <a:rPr lang="en-US" sz="3200" dirty="0"/>
              <a:t> </a:t>
            </a:r>
            <a:r>
              <a:rPr lang="en-US" sz="3200" dirty="0" err="1"/>
              <a:t>maliyetlerini</a:t>
            </a:r>
            <a:r>
              <a:rPr lang="en-US" sz="3200" dirty="0"/>
              <a:t> </a:t>
            </a:r>
            <a:r>
              <a:rPr lang="en-US" sz="3200" dirty="0" err="1"/>
              <a:t>ortaya</a:t>
            </a:r>
            <a:r>
              <a:rPr lang="en-US" sz="3200" dirty="0"/>
              <a:t> </a:t>
            </a:r>
            <a:r>
              <a:rPr lang="en-US" sz="3200" dirty="0" err="1"/>
              <a:t>çıkararak</a:t>
            </a:r>
            <a:r>
              <a:rPr lang="en-US" sz="3200" dirty="0"/>
              <a:t> </a:t>
            </a:r>
            <a:r>
              <a:rPr lang="en-US" sz="3200" dirty="0" err="1"/>
              <a:t>toplam</a:t>
            </a:r>
            <a:r>
              <a:rPr lang="en-US" sz="3200" dirty="0"/>
              <a:t> </a:t>
            </a:r>
            <a:r>
              <a:rPr lang="en-US" sz="3200" dirty="0" err="1"/>
              <a:t>maliyete</a:t>
            </a:r>
            <a:r>
              <a:rPr lang="en-US" sz="3200" dirty="0"/>
              <a:t> </a:t>
            </a:r>
            <a:r>
              <a:rPr lang="en-US" sz="3200" dirty="0" err="1"/>
              <a:t>ulaşmaya</a:t>
            </a:r>
            <a:r>
              <a:rPr lang="en-US" sz="3200" dirty="0"/>
              <a:t> </a:t>
            </a:r>
            <a:r>
              <a:rPr lang="en-US" sz="3200" dirty="0" err="1"/>
              <a:t>çalışır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5534" y="150125"/>
            <a:ext cx="11996382" cy="1419367"/>
          </a:xfrm>
        </p:spPr>
        <p:txBody>
          <a:bodyPr>
            <a:noAutofit/>
          </a:bodyPr>
          <a:lstStyle/>
          <a:p>
            <a:pPr lvl="2" algn="ctr"/>
            <a:r>
              <a:rPr lang="en-US" sz="3200" b="1" dirty="0"/>
              <a:t>Toplam Maliyet </a:t>
            </a:r>
            <a:r>
              <a:rPr lang="en-US" sz="3200" b="1" dirty="0" err="1"/>
              <a:t>Modeli</a:t>
            </a:r>
            <a:r>
              <a:rPr lang="tr-TR" sz="3200" b="1" dirty="0"/>
              <a:t/>
            </a:r>
            <a:br>
              <a:rPr lang="tr-TR" sz="3200" b="1" dirty="0"/>
            </a:br>
            <a:r>
              <a:rPr lang="en-US" sz="3200" b="1" dirty="0"/>
              <a:t> </a:t>
            </a:r>
            <a:r>
              <a:rPr lang="tr-TR" sz="3200" dirty="0"/>
              <a:t/>
            </a:r>
            <a:br>
              <a:rPr lang="tr-TR" sz="3200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527122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829" y="1392072"/>
            <a:ext cx="11914495" cy="53499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 smtClean="0"/>
              <a:t>Ulusal</a:t>
            </a:r>
            <a:r>
              <a:rPr lang="en-US" sz="3200" dirty="0" smtClean="0"/>
              <a:t> </a:t>
            </a:r>
            <a:r>
              <a:rPr lang="en-US" sz="3200" dirty="0"/>
              <a:t>–</a:t>
            </a:r>
            <a:r>
              <a:rPr lang="en-US" sz="3200" dirty="0" err="1"/>
              <a:t>uluslararası</a:t>
            </a:r>
            <a:r>
              <a:rPr lang="en-US" sz="3200" dirty="0"/>
              <a:t> </a:t>
            </a:r>
            <a:r>
              <a:rPr lang="en-US" sz="3200" dirty="0" err="1"/>
              <a:t>sevkiyat</a:t>
            </a:r>
            <a:r>
              <a:rPr lang="en-US" sz="3200" dirty="0"/>
              <a:t> (</a:t>
            </a:r>
            <a:r>
              <a:rPr lang="en-US" sz="3200" dirty="0" err="1"/>
              <a:t>nakliye</a:t>
            </a:r>
            <a:r>
              <a:rPr lang="en-US" sz="3200" dirty="0"/>
              <a:t>) </a:t>
            </a:r>
            <a:r>
              <a:rPr lang="en-US" sz="3200" dirty="0" err="1"/>
              <a:t>masrafları</a:t>
            </a:r>
            <a:r>
              <a:rPr lang="en-US" sz="3200" dirty="0"/>
              <a:t>, </a:t>
            </a:r>
            <a:r>
              <a:rPr lang="en-US" sz="3200" dirty="0" err="1"/>
              <a:t>araç-gereç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ekipman</a:t>
            </a:r>
            <a:r>
              <a:rPr lang="en-US" sz="3200" dirty="0"/>
              <a:t> </a:t>
            </a:r>
            <a:r>
              <a:rPr lang="en-US" sz="3200" dirty="0" err="1"/>
              <a:t>maliyeti</a:t>
            </a:r>
            <a:r>
              <a:rPr lang="en-US" sz="3200" dirty="0"/>
              <a:t>, </a:t>
            </a:r>
            <a:r>
              <a:rPr lang="en-US" sz="3200" dirty="0" err="1"/>
              <a:t>taşıma</a:t>
            </a:r>
            <a:r>
              <a:rPr lang="en-US" sz="3200" dirty="0"/>
              <a:t> </a:t>
            </a:r>
            <a:r>
              <a:rPr lang="en-US" sz="3200" dirty="0" err="1"/>
              <a:t>mesafesi</a:t>
            </a:r>
            <a:r>
              <a:rPr lang="en-US" sz="3200" dirty="0"/>
              <a:t>, </a:t>
            </a:r>
            <a:r>
              <a:rPr lang="en-US" sz="3200" dirty="0" err="1"/>
              <a:t>yol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bakım</a:t>
            </a:r>
            <a:r>
              <a:rPr lang="en-US" sz="3200" dirty="0"/>
              <a:t> </a:t>
            </a:r>
            <a:r>
              <a:rPr lang="en-US" sz="3200" dirty="0" err="1"/>
              <a:t>giderleri</a:t>
            </a:r>
            <a:r>
              <a:rPr lang="en-US" sz="3200" dirty="0"/>
              <a:t>, </a:t>
            </a:r>
            <a:r>
              <a:rPr lang="en-US" sz="3200" dirty="0" err="1"/>
              <a:t>sorumluluk</a:t>
            </a:r>
            <a:r>
              <a:rPr lang="en-US" sz="3200" dirty="0"/>
              <a:t> </a:t>
            </a:r>
            <a:r>
              <a:rPr lang="en-US" sz="3200" dirty="0" err="1"/>
              <a:t>sigorta</a:t>
            </a:r>
            <a:r>
              <a:rPr lang="en-US" sz="3200" dirty="0"/>
              <a:t> prim </a:t>
            </a:r>
            <a:r>
              <a:rPr lang="en-US" sz="3200" dirty="0" err="1"/>
              <a:t>gideri</a:t>
            </a:r>
            <a:r>
              <a:rPr lang="en-US" sz="3200" dirty="0"/>
              <a:t>, depo - </a:t>
            </a:r>
            <a:r>
              <a:rPr lang="en-US" sz="3200" dirty="0" err="1"/>
              <a:t>antrepo</a:t>
            </a:r>
            <a:r>
              <a:rPr lang="en-US" sz="3200" dirty="0"/>
              <a:t> </a:t>
            </a:r>
            <a:r>
              <a:rPr lang="en-US" sz="3200" dirty="0" err="1"/>
              <a:t>işletme</a:t>
            </a:r>
            <a:r>
              <a:rPr lang="en-US" sz="3200" dirty="0"/>
              <a:t> </a:t>
            </a:r>
            <a:r>
              <a:rPr lang="en-US" sz="3200" dirty="0" err="1"/>
              <a:t>giderleri</a:t>
            </a:r>
            <a:r>
              <a:rPr lang="en-US" sz="3200" dirty="0"/>
              <a:t>, </a:t>
            </a:r>
            <a:r>
              <a:rPr lang="en-US" sz="3200" dirty="0" err="1"/>
              <a:t>gümrük</a:t>
            </a:r>
            <a:r>
              <a:rPr lang="en-US" sz="3200" dirty="0"/>
              <a:t> </a:t>
            </a:r>
            <a:r>
              <a:rPr lang="en-US" sz="3200" dirty="0" err="1"/>
              <a:t>masrafları</a:t>
            </a:r>
            <a:r>
              <a:rPr lang="en-US" sz="3200" dirty="0"/>
              <a:t>, </a:t>
            </a:r>
            <a:r>
              <a:rPr lang="en-US" sz="3200" dirty="0" err="1"/>
              <a:t>iletişim</a:t>
            </a:r>
            <a:r>
              <a:rPr lang="en-US" sz="3200" dirty="0"/>
              <a:t> </a:t>
            </a:r>
            <a:r>
              <a:rPr lang="en-US" sz="3200" dirty="0" err="1"/>
              <a:t>maliyeti</a:t>
            </a:r>
            <a:r>
              <a:rPr lang="en-US" sz="3200" dirty="0"/>
              <a:t>, </a:t>
            </a:r>
            <a:r>
              <a:rPr lang="en-US" sz="3200" dirty="0" err="1"/>
              <a:t>malzeme</a:t>
            </a:r>
            <a:r>
              <a:rPr lang="en-US" sz="3200" dirty="0"/>
              <a:t> </a:t>
            </a:r>
            <a:r>
              <a:rPr lang="en-US" sz="3200" dirty="0" err="1"/>
              <a:t>elleçleme</a:t>
            </a:r>
            <a:r>
              <a:rPr lang="en-US" sz="3200" dirty="0"/>
              <a:t> </a:t>
            </a:r>
            <a:r>
              <a:rPr lang="en-US" sz="3200" dirty="0" err="1"/>
              <a:t>giderleri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yönetim</a:t>
            </a:r>
            <a:r>
              <a:rPr lang="en-US" sz="3200" dirty="0"/>
              <a:t> </a:t>
            </a:r>
            <a:r>
              <a:rPr lang="en-US" sz="3200" dirty="0" err="1"/>
              <a:t>giderleri</a:t>
            </a:r>
            <a:r>
              <a:rPr lang="en-US" sz="3200" dirty="0"/>
              <a:t> </a:t>
            </a:r>
            <a:r>
              <a:rPr lang="en-US" sz="3200" dirty="0" err="1"/>
              <a:t>gibi</a:t>
            </a:r>
            <a:r>
              <a:rPr lang="en-US" sz="3200" dirty="0"/>
              <a:t> </a:t>
            </a:r>
            <a:r>
              <a:rPr lang="en-US" sz="3200" dirty="0" err="1"/>
              <a:t>unsurlardan</a:t>
            </a:r>
            <a:r>
              <a:rPr lang="en-US" sz="3200" dirty="0"/>
              <a:t> </a:t>
            </a:r>
            <a:r>
              <a:rPr lang="en-US" sz="3200" dirty="0" err="1"/>
              <a:t>oluşur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829" y="122831"/>
            <a:ext cx="11914495" cy="1091820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b="1" dirty="0"/>
              <a:t>Maliyet </a:t>
            </a:r>
            <a:r>
              <a:rPr lang="en-US" sz="3600" b="1" dirty="0" err="1"/>
              <a:t>Unsurları</a:t>
            </a:r>
            <a:r>
              <a:rPr lang="tr-TR" sz="3600" b="1" dirty="0"/>
              <a:t/>
            </a:r>
            <a:br>
              <a:rPr lang="tr-TR" sz="3600" b="1" dirty="0"/>
            </a:b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452850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829" y="1282890"/>
            <a:ext cx="11941791" cy="5431809"/>
          </a:xfrm>
        </p:spPr>
        <p:txBody>
          <a:bodyPr>
            <a:normAutofit/>
          </a:bodyPr>
          <a:lstStyle/>
          <a:p>
            <a:pPr algn="ctr"/>
            <a:endParaRPr lang="tr-TR" sz="2400" dirty="0" smtClean="0"/>
          </a:p>
          <a:p>
            <a:pPr algn="ctr"/>
            <a:r>
              <a:rPr lang="en-US" sz="2400" dirty="0" smtClean="0"/>
              <a:t>Tedarik </a:t>
            </a:r>
            <a:r>
              <a:rPr lang="en-US" sz="2400" dirty="0" err="1"/>
              <a:t>zinciri</a:t>
            </a:r>
            <a:r>
              <a:rPr lang="en-US" sz="2400" dirty="0"/>
              <a:t> </a:t>
            </a:r>
            <a:r>
              <a:rPr lang="en-US" sz="2400" dirty="0" err="1"/>
              <a:t>maliyetlemesi</a:t>
            </a:r>
            <a:r>
              <a:rPr lang="en-US" sz="2400" dirty="0"/>
              <a:t>, </a:t>
            </a:r>
            <a:r>
              <a:rPr lang="en-US" sz="2400" dirty="0" err="1"/>
              <a:t>tedarik</a:t>
            </a:r>
            <a:r>
              <a:rPr lang="en-US" sz="2400" dirty="0"/>
              <a:t> </a:t>
            </a:r>
            <a:r>
              <a:rPr lang="en-US" sz="2400" dirty="0" err="1"/>
              <a:t>zincirini</a:t>
            </a:r>
            <a:r>
              <a:rPr lang="en-US" sz="2400" dirty="0"/>
              <a:t> </a:t>
            </a:r>
            <a:r>
              <a:rPr lang="en-US" sz="2400" dirty="0" err="1"/>
              <a:t>oluşturan</a:t>
            </a:r>
            <a:r>
              <a:rPr lang="en-US" sz="2400" dirty="0"/>
              <a:t> </a:t>
            </a:r>
            <a:r>
              <a:rPr lang="en-US" sz="2400" dirty="0" err="1"/>
              <a:t>faaliyet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maliyet</a:t>
            </a:r>
            <a:r>
              <a:rPr lang="en-US" sz="2400" dirty="0"/>
              <a:t> </a:t>
            </a:r>
            <a:r>
              <a:rPr lang="en-US" sz="2400" dirty="0" err="1"/>
              <a:t>bazlı</a:t>
            </a:r>
            <a:r>
              <a:rPr lang="en-US" sz="2400" dirty="0"/>
              <a:t> </a:t>
            </a:r>
            <a:r>
              <a:rPr lang="en-US" sz="2400" dirty="0" err="1"/>
              <a:t>performans</a:t>
            </a:r>
            <a:r>
              <a:rPr lang="en-US" sz="2400" dirty="0"/>
              <a:t> </a:t>
            </a:r>
            <a:r>
              <a:rPr lang="en-US" sz="2400" dirty="0" err="1"/>
              <a:t>değerleri</a:t>
            </a:r>
            <a:r>
              <a:rPr lang="en-US" sz="2400" dirty="0"/>
              <a:t> </a:t>
            </a:r>
            <a:r>
              <a:rPr lang="en-US" sz="2400" dirty="0" err="1"/>
              <a:t>oluşturan</a:t>
            </a:r>
            <a:r>
              <a:rPr lang="en-US" sz="2400" dirty="0"/>
              <a:t> </a:t>
            </a:r>
            <a:r>
              <a:rPr lang="en-US" sz="2400" dirty="0" err="1"/>
              <a:t>yaklaşımdır</a:t>
            </a:r>
            <a:r>
              <a:rPr lang="en-US" sz="2400" dirty="0"/>
              <a:t>. Tedarik </a:t>
            </a:r>
            <a:r>
              <a:rPr lang="en-US" sz="2400" dirty="0" err="1"/>
              <a:t>zinciri</a:t>
            </a:r>
            <a:r>
              <a:rPr lang="en-US" sz="2400" dirty="0"/>
              <a:t> </a:t>
            </a:r>
            <a:r>
              <a:rPr lang="en-US" sz="2400" dirty="0" err="1"/>
              <a:t>maliyetlemesi</a:t>
            </a:r>
            <a:r>
              <a:rPr lang="en-US" sz="2400" dirty="0"/>
              <a:t> </a:t>
            </a:r>
            <a:r>
              <a:rPr lang="en-US" sz="2400" dirty="0" err="1"/>
              <a:t>faaliyetinin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engeli</a:t>
            </a:r>
            <a:r>
              <a:rPr lang="en-US" sz="2400" dirty="0"/>
              <a:t> </a:t>
            </a:r>
            <a:r>
              <a:rPr lang="en-US" sz="2400" dirty="0" err="1"/>
              <a:t>maliyet</a:t>
            </a:r>
            <a:r>
              <a:rPr lang="en-US" sz="2400" dirty="0"/>
              <a:t> </a:t>
            </a:r>
            <a:r>
              <a:rPr lang="en-US" sz="2400" dirty="0" err="1"/>
              <a:t>bilgilerinin</a:t>
            </a:r>
            <a:r>
              <a:rPr lang="en-US" sz="2400" dirty="0"/>
              <a:t> </a:t>
            </a:r>
            <a:r>
              <a:rPr lang="en-US" sz="2400" dirty="0" err="1"/>
              <a:t>işletmeler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zincirin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halkalarına</a:t>
            </a:r>
            <a:r>
              <a:rPr lang="en-US" sz="2400" dirty="0"/>
              <a:t> </a:t>
            </a:r>
            <a:r>
              <a:rPr lang="en-US" sz="2400" dirty="0" err="1"/>
              <a:t>açıklanmaması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ortaya</a:t>
            </a:r>
            <a:r>
              <a:rPr lang="en-US" sz="2400" dirty="0"/>
              <a:t> </a:t>
            </a:r>
            <a:r>
              <a:rPr lang="en-US" sz="2400" dirty="0" err="1"/>
              <a:t>çıkan</a:t>
            </a:r>
            <a:r>
              <a:rPr lang="en-US" sz="2400" dirty="0"/>
              <a:t> </a:t>
            </a:r>
            <a:r>
              <a:rPr lang="en-US" sz="2400" dirty="0" err="1"/>
              <a:t>kâr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zararların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halkalara</a:t>
            </a:r>
            <a:r>
              <a:rPr lang="en-US" sz="2400" dirty="0"/>
              <a:t> </a:t>
            </a:r>
            <a:r>
              <a:rPr lang="en-US" sz="2400" dirty="0" err="1"/>
              <a:t>dağıtılması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herhangi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sistemin</a:t>
            </a:r>
            <a:r>
              <a:rPr lang="en-US" sz="2400" dirty="0"/>
              <a:t> </a:t>
            </a:r>
            <a:r>
              <a:rPr lang="en-US" sz="2400" dirty="0" err="1"/>
              <a:t>henüz</a:t>
            </a:r>
            <a:r>
              <a:rPr lang="en-US" sz="2400" dirty="0"/>
              <a:t> </a:t>
            </a:r>
            <a:r>
              <a:rPr lang="en-US" sz="2400" dirty="0" err="1"/>
              <a:t>kurulamamış</a:t>
            </a:r>
            <a:r>
              <a:rPr lang="en-US" sz="2400" dirty="0"/>
              <a:t> </a:t>
            </a:r>
            <a:r>
              <a:rPr lang="en-US" sz="2400" dirty="0" err="1"/>
              <a:t>olmasıdır</a:t>
            </a:r>
            <a:r>
              <a:rPr lang="en-US" sz="2400" dirty="0"/>
              <a:t>. Bu </a:t>
            </a:r>
            <a:r>
              <a:rPr lang="en-US" sz="2400" dirty="0" err="1"/>
              <a:t>amaçla</a:t>
            </a:r>
            <a:r>
              <a:rPr lang="en-US" sz="2400" dirty="0"/>
              <a:t> da </a:t>
            </a:r>
            <a:r>
              <a:rPr lang="en-US" sz="2400" dirty="0" err="1"/>
              <a:t>tedarik</a:t>
            </a:r>
            <a:r>
              <a:rPr lang="en-US" sz="2400" dirty="0"/>
              <a:t> </a:t>
            </a:r>
            <a:r>
              <a:rPr lang="en-US" sz="2400" dirty="0" err="1"/>
              <a:t>zincirinin</a:t>
            </a:r>
            <a:r>
              <a:rPr lang="en-US" sz="2400" dirty="0"/>
              <a:t> </a:t>
            </a:r>
            <a:r>
              <a:rPr lang="en-US" sz="2400" dirty="0" err="1"/>
              <a:t>maliyetleri</a:t>
            </a:r>
            <a:r>
              <a:rPr lang="en-US" sz="2400" dirty="0"/>
              <a:t> </a:t>
            </a:r>
            <a:r>
              <a:rPr lang="en-US" sz="2400" dirty="0" err="1"/>
              <a:t>çalışmasında</a:t>
            </a:r>
            <a:r>
              <a:rPr lang="en-US" sz="2400" dirty="0"/>
              <a:t>;</a:t>
            </a:r>
            <a:endParaRPr lang="tr-TR" sz="2400" dirty="0"/>
          </a:p>
          <a:p>
            <a:pPr lvl="3" algn="ctr"/>
            <a:r>
              <a:rPr lang="en-US" sz="2400" dirty="0" err="1"/>
              <a:t>İşletme</a:t>
            </a:r>
            <a:r>
              <a:rPr lang="en-US" sz="2400" dirty="0"/>
              <a:t>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faaliyetleri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maliyetleri</a:t>
            </a:r>
            <a:r>
              <a:rPr lang="en-US" sz="2400" dirty="0"/>
              <a:t> tam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bilmelidir</a:t>
            </a:r>
            <a:r>
              <a:rPr lang="en-US" sz="2400" dirty="0"/>
              <a:t>.</a:t>
            </a:r>
            <a:endParaRPr lang="tr-TR" sz="2400" dirty="0"/>
          </a:p>
          <a:p>
            <a:pPr lvl="3" algn="ctr"/>
            <a:r>
              <a:rPr lang="en-US" sz="2400" dirty="0" err="1"/>
              <a:t>İşletme</a:t>
            </a:r>
            <a:r>
              <a:rPr lang="en-US" sz="2400" dirty="0"/>
              <a:t> </a:t>
            </a:r>
            <a:r>
              <a:rPr lang="en-US" sz="2400" dirty="0" err="1"/>
              <a:t>ileriye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geriye</a:t>
            </a:r>
            <a:r>
              <a:rPr lang="en-US" sz="2400" dirty="0"/>
              <a:t> </a:t>
            </a:r>
            <a:r>
              <a:rPr lang="en-US" sz="2400" dirty="0" err="1"/>
              <a:t>dönük</a:t>
            </a:r>
            <a:r>
              <a:rPr lang="en-US" sz="2400" dirty="0"/>
              <a:t> </a:t>
            </a:r>
            <a:r>
              <a:rPr lang="en-US" sz="2400" dirty="0" err="1"/>
              <a:t>direkt</a:t>
            </a:r>
            <a:r>
              <a:rPr lang="en-US" sz="2400" dirty="0"/>
              <a:t> </a:t>
            </a:r>
            <a:r>
              <a:rPr lang="en-US" sz="2400" dirty="0" err="1"/>
              <a:t>ilişkide</a:t>
            </a:r>
            <a:r>
              <a:rPr lang="en-US" sz="2400" dirty="0"/>
              <a:t> </a:t>
            </a:r>
            <a:r>
              <a:rPr lang="en-US" sz="2400" dirty="0" err="1"/>
              <a:t>olduğu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işletmelerle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bilgileri</a:t>
            </a:r>
            <a:r>
              <a:rPr lang="en-US" sz="2400" dirty="0"/>
              <a:t> </a:t>
            </a:r>
            <a:r>
              <a:rPr lang="en-US" sz="2400" dirty="0" err="1"/>
              <a:t>paylaşmalıdır</a:t>
            </a:r>
            <a:r>
              <a:rPr lang="en-US" sz="2400" dirty="0"/>
              <a:t>.</a:t>
            </a:r>
            <a:endParaRPr lang="tr-TR" sz="2400" dirty="0"/>
          </a:p>
          <a:p>
            <a:pPr lvl="3" algn="ctr"/>
            <a:r>
              <a:rPr lang="en-US" sz="2400" dirty="0"/>
              <a:t>Bu </a:t>
            </a:r>
            <a:r>
              <a:rPr lang="en-US" sz="2400" dirty="0" err="1"/>
              <a:t>bilgilerin</a:t>
            </a:r>
            <a:r>
              <a:rPr lang="en-US" sz="2400" dirty="0"/>
              <a:t> </a:t>
            </a:r>
            <a:r>
              <a:rPr lang="en-US" sz="2400" dirty="0" err="1"/>
              <a:t>gerekli</a:t>
            </a:r>
            <a:r>
              <a:rPr lang="en-US" sz="2400" dirty="0"/>
              <a:t> </a:t>
            </a:r>
            <a:r>
              <a:rPr lang="en-US" sz="2400" dirty="0" err="1"/>
              <a:t>kısımlarının</a:t>
            </a:r>
            <a:r>
              <a:rPr lang="en-US" sz="2400" dirty="0"/>
              <a:t> </a:t>
            </a:r>
            <a:r>
              <a:rPr lang="en-US" sz="2400" dirty="0" err="1"/>
              <a:t>zincirin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halkalarına</a:t>
            </a:r>
            <a:r>
              <a:rPr lang="en-US" sz="2400" dirty="0"/>
              <a:t> da </a:t>
            </a:r>
            <a:r>
              <a:rPr lang="en-US" sz="2400" dirty="0" err="1"/>
              <a:t>açık</a:t>
            </a:r>
            <a:r>
              <a:rPr lang="en-US" sz="2400" dirty="0"/>
              <a:t> </a:t>
            </a:r>
            <a:r>
              <a:rPr lang="en-US" sz="2400" dirty="0" err="1"/>
              <a:t>olması</a:t>
            </a:r>
            <a:r>
              <a:rPr lang="en-US" sz="2400" dirty="0"/>
              <a:t> </a:t>
            </a:r>
            <a:r>
              <a:rPr lang="en-US" sz="2400" dirty="0" err="1"/>
              <a:t>gerekmektedir</a:t>
            </a:r>
            <a:r>
              <a:rPr lang="en-US" sz="2400" dirty="0"/>
              <a:t>.</a:t>
            </a:r>
            <a:endParaRPr lang="tr-TR" sz="2400" dirty="0"/>
          </a:p>
          <a:p>
            <a:pPr marL="0" indent="0" algn="ctr">
              <a:buNone/>
            </a:pPr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829" y="163774"/>
            <a:ext cx="11941791" cy="914400"/>
          </a:xfrm>
        </p:spPr>
        <p:txBody>
          <a:bodyPr>
            <a:noAutofit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/>
              <a:t>Tedarik </a:t>
            </a:r>
            <a:r>
              <a:rPr lang="en-US" sz="3200" b="1" dirty="0" err="1"/>
              <a:t>Zincirinin</a:t>
            </a:r>
            <a:r>
              <a:rPr lang="en-US" sz="3200" b="1" dirty="0"/>
              <a:t> </a:t>
            </a:r>
            <a:r>
              <a:rPr lang="en-US" sz="3200" b="1" dirty="0" err="1"/>
              <a:t>Maliyetlemesi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981784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830" y="1392072"/>
            <a:ext cx="11887200" cy="53226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3200" dirty="0" smtClean="0"/>
          </a:p>
          <a:p>
            <a:pPr marL="0" indent="0" algn="ctr">
              <a:buNone/>
            </a:pPr>
            <a:r>
              <a:rPr lang="en-US" sz="3200" dirty="0" smtClean="0"/>
              <a:t>Dış </a:t>
            </a:r>
            <a:r>
              <a:rPr lang="en-US" sz="3200" dirty="0" err="1"/>
              <a:t>kaynak</a:t>
            </a:r>
            <a:r>
              <a:rPr lang="en-US" sz="3200" dirty="0"/>
              <a:t> </a:t>
            </a:r>
            <a:r>
              <a:rPr lang="en-US" sz="3200" dirty="0" err="1"/>
              <a:t>kullanımı</a:t>
            </a:r>
            <a:r>
              <a:rPr lang="en-US" sz="3200" dirty="0"/>
              <a:t> </a:t>
            </a:r>
            <a:r>
              <a:rPr lang="en-US" sz="3200" dirty="0" err="1"/>
              <a:t>yaklaşımına</a:t>
            </a:r>
            <a:r>
              <a:rPr lang="en-US" sz="3200" dirty="0"/>
              <a:t> </a:t>
            </a:r>
            <a:r>
              <a:rPr lang="en-US" sz="3200" dirty="0" err="1"/>
              <a:t>göre</a:t>
            </a:r>
            <a:r>
              <a:rPr lang="en-US" sz="3200" dirty="0"/>
              <a:t> </a:t>
            </a:r>
            <a:r>
              <a:rPr lang="en-US" sz="3200" dirty="0" err="1"/>
              <a:t>firmanın</a:t>
            </a:r>
            <a:r>
              <a:rPr lang="en-US" sz="3200" dirty="0"/>
              <a:t> </a:t>
            </a:r>
            <a:r>
              <a:rPr lang="en-US" sz="3200" dirty="0" err="1"/>
              <a:t>ana</a:t>
            </a:r>
            <a:r>
              <a:rPr lang="en-US" sz="3200" dirty="0"/>
              <a:t> </a:t>
            </a:r>
            <a:r>
              <a:rPr lang="en-US" sz="3200" dirty="0" err="1"/>
              <a:t>işi</a:t>
            </a:r>
            <a:r>
              <a:rPr lang="en-US" sz="3200" dirty="0"/>
              <a:t>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doğrudan</a:t>
            </a:r>
            <a:r>
              <a:rPr lang="en-US" sz="3200" dirty="0"/>
              <a:t> </a:t>
            </a:r>
            <a:r>
              <a:rPr lang="en-US" sz="3200" dirty="0" err="1"/>
              <a:t>ilişkisi</a:t>
            </a:r>
            <a:r>
              <a:rPr lang="en-US" sz="3200" dirty="0"/>
              <a:t> </a:t>
            </a:r>
            <a:r>
              <a:rPr lang="en-US" sz="3200" dirty="0" err="1"/>
              <a:t>olmayan</a:t>
            </a:r>
            <a:r>
              <a:rPr lang="en-US" sz="3200" dirty="0"/>
              <a:t> </a:t>
            </a:r>
            <a:r>
              <a:rPr lang="en-US" sz="3200" dirty="0" err="1"/>
              <a:t>firmanın</a:t>
            </a:r>
            <a:r>
              <a:rPr lang="en-US" sz="3200" dirty="0"/>
              <a:t> </a:t>
            </a:r>
            <a:r>
              <a:rPr lang="en-US" sz="3200" dirty="0" err="1"/>
              <a:t>yetkinliğini</a:t>
            </a:r>
            <a:r>
              <a:rPr lang="en-US" sz="3200" dirty="0"/>
              <a:t> </a:t>
            </a:r>
            <a:r>
              <a:rPr lang="en-US" sz="3200" dirty="0" err="1"/>
              <a:t>kaybetme</a:t>
            </a:r>
            <a:r>
              <a:rPr lang="en-US" sz="3200" dirty="0"/>
              <a:t> </a:t>
            </a:r>
            <a:r>
              <a:rPr lang="en-US" sz="3200" dirty="0" err="1"/>
              <a:t>ya</a:t>
            </a:r>
            <a:r>
              <a:rPr lang="en-US" sz="3200" dirty="0"/>
              <a:t> da </a:t>
            </a:r>
            <a:r>
              <a:rPr lang="en-US" sz="3200" dirty="0" err="1"/>
              <a:t>gücünün</a:t>
            </a:r>
            <a:r>
              <a:rPr lang="en-US" sz="3200" dirty="0"/>
              <a:t> </a:t>
            </a:r>
            <a:r>
              <a:rPr lang="en-US" sz="3200" dirty="0" err="1"/>
              <a:t>azaltmasına</a:t>
            </a:r>
            <a:r>
              <a:rPr lang="en-US" sz="3200" dirty="0"/>
              <a:t> </a:t>
            </a:r>
            <a:r>
              <a:rPr lang="en-US" sz="3200" dirty="0" err="1"/>
              <a:t>neden</a:t>
            </a:r>
            <a:r>
              <a:rPr lang="en-US" sz="3200" dirty="0"/>
              <a:t> </a:t>
            </a:r>
            <a:r>
              <a:rPr lang="en-US" sz="3200" dirty="0" err="1"/>
              <a:t>olmayacak</a:t>
            </a:r>
            <a:r>
              <a:rPr lang="en-US" sz="3200" dirty="0"/>
              <a:t> </a:t>
            </a:r>
            <a:r>
              <a:rPr lang="en-US" sz="3200" dirty="0" err="1"/>
              <a:t>tüm</a:t>
            </a:r>
            <a:r>
              <a:rPr lang="en-US" sz="3200" dirty="0"/>
              <a:t> </a:t>
            </a:r>
            <a:r>
              <a:rPr lang="en-US" sz="3200" dirty="0" err="1"/>
              <a:t>işlerin</a:t>
            </a:r>
            <a:r>
              <a:rPr lang="en-US" sz="3200" dirty="0"/>
              <a:t> </a:t>
            </a:r>
            <a:r>
              <a:rPr lang="en-US" sz="3200" dirty="0" err="1"/>
              <a:t>dışarıdan</a:t>
            </a:r>
            <a:r>
              <a:rPr lang="en-US" sz="3200" dirty="0"/>
              <a:t> </a:t>
            </a:r>
            <a:r>
              <a:rPr lang="en-US" sz="3200" dirty="0" err="1"/>
              <a:t>sağlanmasıdır</a:t>
            </a:r>
            <a:r>
              <a:rPr lang="en-US" sz="3200" dirty="0"/>
              <a:t>. Dış </a:t>
            </a:r>
            <a:r>
              <a:rPr lang="en-US" sz="3200" dirty="0" err="1"/>
              <a:t>kaynak</a:t>
            </a:r>
            <a:r>
              <a:rPr lang="en-US" sz="3200" dirty="0"/>
              <a:t> </a:t>
            </a:r>
            <a:r>
              <a:rPr lang="en-US" sz="3200" dirty="0" err="1"/>
              <a:t>kullanımının</a:t>
            </a:r>
            <a:r>
              <a:rPr lang="en-US" sz="3200" dirty="0"/>
              <a:t> </a:t>
            </a:r>
            <a:r>
              <a:rPr lang="en-US" sz="3200" dirty="0" err="1"/>
              <a:t>gelişimine</a:t>
            </a:r>
            <a:r>
              <a:rPr lang="en-US" sz="3200" dirty="0"/>
              <a:t> </a:t>
            </a:r>
            <a:r>
              <a:rPr lang="en-US" sz="3200" dirty="0" err="1"/>
              <a:t>baktığımızda</a:t>
            </a:r>
            <a:r>
              <a:rPr lang="en-US" sz="3200" dirty="0"/>
              <a:t> </a:t>
            </a:r>
            <a:r>
              <a:rPr lang="en-US" sz="3200" dirty="0" err="1"/>
              <a:t>öncelikle</a:t>
            </a:r>
            <a:r>
              <a:rPr lang="en-US" sz="3200" dirty="0"/>
              <a:t> </a:t>
            </a:r>
            <a:r>
              <a:rPr lang="en-US" sz="3200" dirty="0" err="1"/>
              <a:t>yemek</a:t>
            </a:r>
            <a:r>
              <a:rPr lang="en-US" sz="3200" dirty="0"/>
              <a:t>, </a:t>
            </a:r>
            <a:r>
              <a:rPr lang="en-US" sz="3200" dirty="0" err="1"/>
              <a:t>güvenlik</a:t>
            </a:r>
            <a:r>
              <a:rPr lang="en-US" sz="3200" dirty="0"/>
              <a:t>, </a:t>
            </a:r>
            <a:r>
              <a:rPr lang="en-US" sz="3200" dirty="0" err="1"/>
              <a:t>çevre</a:t>
            </a:r>
            <a:r>
              <a:rPr lang="en-US" sz="3200" dirty="0"/>
              <a:t> </a:t>
            </a:r>
            <a:r>
              <a:rPr lang="en-US" sz="3200" dirty="0" err="1"/>
              <a:t>bakımı</a:t>
            </a:r>
            <a:r>
              <a:rPr lang="en-US" sz="3200" dirty="0"/>
              <a:t> </a:t>
            </a:r>
            <a:r>
              <a:rPr lang="en-US" sz="3200" dirty="0" err="1"/>
              <a:t>gibi</a:t>
            </a:r>
            <a:r>
              <a:rPr lang="en-US" sz="3200" dirty="0"/>
              <a:t> </a:t>
            </a:r>
            <a:r>
              <a:rPr lang="en-US" sz="3200" dirty="0" err="1"/>
              <a:t>hizmetlerin</a:t>
            </a:r>
            <a:r>
              <a:rPr lang="en-US" sz="3200" dirty="0"/>
              <a:t> </a:t>
            </a:r>
            <a:r>
              <a:rPr lang="en-US" sz="3200" dirty="0" err="1"/>
              <a:t>dışarıdan</a:t>
            </a:r>
            <a:r>
              <a:rPr lang="en-US" sz="3200" dirty="0"/>
              <a:t> </a:t>
            </a:r>
            <a:r>
              <a:rPr lang="en-US" sz="3200" dirty="0" err="1"/>
              <a:t>sağlandığı</a:t>
            </a:r>
            <a:r>
              <a:rPr lang="en-US" sz="3200" dirty="0"/>
              <a:t> </a:t>
            </a:r>
            <a:r>
              <a:rPr lang="en-US" sz="3200" dirty="0" err="1"/>
              <a:t>görülür</a:t>
            </a:r>
            <a:r>
              <a:rPr lang="en-US" sz="3200" dirty="0"/>
              <a:t>. </a:t>
            </a:r>
            <a:r>
              <a:rPr lang="en-US" sz="3200" dirty="0" err="1"/>
              <a:t>Zamanla</a:t>
            </a:r>
            <a:r>
              <a:rPr lang="en-US" sz="3200" dirty="0"/>
              <a:t> </a:t>
            </a:r>
            <a:r>
              <a:rPr lang="en-US" sz="3200" dirty="0" err="1"/>
              <a:t>lojistik</a:t>
            </a:r>
            <a:r>
              <a:rPr lang="en-US" sz="3200" dirty="0"/>
              <a:t> </a:t>
            </a:r>
            <a:r>
              <a:rPr lang="en-US" sz="3200" dirty="0" err="1"/>
              <a:t>firmalarında</a:t>
            </a:r>
            <a:r>
              <a:rPr lang="en-US" sz="3200" dirty="0"/>
              <a:t> </a:t>
            </a:r>
            <a:r>
              <a:rPr lang="en-US" sz="3200" dirty="0" err="1"/>
              <a:t>taşıma</a:t>
            </a:r>
            <a:r>
              <a:rPr lang="en-US" sz="3200" dirty="0"/>
              <a:t>, </a:t>
            </a:r>
            <a:r>
              <a:rPr lang="en-US" sz="3200" dirty="0" err="1"/>
              <a:t>depolama</a:t>
            </a:r>
            <a:r>
              <a:rPr lang="en-US" sz="3200" dirty="0"/>
              <a:t>, </a:t>
            </a:r>
            <a:r>
              <a:rPr lang="en-US" sz="3200" dirty="0" err="1"/>
              <a:t>muhasebe</a:t>
            </a:r>
            <a:r>
              <a:rPr lang="en-US" sz="3200" dirty="0"/>
              <a:t>, </a:t>
            </a:r>
            <a:r>
              <a:rPr lang="en-US" sz="3200" dirty="0" err="1"/>
              <a:t>insan</a:t>
            </a:r>
            <a:r>
              <a:rPr lang="en-US" sz="3200" dirty="0"/>
              <a:t> </a:t>
            </a:r>
            <a:r>
              <a:rPr lang="en-US" sz="3200" dirty="0" err="1"/>
              <a:t>kaynakları</a:t>
            </a:r>
            <a:r>
              <a:rPr lang="en-US" sz="3200" dirty="0"/>
              <a:t> </a:t>
            </a:r>
            <a:r>
              <a:rPr lang="en-US" sz="3200" dirty="0" err="1"/>
              <a:t>yönetimi</a:t>
            </a:r>
            <a:r>
              <a:rPr lang="en-US" sz="3200" dirty="0"/>
              <a:t>, </a:t>
            </a:r>
            <a:r>
              <a:rPr lang="en-US" sz="3200" dirty="0" err="1"/>
              <a:t>eğitim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danışmanlık</a:t>
            </a:r>
            <a:r>
              <a:rPr lang="en-US" sz="3200" dirty="0"/>
              <a:t> </a:t>
            </a:r>
            <a:r>
              <a:rPr lang="en-US" sz="3200" dirty="0" err="1"/>
              <a:t>hizmetlerinde</a:t>
            </a:r>
            <a:r>
              <a:rPr lang="en-US" sz="3200" dirty="0"/>
              <a:t> de </a:t>
            </a:r>
            <a:r>
              <a:rPr lang="en-US" sz="3200" dirty="0" err="1"/>
              <a:t>dış</a:t>
            </a:r>
            <a:r>
              <a:rPr lang="en-US" sz="3200" dirty="0"/>
              <a:t> </a:t>
            </a:r>
            <a:r>
              <a:rPr lang="en-US" sz="3200" dirty="0" err="1"/>
              <a:t>kaynak</a:t>
            </a:r>
            <a:r>
              <a:rPr lang="en-US" sz="3200" dirty="0"/>
              <a:t> </a:t>
            </a:r>
            <a:r>
              <a:rPr lang="en-US" sz="3200" dirty="0" err="1"/>
              <a:t>kullanımı</a:t>
            </a:r>
            <a:r>
              <a:rPr lang="en-US" sz="3200" dirty="0"/>
              <a:t> </a:t>
            </a:r>
            <a:r>
              <a:rPr lang="en-US" sz="3200" dirty="0" err="1"/>
              <a:t>yaygınlaşmıştır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830" y="136478"/>
            <a:ext cx="11887200" cy="1078174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/>
              <a:t>Dış Kaynak </a:t>
            </a:r>
            <a:r>
              <a:rPr lang="en-US" sz="3200" b="1" dirty="0" err="1"/>
              <a:t>Kullanımı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273422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534" y="1419366"/>
            <a:ext cx="11928144" cy="53226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800" dirty="0" smtClean="0"/>
          </a:p>
          <a:p>
            <a:pPr algn="ctr"/>
            <a:r>
              <a:rPr lang="en-US" sz="2800" dirty="0" smtClean="0"/>
              <a:t>Piyasalarda </a:t>
            </a:r>
            <a:r>
              <a:rPr lang="en-US" sz="2800" dirty="0" err="1"/>
              <a:t>dalgalanmalar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talepteki</a:t>
            </a:r>
            <a:r>
              <a:rPr lang="en-US" sz="2800" dirty="0"/>
              <a:t> </a:t>
            </a:r>
            <a:r>
              <a:rPr lang="en-US" sz="2800" dirty="0" err="1"/>
              <a:t>değişiklikler</a:t>
            </a:r>
            <a:r>
              <a:rPr lang="en-US" sz="2800" dirty="0"/>
              <a:t> </a:t>
            </a:r>
            <a:r>
              <a:rPr lang="en-US" sz="2800" dirty="0" err="1"/>
              <a:t>firmaların</a:t>
            </a:r>
            <a:r>
              <a:rPr lang="en-US" sz="2800" dirty="0"/>
              <a:t> </a:t>
            </a:r>
            <a:r>
              <a:rPr lang="en-US" sz="2800" dirty="0" err="1"/>
              <a:t>tahmin</a:t>
            </a:r>
            <a:r>
              <a:rPr lang="en-US" sz="2800" dirty="0"/>
              <a:t> </a:t>
            </a:r>
            <a:r>
              <a:rPr lang="en-US" sz="2800" dirty="0" err="1"/>
              <a:t>edemedikleri</a:t>
            </a:r>
            <a:r>
              <a:rPr lang="en-US" sz="2800" dirty="0"/>
              <a:t> </a:t>
            </a:r>
            <a:r>
              <a:rPr lang="en-US" sz="2800" dirty="0" err="1"/>
              <a:t>gelecek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yatırım</a:t>
            </a:r>
            <a:r>
              <a:rPr lang="en-US" sz="2800" dirty="0"/>
              <a:t> </a:t>
            </a:r>
            <a:r>
              <a:rPr lang="en-US" sz="2800" dirty="0" err="1"/>
              <a:t>yapmaktansa</a:t>
            </a:r>
            <a:r>
              <a:rPr lang="en-US" sz="2800" dirty="0"/>
              <a:t> </a:t>
            </a:r>
            <a:r>
              <a:rPr lang="en-US" sz="2800" dirty="0" err="1"/>
              <a:t>dışarıdaki</a:t>
            </a:r>
            <a:r>
              <a:rPr lang="en-US" sz="2800" dirty="0"/>
              <a:t> </a:t>
            </a:r>
            <a:r>
              <a:rPr lang="en-US" sz="2800" dirty="0" err="1"/>
              <a:t>kaynaktan</a:t>
            </a:r>
            <a:r>
              <a:rPr lang="en-US" sz="2800" dirty="0"/>
              <a:t> </a:t>
            </a:r>
            <a:r>
              <a:rPr lang="en-US" sz="2800" dirty="0" err="1"/>
              <a:t>kullanıp</a:t>
            </a:r>
            <a:r>
              <a:rPr lang="en-US" sz="2800" dirty="0"/>
              <a:t>, </a:t>
            </a:r>
            <a:r>
              <a:rPr lang="en-US" sz="2800" dirty="0" err="1"/>
              <a:t>kullandığı</a:t>
            </a:r>
            <a:r>
              <a:rPr lang="en-US" sz="2800" dirty="0"/>
              <a:t> </a:t>
            </a:r>
            <a:r>
              <a:rPr lang="en-US" sz="2800" dirty="0" err="1"/>
              <a:t>kadarına</a:t>
            </a:r>
            <a:r>
              <a:rPr lang="en-US" sz="2800" dirty="0"/>
              <a:t> </a:t>
            </a:r>
            <a:r>
              <a:rPr lang="en-US" sz="2800" dirty="0" err="1"/>
              <a:t>ödeme</a:t>
            </a:r>
            <a:r>
              <a:rPr lang="en-US" sz="2800" dirty="0"/>
              <a:t> </a:t>
            </a:r>
            <a:r>
              <a:rPr lang="en-US" sz="2800" dirty="0" err="1"/>
              <a:t>yaparak</a:t>
            </a:r>
            <a:r>
              <a:rPr lang="en-US" sz="2800" dirty="0"/>
              <a:t> </a:t>
            </a:r>
            <a:r>
              <a:rPr lang="en-US" sz="2800" dirty="0" err="1"/>
              <a:t>maliyeti</a:t>
            </a:r>
            <a:r>
              <a:rPr lang="en-US" sz="2800" dirty="0"/>
              <a:t> </a:t>
            </a:r>
            <a:r>
              <a:rPr lang="en-US" sz="2800" dirty="0" err="1"/>
              <a:t>olumlu</a:t>
            </a:r>
            <a:r>
              <a:rPr lang="en-US" sz="2800" dirty="0"/>
              <a:t> </a:t>
            </a:r>
            <a:r>
              <a:rPr lang="en-US" sz="2800" dirty="0" err="1"/>
              <a:t>yönde</a:t>
            </a:r>
            <a:r>
              <a:rPr lang="en-US" sz="2800" dirty="0"/>
              <a:t> </a:t>
            </a:r>
            <a:r>
              <a:rPr lang="en-US" sz="2800" dirty="0" err="1"/>
              <a:t>değiştirme</a:t>
            </a:r>
            <a:r>
              <a:rPr lang="en-US" sz="2800" dirty="0"/>
              <a:t> </a:t>
            </a:r>
            <a:r>
              <a:rPr lang="en-US" sz="2800" dirty="0" err="1"/>
              <a:t>çabalarına</a:t>
            </a:r>
            <a:r>
              <a:rPr lang="en-US" sz="2800" dirty="0"/>
              <a:t> </a:t>
            </a:r>
            <a:r>
              <a:rPr lang="en-US" sz="2800" dirty="0" err="1"/>
              <a:t>yöneltmektir</a:t>
            </a:r>
            <a:r>
              <a:rPr lang="en-US" sz="2800" dirty="0"/>
              <a:t>. </a:t>
            </a:r>
            <a:r>
              <a:rPr lang="en-US" sz="2800" dirty="0" err="1"/>
              <a:t>Çünkü</a:t>
            </a:r>
            <a:r>
              <a:rPr lang="en-US" sz="2800" dirty="0"/>
              <a:t> </a:t>
            </a:r>
            <a:r>
              <a:rPr lang="en-US" sz="2800" dirty="0" err="1"/>
              <a:t>iş</a:t>
            </a:r>
            <a:r>
              <a:rPr lang="en-US" sz="2800" dirty="0"/>
              <a:t> </a:t>
            </a:r>
            <a:r>
              <a:rPr lang="en-US" sz="2800" dirty="0" err="1"/>
              <a:t>dünyasındaki</a:t>
            </a:r>
            <a:r>
              <a:rPr lang="en-US" sz="2800" dirty="0"/>
              <a:t> </a:t>
            </a:r>
            <a:r>
              <a:rPr lang="en-US" sz="2800" dirty="0" err="1"/>
              <a:t>faaliyetler</a:t>
            </a:r>
            <a:r>
              <a:rPr lang="en-US" sz="2800" dirty="0"/>
              <a:t> her </a:t>
            </a:r>
            <a:r>
              <a:rPr lang="en-US" sz="2800" dirty="0" err="1"/>
              <a:t>geçen</a:t>
            </a:r>
            <a:r>
              <a:rPr lang="en-US" sz="2800" dirty="0"/>
              <a:t> </a:t>
            </a:r>
            <a:r>
              <a:rPr lang="en-US" sz="2800" dirty="0" err="1"/>
              <a:t>gün</a:t>
            </a:r>
            <a:r>
              <a:rPr lang="en-US" sz="2800" dirty="0"/>
              <a:t> </a:t>
            </a:r>
            <a:r>
              <a:rPr lang="en-US" sz="2800" dirty="0" err="1"/>
              <a:t>daha</a:t>
            </a:r>
            <a:r>
              <a:rPr lang="en-US" sz="2800" dirty="0"/>
              <a:t> </a:t>
            </a:r>
            <a:r>
              <a:rPr lang="en-US" sz="2800" dirty="0" err="1"/>
              <a:t>karmaşık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hâle</a:t>
            </a:r>
            <a:r>
              <a:rPr lang="en-US" sz="2800" dirty="0"/>
              <a:t> </a:t>
            </a:r>
            <a:r>
              <a:rPr lang="en-US" sz="2800" dirty="0" err="1"/>
              <a:t>gelmektedir</a:t>
            </a:r>
            <a:r>
              <a:rPr lang="en-US" sz="2800" dirty="0"/>
              <a:t>. Bu da </a:t>
            </a:r>
            <a:r>
              <a:rPr lang="en-US" sz="2800" dirty="0" err="1"/>
              <a:t>firmaların</a:t>
            </a:r>
            <a:r>
              <a:rPr lang="en-US" sz="2800" dirty="0"/>
              <a:t> her </a:t>
            </a:r>
            <a:r>
              <a:rPr lang="en-US" sz="2800" dirty="0" err="1"/>
              <a:t>işi</a:t>
            </a:r>
            <a:r>
              <a:rPr lang="en-US" sz="2800" dirty="0"/>
              <a:t> </a:t>
            </a:r>
            <a:r>
              <a:rPr lang="en-US" sz="2800" dirty="0" err="1"/>
              <a:t>kendilerinin</a:t>
            </a:r>
            <a:r>
              <a:rPr lang="en-US" sz="2800" dirty="0"/>
              <a:t> </a:t>
            </a:r>
            <a:r>
              <a:rPr lang="en-US" sz="2800" dirty="0" err="1"/>
              <a:t>yapmalarını</a:t>
            </a:r>
            <a:r>
              <a:rPr lang="en-US" sz="2800" dirty="0"/>
              <a:t> </a:t>
            </a:r>
            <a:r>
              <a:rPr lang="en-US" sz="2800" dirty="0" err="1"/>
              <a:t>daha</a:t>
            </a:r>
            <a:r>
              <a:rPr lang="en-US" sz="2800" dirty="0"/>
              <a:t> </a:t>
            </a:r>
            <a:r>
              <a:rPr lang="en-US" sz="2800" dirty="0" err="1"/>
              <a:t>maliyetli</a:t>
            </a:r>
            <a:r>
              <a:rPr lang="en-US" sz="2800" dirty="0"/>
              <a:t> </a:t>
            </a:r>
            <a:r>
              <a:rPr lang="en-US" sz="2800" dirty="0" err="1"/>
              <a:t>kılmaktadır</a:t>
            </a:r>
            <a:r>
              <a:rPr lang="en-US" sz="2800" dirty="0"/>
              <a:t>.</a:t>
            </a:r>
            <a:endParaRPr lang="tr-TR" sz="2800" dirty="0"/>
          </a:p>
          <a:p>
            <a:pPr algn="ctr"/>
            <a:r>
              <a:rPr lang="en-US" sz="2800" dirty="0" err="1"/>
              <a:t>Dünya</a:t>
            </a:r>
            <a:r>
              <a:rPr lang="en-US" sz="2800" dirty="0"/>
              <a:t> </a:t>
            </a:r>
            <a:r>
              <a:rPr lang="en-US" sz="2800" dirty="0" err="1"/>
              <a:t>Bankası</a:t>
            </a:r>
            <a:r>
              <a:rPr lang="en-US" sz="2800" dirty="0"/>
              <a:t> </a:t>
            </a:r>
            <a:r>
              <a:rPr lang="en-US" sz="2800" dirty="0" err="1"/>
              <a:t>varsayımlarına</a:t>
            </a:r>
            <a:r>
              <a:rPr lang="en-US" sz="2800" dirty="0"/>
              <a:t> </a:t>
            </a:r>
            <a:r>
              <a:rPr lang="en-US" sz="2800" dirty="0" err="1"/>
              <a:t>göre</a:t>
            </a:r>
            <a:r>
              <a:rPr lang="en-US" sz="2800" dirty="0"/>
              <a:t> 18-20 </a:t>
            </a:r>
            <a:r>
              <a:rPr lang="en-US" sz="2800" dirty="0" err="1"/>
              <a:t>milyar</a:t>
            </a:r>
            <a:r>
              <a:rPr lang="en-US" sz="2800" dirty="0"/>
              <a:t> </a:t>
            </a:r>
            <a:r>
              <a:rPr lang="en-US" sz="2800" dirty="0" err="1"/>
              <a:t>dolara</a:t>
            </a:r>
            <a:r>
              <a:rPr lang="en-US" sz="2800" dirty="0"/>
              <a:t> </a:t>
            </a:r>
            <a:r>
              <a:rPr lang="en-US" sz="2800" dirty="0" err="1"/>
              <a:t>yaklaşan</a:t>
            </a:r>
            <a:r>
              <a:rPr lang="en-US" sz="2800" dirty="0"/>
              <a:t> </a:t>
            </a:r>
            <a:r>
              <a:rPr lang="en-US" sz="2800" dirty="0" err="1"/>
              <a:t>Türkiye</a:t>
            </a:r>
            <a:r>
              <a:rPr lang="en-US" sz="2800" dirty="0"/>
              <a:t> </a:t>
            </a:r>
            <a:r>
              <a:rPr lang="en-US" sz="2800" dirty="0" err="1"/>
              <a:t>lojistik</a:t>
            </a:r>
            <a:r>
              <a:rPr lang="en-US" sz="2800" dirty="0"/>
              <a:t> </a:t>
            </a:r>
            <a:r>
              <a:rPr lang="en-US" sz="2800" dirty="0" err="1"/>
              <a:t>potansiyelinin</a:t>
            </a:r>
            <a:r>
              <a:rPr lang="en-US" sz="2800" dirty="0"/>
              <a:t> </a:t>
            </a:r>
            <a:r>
              <a:rPr lang="en-US" sz="2800" dirty="0" err="1"/>
              <a:t>sadece</a:t>
            </a:r>
            <a:r>
              <a:rPr lang="en-US" sz="2800" dirty="0"/>
              <a:t> 3-3.5 </a:t>
            </a:r>
            <a:r>
              <a:rPr lang="en-US" sz="2800" dirty="0" err="1"/>
              <a:t>milyar</a:t>
            </a:r>
            <a:r>
              <a:rPr lang="en-US" sz="2800" dirty="0"/>
              <a:t> </a:t>
            </a:r>
            <a:r>
              <a:rPr lang="en-US" sz="2800" dirty="0" err="1"/>
              <a:t>doları</a:t>
            </a:r>
            <a:r>
              <a:rPr lang="en-US" sz="2800" dirty="0"/>
              <a:t> </a:t>
            </a:r>
            <a:r>
              <a:rPr lang="en-US" sz="2800" dirty="0" err="1"/>
              <a:t>pazar</a:t>
            </a:r>
            <a:r>
              <a:rPr lang="en-US" sz="2800" dirty="0"/>
              <a:t> </a:t>
            </a:r>
            <a:r>
              <a:rPr lang="en-US" sz="2800" dirty="0" err="1"/>
              <a:t>hâline</a:t>
            </a:r>
            <a:r>
              <a:rPr lang="en-US" sz="2800" dirty="0"/>
              <a:t> </a:t>
            </a:r>
            <a:r>
              <a:rPr lang="en-US" sz="2800" dirty="0" err="1"/>
              <a:t>gelebilmiştir</a:t>
            </a:r>
            <a:r>
              <a:rPr lang="en-US" sz="2800" dirty="0"/>
              <a:t>. Bu </a:t>
            </a:r>
            <a:r>
              <a:rPr lang="en-US" sz="2800" dirty="0" err="1"/>
              <a:t>yaklaşımla</a:t>
            </a:r>
            <a:r>
              <a:rPr lang="en-US" sz="2800" dirty="0"/>
              <a:t>  </a:t>
            </a:r>
            <a:r>
              <a:rPr lang="en-US" sz="2800" dirty="0" err="1"/>
              <a:t>ülkemizde</a:t>
            </a:r>
            <a:r>
              <a:rPr lang="en-US" sz="2800" dirty="0"/>
              <a:t> %25 </a:t>
            </a:r>
            <a:r>
              <a:rPr lang="en-US" sz="2800" dirty="0" err="1"/>
              <a:t>oranında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dış</a:t>
            </a:r>
            <a:r>
              <a:rPr lang="en-US" sz="2800" dirty="0"/>
              <a:t> </a:t>
            </a:r>
            <a:r>
              <a:rPr lang="en-US" sz="2800" dirty="0" err="1"/>
              <a:t>kaynak</a:t>
            </a:r>
            <a:r>
              <a:rPr lang="en-US" sz="2800" dirty="0"/>
              <a:t> </a:t>
            </a:r>
            <a:r>
              <a:rPr lang="en-US" sz="2800" dirty="0" err="1"/>
              <a:t>kullanım</a:t>
            </a:r>
            <a:r>
              <a:rPr lang="en-US" sz="2800" dirty="0"/>
              <a:t> (</a:t>
            </a:r>
            <a:r>
              <a:rPr lang="en-US" sz="2800" dirty="0" err="1"/>
              <a:t>outcourcing</a:t>
            </a:r>
            <a:r>
              <a:rPr lang="en-US" sz="2800" dirty="0"/>
              <a:t>) </a:t>
            </a:r>
            <a:r>
              <a:rPr lang="en-US" sz="2800" dirty="0" err="1"/>
              <a:t>oranından</a:t>
            </a:r>
            <a:r>
              <a:rPr lang="en-US" sz="2800" dirty="0"/>
              <a:t> </a:t>
            </a:r>
            <a:r>
              <a:rPr lang="en-US" sz="2800" dirty="0" err="1"/>
              <a:t>söz</a:t>
            </a:r>
            <a:r>
              <a:rPr lang="en-US" sz="2800" dirty="0"/>
              <a:t> </a:t>
            </a:r>
            <a:r>
              <a:rPr lang="en-US" sz="2800" dirty="0" err="1"/>
              <a:t>edilebilmektedir</a:t>
            </a:r>
            <a:r>
              <a:rPr lang="en-US" sz="2800" dirty="0"/>
              <a:t>.</a:t>
            </a:r>
            <a:endParaRPr lang="tr-TR" sz="28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5534" y="150126"/>
            <a:ext cx="11928144" cy="1078174"/>
          </a:xfrm>
        </p:spPr>
        <p:txBody>
          <a:bodyPr/>
          <a:lstStyle/>
          <a:p>
            <a:pPr algn="ctr"/>
            <a:r>
              <a:rPr lang="en-US" dirty="0"/>
              <a:t>Dış Kaynak </a:t>
            </a:r>
            <a:r>
              <a:rPr lang="en-US" dirty="0" err="1"/>
              <a:t>Kullanımının</a:t>
            </a:r>
            <a:r>
              <a:rPr lang="en-US" dirty="0"/>
              <a:t> </a:t>
            </a:r>
            <a:r>
              <a:rPr lang="en-US" dirty="0" err="1"/>
              <a:t>Sağladığı</a:t>
            </a:r>
            <a:r>
              <a:rPr lang="en-US" dirty="0"/>
              <a:t> </a:t>
            </a:r>
            <a:r>
              <a:rPr lang="en-US" dirty="0" err="1"/>
              <a:t>Yararlar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3373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181" y="95534"/>
            <a:ext cx="11969087" cy="66464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800" dirty="0"/>
          </a:p>
          <a:p>
            <a:pPr marL="0" indent="0" algn="ctr">
              <a:buNone/>
            </a:pPr>
            <a:r>
              <a:rPr lang="en-US" sz="2800" dirty="0" smtClean="0"/>
              <a:t>Avrupa </a:t>
            </a:r>
            <a:r>
              <a:rPr lang="en-US" sz="2800" dirty="0" err="1"/>
              <a:t>Birliği</a:t>
            </a:r>
            <a:r>
              <a:rPr lang="en-US" sz="2800" dirty="0"/>
              <a:t> </a:t>
            </a:r>
            <a:r>
              <a:rPr lang="en-US" sz="2800" dirty="0" err="1"/>
              <a:t>normlarına</a:t>
            </a:r>
            <a:r>
              <a:rPr lang="en-US" sz="2800" dirty="0"/>
              <a:t> </a:t>
            </a:r>
            <a:r>
              <a:rPr lang="en-US" sz="2800" dirty="0" err="1"/>
              <a:t>göre</a:t>
            </a:r>
            <a:r>
              <a:rPr lang="en-US" sz="2800" dirty="0"/>
              <a:t>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potansiyelin</a:t>
            </a:r>
            <a:r>
              <a:rPr lang="en-US" sz="2800" dirty="0"/>
              <a:t> 50 </a:t>
            </a:r>
            <a:r>
              <a:rPr lang="en-US" sz="2800" dirty="0" err="1"/>
              <a:t>milyar</a:t>
            </a:r>
            <a:r>
              <a:rPr lang="en-US" sz="2800" dirty="0"/>
              <a:t> </a:t>
            </a:r>
            <a:r>
              <a:rPr lang="en-US" sz="2800" dirty="0" err="1"/>
              <a:t>dolarlara</a:t>
            </a:r>
            <a:r>
              <a:rPr lang="en-US" sz="2800" dirty="0"/>
              <a:t> </a:t>
            </a:r>
            <a:r>
              <a:rPr lang="en-US" sz="2800" dirty="0" err="1"/>
              <a:t>çıkması</a:t>
            </a:r>
            <a:r>
              <a:rPr lang="en-US" sz="2800" dirty="0"/>
              <a:t> </a:t>
            </a:r>
            <a:r>
              <a:rPr lang="en-US" sz="2800" dirty="0" err="1"/>
              <a:t>yani</a:t>
            </a:r>
            <a:r>
              <a:rPr lang="en-US" sz="2800" dirty="0"/>
              <a:t> </a:t>
            </a:r>
            <a:r>
              <a:rPr lang="en-US" sz="2800" dirty="0" err="1"/>
              <a:t>pazarın</a:t>
            </a:r>
            <a:r>
              <a:rPr lang="en-US" sz="2800" dirty="0"/>
              <a:t> 20-25 </a:t>
            </a:r>
            <a:r>
              <a:rPr lang="en-US" sz="2800" dirty="0" err="1"/>
              <a:t>kat</a:t>
            </a:r>
            <a:r>
              <a:rPr lang="en-US" sz="2800" dirty="0"/>
              <a:t> </a:t>
            </a:r>
            <a:r>
              <a:rPr lang="en-US" sz="2800" dirty="0" err="1"/>
              <a:t>büyümesi</a:t>
            </a:r>
            <a:r>
              <a:rPr lang="en-US" sz="2800" dirty="0"/>
              <a:t> </a:t>
            </a:r>
            <a:r>
              <a:rPr lang="en-US" sz="2800" dirty="0" err="1"/>
              <a:t>söz</a:t>
            </a:r>
            <a:r>
              <a:rPr lang="en-US" sz="2800" dirty="0"/>
              <a:t> </a:t>
            </a:r>
            <a:r>
              <a:rPr lang="en-US" sz="2800" dirty="0" err="1"/>
              <a:t>konusudur</a:t>
            </a:r>
            <a:r>
              <a:rPr lang="en-US" sz="2800" dirty="0"/>
              <a:t>. Bu </a:t>
            </a:r>
            <a:r>
              <a:rPr lang="en-US" sz="2800" dirty="0" err="1"/>
              <a:t>büyüme</a:t>
            </a:r>
            <a:r>
              <a:rPr lang="en-US" sz="2800" dirty="0"/>
              <a:t> de </a:t>
            </a:r>
            <a:r>
              <a:rPr lang="en-US" sz="2800" dirty="0" err="1"/>
              <a:t>sadece</a:t>
            </a:r>
            <a:r>
              <a:rPr lang="en-US" sz="2800" dirty="0"/>
              <a:t> </a:t>
            </a:r>
            <a:r>
              <a:rPr lang="en-US" sz="2800" dirty="0" err="1"/>
              <a:t>üretici</a:t>
            </a:r>
            <a:r>
              <a:rPr lang="en-US" sz="2800" dirty="0"/>
              <a:t> </a:t>
            </a:r>
            <a:r>
              <a:rPr lang="en-US" sz="2800" dirty="0" err="1"/>
              <a:t>kuruluşların</a:t>
            </a:r>
            <a:r>
              <a:rPr lang="en-US" sz="2800" dirty="0"/>
              <a:t> </a:t>
            </a:r>
            <a:r>
              <a:rPr lang="en-US" sz="2800" dirty="0" err="1"/>
              <a:t>lojistik</a:t>
            </a:r>
            <a:r>
              <a:rPr lang="en-US" sz="2800" dirty="0"/>
              <a:t> </a:t>
            </a:r>
            <a:r>
              <a:rPr lang="en-US" sz="2800" dirty="0" err="1"/>
              <a:t>hizmetleri</a:t>
            </a:r>
            <a:r>
              <a:rPr lang="en-US" sz="2800" dirty="0"/>
              <a:t> </a:t>
            </a:r>
            <a:r>
              <a:rPr lang="en-US" sz="2800" dirty="0" err="1"/>
              <a:t>kendilerinin</a:t>
            </a:r>
            <a:r>
              <a:rPr lang="en-US" sz="2800" dirty="0"/>
              <a:t> </a:t>
            </a:r>
            <a:r>
              <a:rPr lang="en-US" sz="2800" dirty="0" err="1"/>
              <a:t>yapması</a:t>
            </a:r>
            <a:r>
              <a:rPr lang="en-US" sz="2800" dirty="0"/>
              <a:t> </a:t>
            </a:r>
            <a:r>
              <a:rPr lang="en-US" sz="2800" dirty="0" err="1"/>
              <a:t>yerine</a:t>
            </a:r>
            <a:r>
              <a:rPr lang="en-US" sz="2800" dirty="0"/>
              <a:t> </a:t>
            </a:r>
            <a:r>
              <a:rPr lang="en-US" sz="2800" dirty="0" err="1"/>
              <a:t>dışarıdan</a:t>
            </a:r>
            <a:r>
              <a:rPr lang="en-US" sz="2800" dirty="0"/>
              <a:t> </a:t>
            </a:r>
            <a:r>
              <a:rPr lang="en-US" sz="2800" dirty="0" err="1"/>
              <a:t>temin</a:t>
            </a:r>
            <a:r>
              <a:rPr lang="en-US" sz="2800" dirty="0"/>
              <a:t> </a:t>
            </a:r>
            <a:r>
              <a:rPr lang="en-US" sz="2800" dirty="0" err="1"/>
              <a:t>etmeleri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gerçekleşebilecektir</a:t>
            </a:r>
            <a:r>
              <a:rPr lang="en-US" sz="2800" dirty="0"/>
              <a:t>. Bu </a:t>
            </a:r>
            <a:r>
              <a:rPr lang="en-US" sz="2800" dirty="0" err="1"/>
              <a:t>hizmetlerin</a:t>
            </a:r>
            <a:r>
              <a:rPr lang="en-US" sz="2800" dirty="0"/>
              <a:t> </a:t>
            </a:r>
            <a:r>
              <a:rPr lang="en-US" sz="2800" dirty="0" err="1"/>
              <a:t>dünyada</a:t>
            </a:r>
            <a:r>
              <a:rPr lang="en-US" sz="2800" dirty="0"/>
              <a:t> </a:t>
            </a:r>
            <a:r>
              <a:rPr lang="en-US" sz="2800" dirty="0" err="1"/>
              <a:t>hangi</a:t>
            </a:r>
            <a:r>
              <a:rPr lang="en-US" sz="2800" dirty="0"/>
              <a:t> </a:t>
            </a:r>
            <a:r>
              <a:rPr lang="en-US" sz="2800" dirty="0" err="1"/>
              <a:t>oranlarda</a:t>
            </a:r>
            <a:r>
              <a:rPr lang="en-US" sz="2800" dirty="0"/>
              <a:t> </a:t>
            </a:r>
            <a:r>
              <a:rPr lang="en-US" sz="2800" dirty="0" err="1"/>
              <a:t>dış</a:t>
            </a:r>
            <a:r>
              <a:rPr lang="en-US" sz="2800" dirty="0"/>
              <a:t> </a:t>
            </a:r>
            <a:r>
              <a:rPr lang="en-US" sz="2800" dirty="0" err="1"/>
              <a:t>kaynak</a:t>
            </a:r>
            <a:r>
              <a:rPr lang="en-US" sz="2800" dirty="0"/>
              <a:t> </a:t>
            </a:r>
            <a:r>
              <a:rPr lang="en-US" sz="2800" dirty="0" err="1"/>
              <a:t>kullanıldığı</a:t>
            </a:r>
            <a:r>
              <a:rPr lang="en-US" sz="2800" dirty="0"/>
              <a:t> (</a:t>
            </a:r>
            <a:r>
              <a:rPr lang="en-US" sz="2800" dirty="0" err="1"/>
              <a:t>outcource</a:t>
            </a:r>
            <a:r>
              <a:rPr lang="en-US" sz="2800" dirty="0"/>
              <a:t>)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oranların</a:t>
            </a:r>
            <a:r>
              <a:rPr lang="en-US" sz="2800" dirty="0"/>
              <a:t> </a:t>
            </a:r>
            <a:r>
              <a:rPr lang="en-US" sz="2800" dirty="0" err="1"/>
              <a:t>ülkemizle</a:t>
            </a:r>
            <a:r>
              <a:rPr lang="en-US" sz="2800" dirty="0"/>
              <a:t> </a:t>
            </a:r>
            <a:r>
              <a:rPr lang="en-US" sz="2800" dirty="0" err="1"/>
              <a:t>karşılaştırılması</a:t>
            </a:r>
            <a:r>
              <a:rPr lang="en-US" sz="2800" dirty="0"/>
              <a:t> </a:t>
            </a:r>
            <a:r>
              <a:rPr lang="en-US" sz="2800" dirty="0" err="1"/>
              <a:t>aşağıdaki</a:t>
            </a:r>
            <a:r>
              <a:rPr lang="en-US" sz="2800" dirty="0"/>
              <a:t> </a:t>
            </a:r>
            <a:r>
              <a:rPr lang="en-US" sz="2800" dirty="0" err="1"/>
              <a:t>grafikte</a:t>
            </a:r>
            <a:r>
              <a:rPr lang="en-US" sz="2800" dirty="0"/>
              <a:t> </a:t>
            </a:r>
            <a:r>
              <a:rPr lang="en-US" sz="2800" dirty="0" err="1"/>
              <a:t>verilmiştir</a:t>
            </a:r>
            <a:r>
              <a:rPr lang="en-US" sz="2800" dirty="0"/>
              <a:t>.</a:t>
            </a:r>
            <a:endParaRPr lang="tr-TR" sz="2800" dirty="0"/>
          </a:p>
          <a:p>
            <a:pPr marL="0" indent="0" algn="ctr">
              <a:buNone/>
            </a:pPr>
            <a:r>
              <a:rPr lang="en-US" sz="2800" dirty="0"/>
              <a:t>İşletmelerin </a:t>
            </a:r>
            <a:r>
              <a:rPr lang="en-US" sz="2800" dirty="0" err="1"/>
              <a:t>lojistik</a:t>
            </a:r>
            <a:r>
              <a:rPr lang="en-US" sz="2800" dirty="0"/>
              <a:t> </a:t>
            </a:r>
            <a:r>
              <a:rPr lang="en-US" sz="2800" dirty="0" err="1"/>
              <a:t>hizmetleri</a:t>
            </a:r>
            <a:r>
              <a:rPr lang="en-US" sz="2800" dirty="0"/>
              <a:t> </a:t>
            </a:r>
            <a:r>
              <a:rPr lang="en-US" sz="2800" dirty="0" err="1"/>
              <a:t>dışarıdan</a:t>
            </a:r>
            <a:r>
              <a:rPr lang="en-US" sz="2800" dirty="0"/>
              <a:t> </a:t>
            </a:r>
            <a:r>
              <a:rPr lang="en-US" sz="2800" dirty="0" err="1"/>
              <a:t>almaya</a:t>
            </a:r>
            <a:r>
              <a:rPr lang="en-US" sz="2800" dirty="0"/>
              <a:t> </a:t>
            </a:r>
            <a:r>
              <a:rPr lang="en-US" sz="2800" dirty="0" err="1"/>
              <a:t>yönelik</a:t>
            </a:r>
            <a:r>
              <a:rPr lang="en-US" sz="2800" dirty="0"/>
              <a:t> </a:t>
            </a:r>
            <a:r>
              <a:rPr lang="en-US" sz="2800" dirty="0" err="1"/>
              <a:t>talepleri</a:t>
            </a:r>
            <a:r>
              <a:rPr lang="en-US" sz="2800" dirty="0"/>
              <a:t> </a:t>
            </a:r>
            <a:r>
              <a:rPr lang="en-US" sz="2800" dirty="0" err="1"/>
              <a:t>sektörde</a:t>
            </a:r>
            <a:r>
              <a:rPr lang="en-US" sz="2800" dirty="0"/>
              <a:t> </a:t>
            </a:r>
            <a:r>
              <a:rPr lang="en-US" sz="2800" dirty="0" err="1"/>
              <a:t>yeni</a:t>
            </a:r>
            <a:r>
              <a:rPr lang="en-US" sz="2800" dirty="0"/>
              <a:t> </a:t>
            </a:r>
            <a:r>
              <a:rPr lang="en-US" sz="2800" dirty="0" err="1"/>
              <a:t>gelişmelere</a:t>
            </a:r>
            <a:r>
              <a:rPr lang="en-US" sz="2800" dirty="0"/>
              <a:t> </a:t>
            </a:r>
            <a:r>
              <a:rPr lang="en-US" sz="2800" dirty="0" err="1"/>
              <a:t>neden</a:t>
            </a:r>
            <a:r>
              <a:rPr lang="en-US" sz="2800" dirty="0"/>
              <a:t> </a:t>
            </a:r>
            <a:r>
              <a:rPr lang="en-US" sz="2800" dirty="0" err="1"/>
              <a:t>olmuştur</a:t>
            </a:r>
            <a:r>
              <a:rPr lang="en-US" sz="2800" dirty="0"/>
              <a:t>. Bu </a:t>
            </a:r>
            <a:r>
              <a:rPr lang="en-US" sz="2800" dirty="0" err="1"/>
              <a:t>çerçevede</a:t>
            </a:r>
            <a:r>
              <a:rPr lang="en-US" sz="2800" dirty="0"/>
              <a:t> </a:t>
            </a:r>
            <a:r>
              <a:rPr lang="en-US" sz="2800" dirty="0" err="1"/>
              <a:t>kısaca</a:t>
            </a:r>
            <a:r>
              <a:rPr lang="en-US" sz="2800" dirty="0"/>
              <a:t> 3PL (3rd Party Logistics Companies)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isimlendirilen</a:t>
            </a:r>
            <a:r>
              <a:rPr lang="en-US" sz="2800" dirty="0"/>
              <a:t> 3. </a:t>
            </a:r>
            <a:r>
              <a:rPr lang="en-US" sz="2800" dirty="0" err="1"/>
              <a:t>parti</a:t>
            </a:r>
            <a:r>
              <a:rPr lang="en-US" sz="2800" dirty="0"/>
              <a:t> </a:t>
            </a:r>
            <a:r>
              <a:rPr lang="en-US" sz="2800" dirty="0" err="1"/>
              <a:t>lojistik</a:t>
            </a:r>
            <a:r>
              <a:rPr lang="en-US" sz="2800" dirty="0"/>
              <a:t> </a:t>
            </a:r>
            <a:r>
              <a:rPr lang="en-US" sz="2800" dirty="0" err="1"/>
              <a:t>şirketlerini</a:t>
            </a:r>
            <a:r>
              <a:rPr lang="en-US" sz="2800" dirty="0"/>
              <a:t> </a:t>
            </a:r>
            <a:r>
              <a:rPr lang="en-US" sz="2800" dirty="0" err="1"/>
              <a:t>ortaya</a:t>
            </a:r>
            <a:r>
              <a:rPr lang="en-US" sz="2800" dirty="0"/>
              <a:t> </a:t>
            </a:r>
            <a:r>
              <a:rPr lang="en-US" sz="2800" dirty="0" err="1"/>
              <a:t>çıkarmıştır</a:t>
            </a:r>
            <a:r>
              <a:rPr lang="en-US" sz="2800" dirty="0"/>
              <a:t>. </a:t>
            </a:r>
            <a:r>
              <a:rPr lang="en-US" sz="2800" dirty="0" err="1"/>
              <a:t>Firmalar</a:t>
            </a:r>
            <a:r>
              <a:rPr lang="en-US" sz="2800" dirty="0"/>
              <a:t> depo </a:t>
            </a:r>
            <a:r>
              <a:rPr lang="en-US" sz="2800" dirty="0" err="1"/>
              <a:t>yönetimi</a:t>
            </a:r>
            <a:r>
              <a:rPr lang="en-US" sz="2800" dirty="0"/>
              <a:t>, mal </a:t>
            </a:r>
            <a:r>
              <a:rPr lang="en-US" sz="2800" dirty="0" err="1"/>
              <a:t>sevkiyatı</a:t>
            </a:r>
            <a:r>
              <a:rPr lang="en-US" sz="2800" dirty="0"/>
              <a:t>, </a:t>
            </a:r>
            <a:r>
              <a:rPr lang="en-US" sz="2800" dirty="0" err="1"/>
              <a:t>lojistik</a:t>
            </a:r>
            <a:r>
              <a:rPr lang="en-US" sz="2800" dirty="0"/>
              <a:t> </a:t>
            </a:r>
            <a:r>
              <a:rPr lang="en-US" sz="2800" dirty="0" err="1"/>
              <a:t>bilgi</a:t>
            </a:r>
            <a:r>
              <a:rPr lang="en-US" sz="2800" dirty="0"/>
              <a:t> </a:t>
            </a:r>
            <a:r>
              <a:rPr lang="en-US" sz="2800" dirty="0" err="1"/>
              <a:t>sisteminin</a:t>
            </a:r>
            <a:r>
              <a:rPr lang="en-US" sz="2800" dirty="0"/>
              <a:t> </a:t>
            </a:r>
            <a:r>
              <a:rPr lang="en-US" sz="2800" dirty="0" err="1"/>
              <a:t>kurulması</a:t>
            </a:r>
            <a:r>
              <a:rPr lang="en-US" sz="2800" dirty="0"/>
              <a:t>, filo </a:t>
            </a:r>
            <a:r>
              <a:rPr lang="en-US" sz="2800" dirty="0" err="1"/>
              <a:t>maliyetleri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diğer</a:t>
            </a:r>
            <a:r>
              <a:rPr lang="en-US" sz="2800" dirty="0"/>
              <a:t> </a:t>
            </a:r>
            <a:r>
              <a:rPr lang="en-US" sz="2800" dirty="0" err="1"/>
              <a:t>lojistik</a:t>
            </a:r>
            <a:r>
              <a:rPr lang="en-US" sz="2800" dirty="0"/>
              <a:t> </a:t>
            </a:r>
            <a:r>
              <a:rPr lang="en-US" sz="2800" dirty="0" err="1"/>
              <a:t>alanlarla</a:t>
            </a:r>
            <a:r>
              <a:rPr lang="en-US" sz="2800" dirty="0"/>
              <a:t> </a:t>
            </a:r>
            <a:r>
              <a:rPr lang="en-US" sz="2800" dirty="0" err="1"/>
              <a:t>ilgili</a:t>
            </a:r>
            <a:r>
              <a:rPr lang="en-US" sz="2800" dirty="0"/>
              <a:t> </a:t>
            </a:r>
            <a:r>
              <a:rPr lang="en-US" sz="2800" dirty="0" err="1"/>
              <a:t>hizmetleri</a:t>
            </a:r>
            <a:r>
              <a:rPr lang="en-US" sz="2800" dirty="0"/>
              <a:t> </a:t>
            </a:r>
            <a:r>
              <a:rPr lang="en-US" sz="2800" dirty="0" err="1"/>
              <a:t>dışarıdan</a:t>
            </a:r>
            <a:r>
              <a:rPr lang="en-US" sz="2800" dirty="0"/>
              <a:t> </a:t>
            </a:r>
            <a:r>
              <a:rPr lang="en-US" sz="2800" dirty="0" err="1"/>
              <a:t>sağlayabilmektedir</a:t>
            </a:r>
            <a:r>
              <a:rPr lang="en-US" sz="2800" dirty="0"/>
              <a:t>.</a:t>
            </a:r>
            <a:endParaRPr lang="tr-TR" sz="2800" dirty="0"/>
          </a:p>
          <a:p>
            <a:pPr marL="0" indent="0" algn="ctr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055741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830" y="95534"/>
            <a:ext cx="11941791" cy="66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77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533" y="1255594"/>
            <a:ext cx="11982735" cy="5486400"/>
          </a:xfrm>
        </p:spPr>
        <p:txBody>
          <a:bodyPr>
            <a:noAutofit/>
          </a:bodyPr>
          <a:lstStyle/>
          <a:p>
            <a:pPr lvl="4"/>
            <a:r>
              <a:rPr lang="en-US" sz="2400" dirty="0"/>
              <a:t>Ana </a:t>
            </a:r>
            <a:r>
              <a:rPr lang="en-US" sz="2400" dirty="0" err="1"/>
              <a:t>işe</a:t>
            </a:r>
            <a:r>
              <a:rPr lang="en-US" sz="2400" dirty="0"/>
              <a:t> </a:t>
            </a:r>
            <a:r>
              <a:rPr lang="en-US" sz="2400" dirty="0" err="1"/>
              <a:t>odaklanmak</a:t>
            </a:r>
            <a:endParaRPr lang="tr-TR" sz="2400" dirty="0"/>
          </a:p>
          <a:p>
            <a:pPr lvl="4"/>
            <a:r>
              <a:rPr lang="en-US" sz="2400" dirty="0"/>
              <a:t>Maliyetlerin </a:t>
            </a:r>
            <a:r>
              <a:rPr lang="en-US" sz="2400" dirty="0" err="1"/>
              <a:t>azaltılması</a:t>
            </a:r>
            <a:endParaRPr lang="tr-TR" sz="2400" dirty="0"/>
          </a:p>
          <a:p>
            <a:pPr lvl="4"/>
            <a:r>
              <a:rPr lang="en-US" sz="2400" dirty="0"/>
              <a:t>Sabit </a:t>
            </a:r>
            <a:r>
              <a:rPr lang="en-US" sz="2400" dirty="0" err="1"/>
              <a:t>maliyetin</a:t>
            </a:r>
            <a:r>
              <a:rPr lang="en-US" sz="2400" dirty="0"/>
              <a:t> </a:t>
            </a:r>
            <a:r>
              <a:rPr lang="en-US" sz="2400" dirty="0" err="1"/>
              <a:t>değişkene</a:t>
            </a:r>
            <a:r>
              <a:rPr lang="en-US" sz="2400" dirty="0"/>
              <a:t> </a:t>
            </a:r>
            <a:r>
              <a:rPr lang="en-US" sz="2400" dirty="0" err="1"/>
              <a:t>dönüştürülmesi</a:t>
            </a:r>
            <a:endParaRPr lang="tr-TR" sz="2400" dirty="0"/>
          </a:p>
          <a:p>
            <a:pPr lvl="4"/>
            <a:r>
              <a:rPr lang="en-US" sz="2400" dirty="0"/>
              <a:t>Maliyetlerin </a:t>
            </a:r>
            <a:r>
              <a:rPr lang="en-US" sz="2400" dirty="0" err="1"/>
              <a:t>önceden</a:t>
            </a:r>
            <a:r>
              <a:rPr lang="en-US" sz="2400" dirty="0"/>
              <a:t> </a:t>
            </a:r>
            <a:r>
              <a:rPr lang="en-US" sz="2400" dirty="0" err="1"/>
              <a:t>bilinmesi</a:t>
            </a:r>
            <a:endParaRPr lang="tr-TR" sz="2400" dirty="0"/>
          </a:p>
          <a:p>
            <a:pPr lvl="4"/>
            <a:r>
              <a:rPr lang="en-US" sz="2400" dirty="0"/>
              <a:t>Belirlenmiş </a:t>
            </a:r>
            <a:r>
              <a:rPr lang="en-US" sz="2400" dirty="0" err="1"/>
              <a:t>hizmet</a:t>
            </a:r>
            <a:r>
              <a:rPr lang="en-US" sz="2400" dirty="0"/>
              <a:t> </a:t>
            </a:r>
            <a:r>
              <a:rPr lang="en-US" sz="2400" dirty="0" err="1" smtClean="0"/>
              <a:t>düzeyleri</a:t>
            </a:r>
            <a:endParaRPr lang="tr-TR" sz="2400" dirty="0"/>
          </a:p>
          <a:p>
            <a:pPr lvl="4"/>
            <a:r>
              <a:rPr lang="en-US" sz="2400" dirty="0"/>
              <a:t>Bilgi </a:t>
            </a:r>
            <a:r>
              <a:rPr lang="en-US" sz="2400" dirty="0" err="1"/>
              <a:t>teknolojilerini</a:t>
            </a:r>
            <a:r>
              <a:rPr lang="en-US" sz="2400" dirty="0"/>
              <a:t> </a:t>
            </a:r>
            <a:r>
              <a:rPr lang="en-US" sz="2400" dirty="0" err="1"/>
              <a:t>doğru</a:t>
            </a:r>
            <a:r>
              <a:rPr lang="en-US" sz="2400" dirty="0"/>
              <a:t> </a:t>
            </a:r>
            <a:r>
              <a:rPr lang="en-US" sz="2400" dirty="0" err="1"/>
              <a:t>kullanmak</a:t>
            </a:r>
            <a:endParaRPr lang="tr-TR" sz="2400" dirty="0"/>
          </a:p>
          <a:p>
            <a:pPr lvl="4"/>
            <a:r>
              <a:rPr lang="en-US" sz="2400" dirty="0"/>
              <a:t>Süreç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prosedürler</a:t>
            </a:r>
            <a:endParaRPr lang="tr-TR" sz="2400" dirty="0"/>
          </a:p>
          <a:p>
            <a:pPr lvl="4"/>
            <a:r>
              <a:rPr lang="en-US" sz="2400" dirty="0"/>
              <a:t>Geniş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esnek</a:t>
            </a:r>
            <a:r>
              <a:rPr lang="en-US" sz="2400" dirty="0"/>
              <a:t> </a:t>
            </a:r>
            <a:r>
              <a:rPr lang="en-US" sz="2400" dirty="0" err="1"/>
              <a:t>kaynak</a:t>
            </a:r>
            <a:r>
              <a:rPr lang="en-US" sz="2400" dirty="0"/>
              <a:t> </a:t>
            </a:r>
            <a:r>
              <a:rPr lang="en-US" sz="2400" dirty="0" err="1"/>
              <a:t>havuzu</a:t>
            </a:r>
            <a:endParaRPr lang="tr-TR" sz="2400" dirty="0"/>
          </a:p>
          <a:p>
            <a:pPr lvl="4"/>
            <a:r>
              <a:rPr lang="en-US" sz="2400" dirty="0"/>
              <a:t>Kaynak </a:t>
            </a:r>
            <a:r>
              <a:rPr lang="en-US" sz="2400" dirty="0" err="1"/>
              <a:t>sürekliliği</a:t>
            </a:r>
            <a:endParaRPr lang="tr-TR" sz="2400" dirty="0"/>
          </a:p>
          <a:p>
            <a:pPr lvl="4"/>
            <a:r>
              <a:rPr lang="en-US" sz="2400" dirty="0"/>
              <a:t>Maliyet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teknoloji</a:t>
            </a:r>
            <a:r>
              <a:rPr lang="en-US" sz="2400" dirty="0"/>
              <a:t> </a:t>
            </a:r>
            <a:r>
              <a:rPr lang="en-US" sz="2400" dirty="0" err="1"/>
              <a:t>risklerinin</a:t>
            </a:r>
            <a:r>
              <a:rPr lang="en-US" sz="2400" dirty="0"/>
              <a:t> </a:t>
            </a:r>
            <a:r>
              <a:rPr lang="en-US" sz="2400" dirty="0" err="1"/>
              <a:t>azalması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5533" y="122831"/>
            <a:ext cx="11982735" cy="955342"/>
          </a:xfrm>
        </p:spPr>
        <p:txBody>
          <a:bodyPr>
            <a:normAutofit/>
          </a:bodyPr>
          <a:lstStyle/>
          <a:p>
            <a:pPr lvl="3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b="1" dirty="0"/>
              <a:t>Dış Kaynak </a:t>
            </a:r>
            <a:r>
              <a:rPr lang="en-US" sz="2800" b="1" dirty="0" err="1"/>
              <a:t>Kullanımının</a:t>
            </a:r>
            <a:r>
              <a:rPr lang="en-US" sz="2800" b="1" dirty="0"/>
              <a:t> </a:t>
            </a:r>
            <a:r>
              <a:rPr lang="en-US" sz="2800" b="1" dirty="0" err="1"/>
              <a:t>Başlıca</a:t>
            </a:r>
            <a:r>
              <a:rPr lang="en-US" sz="2800" b="1" dirty="0"/>
              <a:t> </a:t>
            </a:r>
            <a:r>
              <a:rPr lang="en-US" sz="2800" b="1" dirty="0" err="1"/>
              <a:t>Faydaları</a:t>
            </a:r>
            <a:r>
              <a:rPr lang="tr-TR" sz="2800" b="1" dirty="0"/>
              <a:t/>
            </a:r>
            <a:br>
              <a:rPr lang="tr-TR" sz="2800" b="1" dirty="0"/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695465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829" y="1378424"/>
            <a:ext cx="11941791" cy="5349922"/>
          </a:xfrm>
        </p:spPr>
        <p:txBody>
          <a:bodyPr>
            <a:normAutofit/>
          </a:bodyPr>
          <a:lstStyle/>
          <a:p>
            <a:pPr algn="ctr"/>
            <a:endParaRPr lang="tr-TR" sz="2400" dirty="0" smtClean="0"/>
          </a:p>
          <a:p>
            <a:pPr algn="ctr"/>
            <a:r>
              <a:rPr lang="en-US" sz="2400" dirty="0" smtClean="0"/>
              <a:t>Küreselleşme </a:t>
            </a:r>
            <a:r>
              <a:rPr lang="en-US" sz="2400" dirty="0" err="1"/>
              <a:t>sürecinde</a:t>
            </a:r>
            <a:r>
              <a:rPr lang="en-US" sz="2400" dirty="0"/>
              <a:t> </a:t>
            </a:r>
            <a:r>
              <a:rPr lang="en-US" sz="2400" dirty="0" err="1"/>
              <a:t>yaşanan</a:t>
            </a:r>
            <a:r>
              <a:rPr lang="en-US" sz="2400" dirty="0"/>
              <a:t> </a:t>
            </a:r>
            <a:r>
              <a:rPr lang="en-US" sz="2400" dirty="0" err="1"/>
              <a:t>değişim</a:t>
            </a:r>
            <a:r>
              <a:rPr lang="en-US" sz="2400" dirty="0"/>
              <a:t>, </a:t>
            </a:r>
            <a:r>
              <a:rPr lang="en-US" sz="2400" dirty="0" err="1"/>
              <a:t>lojistik</a:t>
            </a:r>
            <a:r>
              <a:rPr lang="en-US" sz="2400" dirty="0"/>
              <a:t> </a:t>
            </a:r>
            <a:r>
              <a:rPr lang="en-US" sz="2400" dirty="0" err="1"/>
              <a:t>zincirini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karmaşık</a:t>
            </a:r>
            <a:r>
              <a:rPr lang="en-US" sz="2400" dirty="0"/>
              <a:t> </a:t>
            </a:r>
            <a:r>
              <a:rPr lang="en-US" sz="2400" dirty="0" err="1"/>
              <a:t>hâle</a:t>
            </a:r>
            <a:r>
              <a:rPr lang="en-US" sz="2400" dirty="0"/>
              <a:t> </a:t>
            </a:r>
            <a:r>
              <a:rPr lang="en-US" sz="2400" dirty="0" err="1"/>
              <a:t>getirmiştir</a:t>
            </a:r>
            <a:r>
              <a:rPr lang="en-US" sz="2400" dirty="0"/>
              <a:t>. Rekabet </a:t>
            </a:r>
            <a:r>
              <a:rPr lang="en-US" sz="2400" dirty="0" err="1"/>
              <a:t>edebilme</a:t>
            </a:r>
            <a:r>
              <a:rPr lang="en-US" sz="2400" dirty="0"/>
              <a:t> </a:t>
            </a:r>
            <a:r>
              <a:rPr lang="en-US" sz="2400" dirty="0" err="1"/>
              <a:t>adına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imkânların</a:t>
            </a:r>
            <a:r>
              <a:rPr lang="en-US" sz="2400" dirty="0"/>
              <a:t> </a:t>
            </a:r>
            <a:r>
              <a:rPr lang="en-US" sz="2400" dirty="0" err="1"/>
              <a:t>esas</a:t>
            </a:r>
            <a:r>
              <a:rPr lang="en-US" sz="2400" dirty="0"/>
              <a:t> </a:t>
            </a:r>
            <a:r>
              <a:rPr lang="en-US" sz="2400" dirty="0" err="1"/>
              <a:t>işe</a:t>
            </a:r>
            <a:r>
              <a:rPr lang="en-US" sz="2400" dirty="0"/>
              <a:t> </a:t>
            </a:r>
            <a:r>
              <a:rPr lang="en-US" sz="2400" dirty="0" err="1"/>
              <a:t>yöneltilmemesi</a:t>
            </a:r>
            <a:r>
              <a:rPr lang="en-US" sz="2400" dirty="0"/>
              <a:t> </a:t>
            </a:r>
            <a:r>
              <a:rPr lang="en-US" sz="2400" dirty="0" err="1"/>
              <a:t>firmayı</a:t>
            </a:r>
            <a:r>
              <a:rPr lang="en-US" sz="2400" dirty="0"/>
              <a:t> </a:t>
            </a:r>
            <a:r>
              <a:rPr lang="en-US" sz="2400" dirty="0" err="1"/>
              <a:t>rekabet</a:t>
            </a:r>
            <a:r>
              <a:rPr lang="en-US" sz="2400" dirty="0"/>
              <a:t> </a:t>
            </a:r>
            <a:r>
              <a:rPr lang="en-US" sz="2400" dirty="0" err="1"/>
              <a:t>yarışının</a:t>
            </a:r>
            <a:r>
              <a:rPr lang="en-US" sz="2400" dirty="0"/>
              <a:t> </a:t>
            </a:r>
            <a:r>
              <a:rPr lang="en-US" sz="2400" dirty="0" err="1"/>
              <a:t>gerisinde</a:t>
            </a:r>
            <a:r>
              <a:rPr lang="en-US" sz="2400" dirty="0"/>
              <a:t> </a:t>
            </a:r>
            <a:r>
              <a:rPr lang="en-US" sz="2400" dirty="0" err="1"/>
              <a:t>bırakır</a:t>
            </a:r>
            <a:r>
              <a:rPr lang="en-US" sz="2400" dirty="0"/>
              <a:t>. </a:t>
            </a:r>
            <a:r>
              <a:rPr lang="en-US" sz="2400" dirty="0" err="1"/>
              <a:t>Sadece</a:t>
            </a:r>
            <a:r>
              <a:rPr lang="en-US" sz="2400" dirty="0"/>
              <a:t> </a:t>
            </a:r>
            <a:r>
              <a:rPr lang="en-US" sz="2400" dirty="0" err="1"/>
              <a:t>üretim</a:t>
            </a:r>
            <a:r>
              <a:rPr lang="en-US" sz="2400" dirty="0"/>
              <a:t> </a:t>
            </a:r>
            <a:r>
              <a:rPr lang="en-US" sz="2400" dirty="0" err="1"/>
              <a:t>sektöründe</a:t>
            </a:r>
            <a:r>
              <a:rPr lang="en-US" sz="2400" dirty="0"/>
              <a:t> </a:t>
            </a:r>
            <a:r>
              <a:rPr lang="en-US" sz="2400" dirty="0" err="1"/>
              <a:t>değil</a:t>
            </a:r>
            <a:r>
              <a:rPr lang="en-US" sz="2400" dirty="0"/>
              <a:t> her </a:t>
            </a:r>
            <a:r>
              <a:rPr lang="en-US" sz="2400" dirty="0" err="1"/>
              <a:t>sektörde</a:t>
            </a:r>
            <a:r>
              <a:rPr lang="en-US" sz="2400" dirty="0"/>
              <a:t> </a:t>
            </a:r>
            <a:r>
              <a:rPr lang="en-US" sz="2400" dirty="0" err="1"/>
              <a:t>ana</a:t>
            </a:r>
            <a:r>
              <a:rPr lang="en-US" sz="2400" dirty="0"/>
              <a:t> </a:t>
            </a:r>
            <a:r>
              <a:rPr lang="en-US" sz="2400" dirty="0" err="1"/>
              <a:t>işe</a:t>
            </a:r>
            <a:r>
              <a:rPr lang="en-US" sz="2400" dirty="0"/>
              <a:t> </a:t>
            </a:r>
            <a:r>
              <a:rPr lang="en-US" sz="2400" dirty="0" err="1"/>
              <a:t>odaklanılamaması</a:t>
            </a:r>
            <a:r>
              <a:rPr lang="en-US" sz="2400" dirty="0"/>
              <a:t>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sıkıntıları</a:t>
            </a:r>
            <a:r>
              <a:rPr lang="en-US" sz="2400" dirty="0"/>
              <a:t> da </a:t>
            </a:r>
            <a:r>
              <a:rPr lang="en-US" sz="2400" dirty="0" err="1"/>
              <a:t>beraberinde</a:t>
            </a:r>
            <a:r>
              <a:rPr lang="en-US" sz="2400" dirty="0"/>
              <a:t> </a:t>
            </a:r>
            <a:r>
              <a:rPr lang="en-US" sz="2400" dirty="0" err="1"/>
              <a:t>getirmektedir</a:t>
            </a:r>
            <a:r>
              <a:rPr lang="en-US" sz="2400" dirty="0" smtClean="0"/>
              <a:t>.</a:t>
            </a:r>
            <a:endParaRPr lang="tr-TR" sz="2400" dirty="0"/>
          </a:p>
          <a:p>
            <a:pPr algn="ctr"/>
            <a:r>
              <a:rPr lang="en-US" sz="2400" dirty="0"/>
              <a:t>Örneğin,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miktarlarda</a:t>
            </a:r>
            <a:r>
              <a:rPr lang="en-US" sz="2400" dirty="0"/>
              <a:t> </a:t>
            </a:r>
            <a:r>
              <a:rPr lang="en-US" sz="2400" dirty="0" err="1"/>
              <a:t>teslimat</a:t>
            </a:r>
            <a:r>
              <a:rPr lang="en-US" sz="2400" dirty="0"/>
              <a:t> </a:t>
            </a:r>
            <a:r>
              <a:rPr lang="en-US" sz="2400" dirty="0" err="1"/>
              <a:t>yapan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deponun</a:t>
            </a:r>
            <a:r>
              <a:rPr lang="en-US" sz="2400" dirty="0"/>
              <a:t> </a:t>
            </a:r>
            <a:r>
              <a:rPr lang="en-US" sz="2400" dirty="0" err="1"/>
              <a:t>kullandığı</a:t>
            </a:r>
            <a:r>
              <a:rPr lang="en-US" sz="2400" dirty="0"/>
              <a:t> forklift </a:t>
            </a:r>
            <a:r>
              <a:rPr lang="en-US" sz="2400" dirty="0" err="1"/>
              <a:t>araçlarını</a:t>
            </a:r>
            <a:r>
              <a:rPr lang="en-US" sz="2400" dirty="0"/>
              <a:t> </a:t>
            </a:r>
            <a:r>
              <a:rPr lang="en-US" sz="2400" dirty="0" err="1"/>
              <a:t>kiralama</a:t>
            </a:r>
            <a:r>
              <a:rPr lang="en-US" sz="2400" dirty="0"/>
              <a:t> </a:t>
            </a:r>
            <a:r>
              <a:rPr lang="en-US" sz="2400" dirty="0" err="1"/>
              <a:t>yoluna</a:t>
            </a:r>
            <a:r>
              <a:rPr lang="en-US" sz="2400" dirty="0"/>
              <a:t> </a:t>
            </a:r>
            <a:r>
              <a:rPr lang="en-US" sz="2400" dirty="0" err="1"/>
              <a:t>gitmesi</a:t>
            </a:r>
            <a:r>
              <a:rPr lang="en-US" sz="2400" dirty="0"/>
              <a:t> depo </a:t>
            </a:r>
            <a:r>
              <a:rPr lang="en-US" sz="2400" dirty="0" err="1"/>
              <a:t>personelinin</a:t>
            </a:r>
            <a:r>
              <a:rPr lang="en-US" sz="2400" dirty="0"/>
              <a:t> </a:t>
            </a:r>
            <a:r>
              <a:rPr lang="en-US" sz="2400" dirty="0" err="1"/>
              <a:t>yanı</a:t>
            </a:r>
            <a:r>
              <a:rPr lang="en-US" sz="2400" dirty="0"/>
              <a:t> </a:t>
            </a:r>
            <a:r>
              <a:rPr lang="en-US" sz="2400" dirty="0" err="1"/>
              <a:t>sıra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de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araçların</a:t>
            </a:r>
            <a:r>
              <a:rPr lang="en-US" sz="2400" dirty="0"/>
              <a:t> </a:t>
            </a:r>
            <a:r>
              <a:rPr lang="en-US" sz="2400" dirty="0" err="1"/>
              <a:t>bakım</a:t>
            </a:r>
            <a:r>
              <a:rPr lang="en-US" sz="2400" dirty="0"/>
              <a:t> </a:t>
            </a:r>
            <a:r>
              <a:rPr lang="en-US" sz="2400" dirty="0" err="1"/>
              <a:t>onarımından</a:t>
            </a:r>
            <a:r>
              <a:rPr lang="en-US" sz="2400" dirty="0"/>
              <a:t> </a:t>
            </a:r>
            <a:r>
              <a:rPr lang="en-US" sz="2400" dirty="0" err="1"/>
              <a:t>anlayan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uzmanlaşmış</a:t>
            </a:r>
            <a:r>
              <a:rPr lang="en-US" sz="2400" dirty="0"/>
              <a:t> </a:t>
            </a:r>
            <a:r>
              <a:rPr lang="en-US" sz="2400" dirty="0" err="1"/>
              <a:t>personel</a:t>
            </a:r>
            <a:r>
              <a:rPr lang="en-US" sz="2400" dirty="0"/>
              <a:t> </a:t>
            </a:r>
            <a:r>
              <a:rPr lang="en-US" sz="2400" dirty="0" err="1"/>
              <a:t>istihdam</a:t>
            </a:r>
            <a:r>
              <a:rPr lang="en-US" sz="2400" dirty="0"/>
              <a:t> </a:t>
            </a:r>
            <a:r>
              <a:rPr lang="en-US" sz="2400" dirty="0" err="1"/>
              <a:t>edilmesi</a:t>
            </a:r>
            <a:r>
              <a:rPr lang="en-US" sz="2400" dirty="0"/>
              <a:t> </a:t>
            </a:r>
            <a:r>
              <a:rPr lang="en-US" sz="2400" dirty="0" err="1"/>
              <a:t>mecburiyetini</a:t>
            </a:r>
            <a:r>
              <a:rPr lang="en-US" sz="2400" dirty="0"/>
              <a:t> </a:t>
            </a:r>
            <a:r>
              <a:rPr lang="en-US" sz="2400" dirty="0" err="1"/>
              <a:t>ortadan</a:t>
            </a:r>
            <a:r>
              <a:rPr lang="en-US" sz="2400" dirty="0"/>
              <a:t> </a:t>
            </a:r>
            <a:r>
              <a:rPr lang="en-US" sz="2400" dirty="0" err="1"/>
              <a:t>kaldırır</a:t>
            </a:r>
            <a:r>
              <a:rPr lang="en-US" sz="2400" dirty="0"/>
              <a:t>. </a:t>
            </a:r>
            <a:r>
              <a:rPr lang="en-US" sz="2400" dirty="0" err="1"/>
              <a:t>Çünkü</a:t>
            </a:r>
            <a:r>
              <a:rPr lang="en-US" sz="2400" dirty="0"/>
              <a:t> </a:t>
            </a:r>
            <a:r>
              <a:rPr lang="en-US" sz="2400" dirty="0" err="1"/>
              <a:t>yaşanacak</a:t>
            </a:r>
            <a:r>
              <a:rPr lang="en-US" sz="2400" dirty="0"/>
              <a:t> </a:t>
            </a:r>
            <a:r>
              <a:rPr lang="en-US" sz="2400" dirty="0" err="1"/>
              <a:t>herhangi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aksaklıkta</a:t>
            </a:r>
            <a:r>
              <a:rPr lang="en-US" sz="2400" dirty="0"/>
              <a:t> </a:t>
            </a:r>
            <a:r>
              <a:rPr lang="en-US" sz="2400" dirty="0" err="1"/>
              <a:t>kiralanan</a:t>
            </a:r>
            <a:r>
              <a:rPr lang="en-US" sz="2400" dirty="0"/>
              <a:t> </a:t>
            </a:r>
            <a:r>
              <a:rPr lang="en-US" sz="2400" dirty="0" err="1"/>
              <a:t>işletme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personel</a:t>
            </a:r>
            <a:r>
              <a:rPr lang="en-US" sz="2400" dirty="0"/>
              <a:t> </a:t>
            </a:r>
            <a:r>
              <a:rPr lang="en-US" sz="2400" dirty="0" err="1"/>
              <a:t>gönderilip</a:t>
            </a:r>
            <a:r>
              <a:rPr lang="en-US" sz="2400" dirty="0"/>
              <a:t> </a:t>
            </a:r>
            <a:r>
              <a:rPr lang="en-US" sz="2400" dirty="0" err="1"/>
              <a:t>arıza</a:t>
            </a:r>
            <a:r>
              <a:rPr lang="en-US" sz="2400" dirty="0"/>
              <a:t> </a:t>
            </a:r>
            <a:r>
              <a:rPr lang="en-US" sz="2400" dirty="0" err="1"/>
              <a:t>giderilerek</a:t>
            </a:r>
            <a:r>
              <a:rPr lang="en-US" sz="2400" dirty="0"/>
              <a:t> </a:t>
            </a:r>
            <a:r>
              <a:rPr lang="en-US" sz="2400" dirty="0" err="1"/>
              <a:t>sorun</a:t>
            </a:r>
            <a:r>
              <a:rPr lang="en-US" sz="2400" dirty="0"/>
              <a:t> </a:t>
            </a:r>
            <a:r>
              <a:rPr lang="en-US" sz="2400" dirty="0" err="1"/>
              <a:t>ortadan</a:t>
            </a:r>
            <a:r>
              <a:rPr lang="en-US" sz="2400" dirty="0"/>
              <a:t> </a:t>
            </a:r>
            <a:r>
              <a:rPr lang="en-US" sz="2400" dirty="0" err="1"/>
              <a:t>kaldırılacaktır</a:t>
            </a:r>
            <a:r>
              <a:rPr lang="en-US" sz="2400" dirty="0"/>
              <a:t>. Bu da </a:t>
            </a:r>
            <a:r>
              <a:rPr lang="en-US" sz="2400" dirty="0" err="1"/>
              <a:t>işletmenin</a:t>
            </a:r>
            <a:r>
              <a:rPr lang="en-US" sz="2400" dirty="0"/>
              <a:t> </a:t>
            </a:r>
            <a:r>
              <a:rPr lang="en-US" sz="2400" dirty="0" err="1"/>
              <a:t>fazla</a:t>
            </a:r>
            <a:r>
              <a:rPr lang="en-US" sz="2400" dirty="0"/>
              <a:t> </a:t>
            </a:r>
            <a:r>
              <a:rPr lang="en-US" sz="2400" dirty="0" err="1"/>
              <a:t>personel</a:t>
            </a:r>
            <a:r>
              <a:rPr lang="en-US" sz="2400" dirty="0"/>
              <a:t> </a:t>
            </a:r>
            <a:r>
              <a:rPr lang="en-US" sz="2400" dirty="0" err="1"/>
              <a:t>yükünü</a:t>
            </a:r>
            <a:r>
              <a:rPr lang="en-US" sz="2400" dirty="0"/>
              <a:t> </a:t>
            </a:r>
            <a:r>
              <a:rPr lang="en-US" sz="2400" dirty="0" err="1"/>
              <a:t>ortadan</a:t>
            </a:r>
            <a:r>
              <a:rPr lang="en-US" sz="2400" dirty="0"/>
              <a:t> </a:t>
            </a:r>
            <a:r>
              <a:rPr lang="en-US" sz="2400" dirty="0" err="1"/>
              <a:t>kaldırmaktadır</a:t>
            </a:r>
            <a:r>
              <a:rPr lang="en-US" sz="2400" dirty="0"/>
              <a:t>.</a:t>
            </a:r>
            <a:endParaRPr lang="tr-TR" sz="2400" dirty="0"/>
          </a:p>
          <a:p>
            <a:pPr marL="0" indent="0" algn="ctr">
              <a:buNone/>
            </a:pPr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829" y="95535"/>
            <a:ext cx="11941791" cy="1050877"/>
          </a:xfrm>
        </p:spPr>
        <p:txBody>
          <a:bodyPr>
            <a:normAutofit/>
          </a:bodyPr>
          <a:lstStyle/>
          <a:p>
            <a:pPr lvl="4" algn="ctr" rt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/>
              <a:t>Ana </a:t>
            </a:r>
            <a:r>
              <a:rPr lang="en-US" sz="3200" b="1" dirty="0" err="1"/>
              <a:t>işe</a:t>
            </a:r>
            <a:r>
              <a:rPr lang="en-US" sz="3200" b="1" dirty="0"/>
              <a:t> </a:t>
            </a:r>
            <a:r>
              <a:rPr lang="en-US" sz="3200" b="1" dirty="0" err="1"/>
              <a:t>odaklanmak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766807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7" y="1569492"/>
            <a:ext cx="11900847" cy="5158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3200" dirty="0"/>
          </a:p>
          <a:p>
            <a:pPr algn="ctr"/>
            <a:r>
              <a:rPr lang="en-US" sz="3200" dirty="0" smtClean="0"/>
              <a:t>Dış </a:t>
            </a:r>
            <a:r>
              <a:rPr lang="en-US" sz="3200" dirty="0" err="1"/>
              <a:t>kaynak</a:t>
            </a:r>
            <a:r>
              <a:rPr lang="en-US" sz="3200" dirty="0"/>
              <a:t> </a:t>
            </a:r>
            <a:r>
              <a:rPr lang="en-US" sz="3200" dirty="0" err="1"/>
              <a:t>hizmeti</a:t>
            </a:r>
            <a:r>
              <a:rPr lang="en-US" sz="3200" dirty="0"/>
              <a:t> </a:t>
            </a:r>
            <a:r>
              <a:rPr lang="en-US" sz="3200" dirty="0" err="1"/>
              <a:t>sunan</a:t>
            </a:r>
            <a:r>
              <a:rPr lang="en-US" sz="3200" dirty="0"/>
              <a:t> </a:t>
            </a:r>
            <a:r>
              <a:rPr lang="en-US" sz="3200" dirty="0" err="1"/>
              <a:t>firmalar</a:t>
            </a:r>
            <a:r>
              <a:rPr lang="en-US" sz="3200" dirty="0"/>
              <a:t> </a:t>
            </a:r>
            <a:r>
              <a:rPr lang="en-US" sz="3200" dirty="0" err="1"/>
              <a:t>müşterilerinin</a:t>
            </a:r>
            <a:r>
              <a:rPr lang="en-US" sz="3200" dirty="0"/>
              <a:t> </a:t>
            </a:r>
            <a:r>
              <a:rPr lang="en-US" sz="3200" dirty="0" err="1"/>
              <a:t>herhangi</a:t>
            </a:r>
            <a:r>
              <a:rPr lang="en-US" sz="3200" dirty="0"/>
              <a:t> </a:t>
            </a:r>
            <a:r>
              <a:rPr lang="en-US" sz="3200" dirty="0" err="1"/>
              <a:t>birinin</a:t>
            </a:r>
            <a:r>
              <a:rPr lang="en-US" sz="3200" dirty="0"/>
              <a:t> </a:t>
            </a:r>
            <a:r>
              <a:rPr lang="en-US" sz="3200" dirty="0" err="1"/>
              <a:t>tek</a:t>
            </a:r>
            <a:r>
              <a:rPr lang="en-US" sz="3200" dirty="0"/>
              <a:t> </a:t>
            </a:r>
            <a:r>
              <a:rPr lang="en-US" sz="3200" dirty="0" err="1"/>
              <a:t>başına</a:t>
            </a:r>
            <a:r>
              <a:rPr lang="en-US" sz="3200" dirty="0"/>
              <a:t> </a:t>
            </a:r>
            <a:r>
              <a:rPr lang="en-US" sz="3200" dirty="0" err="1"/>
              <a:t>sahip</a:t>
            </a:r>
            <a:r>
              <a:rPr lang="en-US" sz="3200" dirty="0"/>
              <a:t> </a:t>
            </a:r>
            <a:r>
              <a:rPr lang="en-US" sz="3200" dirty="0" err="1"/>
              <a:t>olduğundan</a:t>
            </a:r>
            <a:r>
              <a:rPr lang="en-US" sz="3200" dirty="0"/>
              <a:t> </a:t>
            </a:r>
            <a:r>
              <a:rPr lang="en-US" sz="3200" dirty="0" err="1"/>
              <a:t>çok</a:t>
            </a:r>
            <a:r>
              <a:rPr lang="en-US" sz="3200" dirty="0"/>
              <a:t> </a:t>
            </a:r>
            <a:r>
              <a:rPr lang="en-US" sz="3200" dirty="0" err="1"/>
              <a:t>daha</a:t>
            </a:r>
            <a:r>
              <a:rPr lang="en-US" sz="3200" dirty="0"/>
              <a:t> </a:t>
            </a:r>
            <a:r>
              <a:rPr lang="en-US" sz="3200" dirty="0" err="1"/>
              <a:t>büyük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ölçeğe</a:t>
            </a:r>
            <a:r>
              <a:rPr lang="en-US" sz="3200" dirty="0"/>
              <a:t> </a:t>
            </a:r>
            <a:r>
              <a:rPr lang="en-US" sz="3200" dirty="0" err="1"/>
              <a:t>sahiptir</a:t>
            </a:r>
            <a:r>
              <a:rPr lang="en-US" sz="3200" dirty="0"/>
              <a:t>. Örneğin, </a:t>
            </a:r>
            <a:r>
              <a:rPr lang="en-US" sz="3200" dirty="0" err="1"/>
              <a:t>sabah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akşam</a:t>
            </a:r>
            <a:r>
              <a:rPr lang="en-US" sz="3200" dirty="0"/>
              <a:t> </a:t>
            </a:r>
            <a:r>
              <a:rPr lang="en-US" sz="3200" dirty="0" err="1"/>
              <a:t>olmak</a:t>
            </a:r>
            <a:r>
              <a:rPr lang="en-US" sz="3200" dirty="0"/>
              <a:t> </a:t>
            </a:r>
            <a:r>
              <a:rPr lang="en-US" sz="3200" dirty="0" err="1"/>
              <a:t>üzere</a:t>
            </a:r>
            <a:r>
              <a:rPr lang="en-US" sz="3200" dirty="0"/>
              <a:t> </a:t>
            </a:r>
            <a:r>
              <a:rPr lang="en-US" sz="3200" dirty="0" err="1"/>
              <a:t>günde</a:t>
            </a:r>
            <a:endParaRPr lang="tr-TR" sz="3200" dirty="0"/>
          </a:p>
          <a:p>
            <a:pPr algn="ctr"/>
            <a:r>
              <a:rPr lang="en-US" sz="3200" dirty="0"/>
              <a:t>2 </a:t>
            </a:r>
            <a:r>
              <a:rPr lang="en-US" sz="3200" dirty="0" err="1"/>
              <a:t>defa</a:t>
            </a:r>
            <a:r>
              <a:rPr lang="en-US" sz="3200" dirty="0"/>
              <a:t> </a:t>
            </a:r>
            <a:r>
              <a:rPr lang="en-US" sz="3200" dirty="0" err="1"/>
              <a:t>yapılacak</a:t>
            </a:r>
            <a:r>
              <a:rPr lang="en-US" sz="3200" dirty="0"/>
              <a:t> </a:t>
            </a:r>
            <a:r>
              <a:rPr lang="en-US" sz="3200" dirty="0" err="1"/>
              <a:t>personel</a:t>
            </a:r>
            <a:r>
              <a:rPr lang="en-US" sz="3200" dirty="0"/>
              <a:t> </a:t>
            </a:r>
            <a:r>
              <a:rPr lang="en-US" sz="3200" dirty="0" err="1"/>
              <a:t>taşıması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servis</a:t>
            </a:r>
            <a:r>
              <a:rPr lang="en-US" sz="3200" dirty="0"/>
              <a:t> </a:t>
            </a:r>
            <a:r>
              <a:rPr lang="en-US" sz="3200" dirty="0" err="1"/>
              <a:t>araçları</a:t>
            </a:r>
            <a:r>
              <a:rPr lang="en-US" sz="3200" dirty="0"/>
              <a:t> satın </a:t>
            </a:r>
            <a:r>
              <a:rPr lang="en-US" sz="3200" dirty="0" err="1"/>
              <a:t>alarak</a:t>
            </a:r>
            <a:r>
              <a:rPr lang="en-US" sz="3200" dirty="0"/>
              <a:t>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araçların</a:t>
            </a:r>
            <a:r>
              <a:rPr lang="en-US" sz="3200" dirty="0"/>
              <a:t> </a:t>
            </a:r>
            <a:r>
              <a:rPr lang="en-US" sz="3200" dirty="0" err="1"/>
              <a:t>işletme</a:t>
            </a:r>
            <a:r>
              <a:rPr lang="en-US" sz="3200" dirty="0"/>
              <a:t> </a:t>
            </a:r>
            <a:r>
              <a:rPr lang="en-US" sz="3200" dirty="0" err="1"/>
              <a:t>maliyetlerine</a:t>
            </a:r>
            <a:r>
              <a:rPr lang="en-US" sz="3200" dirty="0"/>
              <a:t> </a:t>
            </a:r>
            <a:r>
              <a:rPr lang="en-US" sz="3200" dirty="0" err="1"/>
              <a:t>katlanmak</a:t>
            </a:r>
            <a:r>
              <a:rPr lang="en-US" sz="3200" dirty="0"/>
              <a:t> </a:t>
            </a:r>
            <a:r>
              <a:rPr lang="en-US" sz="3200" dirty="0" err="1"/>
              <a:t>yerine</a:t>
            </a:r>
            <a:r>
              <a:rPr lang="en-US" sz="3200" dirty="0"/>
              <a:t> </a:t>
            </a:r>
            <a:r>
              <a:rPr lang="en-US" sz="3200" dirty="0" err="1"/>
              <a:t>dış</a:t>
            </a:r>
            <a:r>
              <a:rPr lang="en-US" sz="3200" dirty="0"/>
              <a:t> </a:t>
            </a:r>
            <a:r>
              <a:rPr lang="en-US" sz="3200" dirty="0" err="1"/>
              <a:t>kaynak</a:t>
            </a:r>
            <a:r>
              <a:rPr lang="en-US" sz="3200" dirty="0"/>
              <a:t> </a:t>
            </a:r>
            <a:r>
              <a:rPr lang="en-US" sz="3200" dirty="0" err="1"/>
              <a:t>kullanımına</a:t>
            </a:r>
            <a:r>
              <a:rPr lang="en-US" sz="3200" dirty="0"/>
              <a:t> </a:t>
            </a:r>
            <a:r>
              <a:rPr lang="en-US" sz="3200" dirty="0" err="1"/>
              <a:t>gidilerek</a:t>
            </a:r>
            <a:r>
              <a:rPr lang="en-US" sz="3200" dirty="0"/>
              <a:t> </a:t>
            </a:r>
            <a:r>
              <a:rPr lang="en-US" sz="3200" dirty="0" err="1"/>
              <a:t>personel</a:t>
            </a:r>
            <a:r>
              <a:rPr lang="en-US" sz="3200" dirty="0"/>
              <a:t> </a:t>
            </a:r>
            <a:r>
              <a:rPr lang="en-US" sz="3200" dirty="0" err="1"/>
              <a:t>taşıma</a:t>
            </a:r>
            <a:r>
              <a:rPr lang="en-US" sz="3200" dirty="0"/>
              <a:t> </a:t>
            </a:r>
            <a:r>
              <a:rPr lang="en-US" sz="3200" dirty="0" err="1"/>
              <a:t>maliyetlerinde</a:t>
            </a:r>
            <a:r>
              <a:rPr lang="en-US" sz="3200" dirty="0"/>
              <a:t> </a:t>
            </a:r>
            <a:r>
              <a:rPr lang="en-US" sz="3200" dirty="0" err="1"/>
              <a:t>önemli</a:t>
            </a:r>
            <a:r>
              <a:rPr lang="en-US" sz="3200" dirty="0"/>
              <a:t> </a:t>
            </a:r>
            <a:r>
              <a:rPr lang="en-US" sz="3200" dirty="0" err="1"/>
              <a:t>ölçüde</a:t>
            </a:r>
            <a:r>
              <a:rPr lang="en-US" sz="3200" dirty="0"/>
              <a:t> </a:t>
            </a:r>
            <a:r>
              <a:rPr lang="en-US" sz="3200" dirty="0" err="1"/>
              <a:t>tasarruf</a:t>
            </a:r>
            <a:r>
              <a:rPr lang="en-US" sz="3200" dirty="0"/>
              <a:t> </a:t>
            </a:r>
            <a:r>
              <a:rPr lang="en-US" sz="3200" dirty="0" err="1"/>
              <a:t>sağlanmış</a:t>
            </a:r>
            <a:r>
              <a:rPr lang="en-US" sz="3200" dirty="0"/>
              <a:t> </a:t>
            </a:r>
            <a:r>
              <a:rPr lang="en-US" sz="3200" dirty="0" err="1"/>
              <a:t>olur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477" y="109183"/>
            <a:ext cx="11900847" cy="1296536"/>
          </a:xfrm>
        </p:spPr>
        <p:txBody>
          <a:bodyPr>
            <a:normAutofit/>
          </a:bodyPr>
          <a:lstStyle/>
          <a:p>
            <a:pPr lvl="4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b="1" dirty="0"/>
              <a:t>Maliyetin </a:t>
            </a:r>
            <a:r>
              <a:rPr lang="en-US" sz="2800" b="1" dirty="0" err="1"/>
              <a:t>azaltılması</a:t>
            </a:r>
            <a:r>
              <a:rPr lang="tr-TR" sz="2800" b="1" dirty="0"/>
              <a:t/>
            </a:r>
            <a:br>
              <a:rPr lang="tr-TR" sz="2800" b="1" dirty="0"/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78348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1069" y="1460310"/>
            <a:ext cx="11846256" cy="52816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3200" dirty="0" smtClean="0"/>
          </a:p>
          <a:p>
            <a:pPr marL="0" indent="0" algn="ctr">
              <a:buNone/>
            </a:pPr>
            <a:r>
              <a:rPr lang="en-US" sz="3200" dirty="0" smtClean="0"/>
              <a:t>Lojistik </a:t>
            </a:r>
            <a:r>
              <a:rPr lang="en-US" sz="3200" dirty="0" err="1"/>
              <a:t>bilgi</a:t>
            </a:r>
            <a:r>
              <a:rPr lang="en-US" sz="3200" dirty="0"/>
              <a:t> </a:t>
            </a:r>
            <a:r>
              <a:rPr lang="en-US" sz="3200" dirty="0" err="1"/>
              <a:t>sistemlerinin</a:t>
            </a:r>
            <a:r>
              <a:rPr lang="en-US" sz="3200" dirty="0"/>
              <a:t> </a:t>
            </a:r>
            <a:r>
              <a:rPr lang="en-US" sz="3200" dirty="0" err="1"/>
              <a:t>kurulması</a:t>
            </a:r>
            <a:r>
              <a:rPr lang="en-US" sz="3200" dirty="0"/>
              <a:t>, </a:t>
            </a:r>
            <a:r>
              <a:rPr lang="en-US" sz="3200" dirty="0" err="1"/>
              <a:t>yüksek</a:t>
            </a:r>
            <a:r>
              <a:rPr lang="en-US" sz="3200" dirty="0"/>
              <a:t> </a:t>
            </a:r>
            <a:r>
              <a:rPr lang="en-US" sz="3200" dirty="0" err="1"/>
              <a:t>maliyetli</a:t>
            </a:r>
            <a:r>
              <a:rPr lang="en-US" sz="3200" dirty="0"/>
              <a:t> </a:t>
            </a:r>
            <a:r>
              <a:rPr lang="en-US" sz="3200" dirty="0" err="1"/>
              <a:t>yük</a:t>
            </a:r>
            <a:r>
              <a:rPr lang="en-US" sz="3200" dirty="0"/>
              <a:t> </a:t>
            </a:r>
            <a:r>
              <a:rPr lang="en-US" sz="3200" dirty="0" err="1"/>
              <a:t>taşıtları</a:t>
            </a:r>
            <a:r>
              <a:rPr lang="en-US" sz="3200" dirty="0"/>
              <a:t>, </a:t>
            </a:r>
            <a:r>
              <a:rPr lang="en-US" sz="3200" dirty="0" err="1"/>
              <a:t>geniş</a:t>
            </a:r>
            <a:r>
              <a:rPr lang="en-US" sz="3200" dirty="0"/>
              <a:t> depo </a:t>
            </a:r>
            <a:r>
              <a:rPr lang="en-US" sz="3200" dirty="0" err="1"/>
              <a:t>alanları</a:t>
            </a:r>
            <a:r>
              <a:rPr lang="en-US" sz="3200" dirty="0"/>
              <a:t>, </a:t>
            </a:r>
            <a:r>
              <a:rPr lang="en-US" sz="3200" dirty="0" err="1"/>
              <a:t>çok</a:t>
            </a:r>
            <a:r>
              <a:rPr lang="en-US" sz="3200" dirty="0"/>
              <a:t> </a:t>
            </a:r>
            <a:r>
              <a:rPr lang="en-US" sz="3200" dirty="0" err="1"/>
              <a:t>sayıda</a:t>
            </a:r>
            <a:r>
              <a:rPr lang="en-US" sz="3200" dirty="0"/>
              <a:t> </a:t>
            </a:r>
            <a:r>
              <a:rPr lang="en-US" sz="3200" dirty="0" err="1"/>
              <a:t>insan</a:t>
            </a:r>
            <a:r>
              <a:rPr lang="en-US" sz="3200" dirty="0"/>
              <a:t> </a:t>
            </a:r>
            <a:r>
              <a:rPr lang="en-US" sz="3200" dirty="0" err="1"/>
              <a:t>gücü</a:t>
            </a:r>
            <a:r>
              <a:rPr lang="en-US" sz="3200" dirty="0"/>
              <a:t> </a:t>
            </a:r>
            <a:r>
              <a:rPr lang="en-US" sz="3200" dirty="0" err="1"/>
              <a:t>gibi</a:t>
            </a:r>
            <a:r>
              <a:rPr lang="en-US" sz="3200" dirty="0"/>
              <a:t> </a:t>
            </a:r>
            <a:r>
              <a:rPr lang="en-US" sz="3200" dirty="0" err="1"/>
              <a:t>gerekli</a:t>
            </a:r>
            <a:r>
              <a:rPr lang="en-US" sz="3200" dirty="0"/>
              <a:t> </a:t>
            </a:r>
            <a:r>
              <a:rPr lang="en-US" sz="3200" dirty="0" err="1"/>
              <a:t>kaynakların</a:t>
            </a:r>
            <a:r>
              <a:rPr lang="en-US" sz="3200" dirty="0"/>
              <a:t> </a:t>
            </a:r>
            <a:r>
              <a:rPr lang="en-US" sz="3200" dirty="0" err="1"/>
              <a:t>sağlanmasında</a:t>
            </a:r>
            <a:r>
              <a:rPr lang="en-US" sz="3200" dirty="0"/>
              <a:t> ilk </a:t>
            </a:r>
            <a:r>
              <a:rPr lang="en-US" sz="3200" dirty="0" err="1"/>
              <a:t>maliyet</a:t>
            </a:r>
            <a:r>
              <a:rPr lang="en-US" sz="3200" dirty="0"/>
              <a:t> </a:t>
            </a:r>
            <a:r>
              <a:rPr lang="en-US" sz="3200" dirty="0" err="1"/>
              <a:t>çok</a:t>
            </a:r>
            <a:r>
              <a:rPr lang="en-US" sz="3200" dirty="0"/>
              <a:t> </a:t>
            </a:r>
            <a:r>
              <a:rPr lang="en-US" sz="3200" dirty="0" err="1"/>
              <a:t>yüksektir</a:t>
            </a:r>
            <a:r>
              <a:rPr lang="en-US" sz="3200" dirty="0"/>
              <a:t>. Lojistik </a:t>
            </a:r>
            <a:r>
              <a:rPr lang="en-US" sz="3200" dirty="0" err="1"/>
              <a:t>sistemini</a:t>
            </a:r>
            <a:r>
              <a:rPr lang="en-US" sz="3200" dirty="0"/>
              <a:t> </a:t>
            </a:r>
            <a:r>
              <a:rPr lang="en-US" sz="3200" dirty="0" err="1"/>
              <a:t>kendisi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kuran</a:t>
            </a:r>
            <a:r>
              <a:rPr lang="en-US" sz="3200" dirty="0"/>
              <a:t> her </a:t>
            </a:r>
            <a:r>
              <a:rPr lang="en-US" sz="3200" dirty="0" err="1"/>
              <a:t>şirket</a:t>
            </a:r>
            <a:r>
              <a:rPr lang="en-US" sz="3200" dirty="0"/>
              <a:t>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sabit</a:t>
            </a:r>
            <a:r>
              <a:rPr lang="en-US" sz="3200" dirty="0"/>
              <a:t> </a:t>
            </a:r>
            <a:r>
              <a:rPr lang="en-US" sz="3200" dirty="0" err="1"/>
              <a:t>maliyetlere</a:t>
            </a:r>
            <a:r>
              <a:rPr lang="en-US" sz="3200" dirty="0"/>
              <a:t> </a:t>
            </a:r>
            <a:r>
              <a:rPr lang="en-US" sz="3200" dirty="0" err="1"/>
              <a:t>katlanırken</a:t>
            </a:r>
            <a:r>
              <a:rPr lang="en-US" sz="3200" dirty="0"/>
              <a:t>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maliyetlerin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kısmını</a:t>
            </a:r>
            <a:r>
              <a:rPr lang="en-US" sz="3200" dirty="0"/>
              <a:t> </a:t>
            </a:r>
            <a:r>
              <a:rPr lang="en-US" sz="3200" dirty="0" err="1"/>
              <a:t>dış</a:t>
            </a:r>
            <a:r>
              <a:rPr lang="en-US" sz="3200" dirty="0"/>
              <a:t> </a:t>
            </a:r>
            <a:r>
              <a:rPr lang="en-US" sz="3200" dirty="0" err="1"/>
              <a:t>kaynaklardan</a:t>
            </a:r>
            <a:r>
              <a:rPr lang="en-US" sz="3200" dirty="0"/>
              <a:t> </a:t>
            </a:r>
            <a:r>
              <a:rPr lang="en-US" sz="3200" dirty="0" err="1"/>
              <a:t>kullanan</a:t>
            </a:r>
            <a:r>
              <a:rPr lang="en-US" sz="3200" dirty="0"/>
              <a:t> </a:t>
            </a:r>
            <a:r>
              <a:rPr lang="en-US" sz="3200" dirty="0" err="1"/>
              <a:t>şirketler</a:t>
            </a:r>
            <a:r>
              <a:rPr lang="en-US" sz="3200" dirty="0"/>
              <a:t> </a:t>
            </a:r>
            <a:r>
              <a:rPr lang="en-US" sz="3200" dirty="0" err="1"/>
              <a:t>sabit</a:t>
            </a:r>
            <a:r>
              <a:rPr lang="en-US" sz="3200" dirty="0"/>
              <a:t> </a:t>
            </a:r>
            <a:r>
              <a:rPr lang="en-US" sz="3200" dirty="0" err="1"/>
              <a:t>maliyetlerini</a:t>
            </a:r>
            <a:r>
              <a:rPr lang="en-US" sz="3200" dirty="0"/>
              <a:t> </a:t>
            </a:r>
            <a:r>
              <a:rPr lang="en-US" sz="3200" dirty="0" err="1"/>
              <a:t>değiştirebilmektedir</a:t>
            </a:r>
            <a:r>
              <a:rPr lang="en-US" sz="3200" dirty="0"/>
              <a:t>. Bu </a:t>
            </a:r>
            <a:r>
              <a:rPr lang="en-US" sz="3200" dirty="0" err="1"/>
              <a:t>durumda</a:t>
            </a:r>
            <a:r>
              <a:rPr lang="en-US" sz="3200" dirty="0"/>
              <a:t> </a:t>
            </a:r>
            <a:r>
              <a:rPr lang="en-US" sz="3200" dirty="0" err="1"/>
              <a:t>şirketlerinde</a:t>
            </a:r>
            <a:r>
              <a:rPr lang="en-US" sz="3200" dirty="0"/>
              <a:t> </a:t>
            </a:r>
            <a:r>
              <a:rPr lang="en-US" sz="3200" dirty="0" err="1"/>
              <a:t>esnek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düşük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maliyet</a:t>
            </a:r>
            <a:r>
              <a:rPr lang="en-US" sz="3200" dirty="0"/>
              <a:t> </a:t>
            </a:r>
            <a:r>
              <a:rPr lang="en-US" sz="3200" dirty="0" err="1"/>
              <a:t>modeli</a:t>
            </a:r>
            <a:r>
              <a:rPr lang="en-US" sz="3200" dirty="0"/>
              <a:t>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hareket</a:t>
            </a:r>
            <a:r>
              <a:rPr lang="en-US" sz="3200" dirty="0"/>
              <a:t> </a:t>
            </a:r>
            <a:r>
              <a:rPr lang="en-US" sz="3200" dirty="0" err="1"/>
              <a:t>edebilmektedir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1069" y="95535"/>
            <a:ext cx="11846256" cy="1160059"/>
          </a:xfrm>
        </p:spPr>
        <p:txBody>
          <a:bodyPr/>
          <a:lstStyle/>
          <a:p>
            <a:pPr algn="ctr"/>
            <a:r>
              <a:rPr lang="en-US" dirty="0"/>
              <a:t>Sabit </a:t>
            </a:r>
            <a:r>
              <a:rPr lang="en-US" dirty="0" err="1"/>
              <a:t>maliyetin</a:t>
            </a:r>
            <a:r>
              <a:rPr lang="en-US" dirty="0"/>
              <a:t> </a:t>
            </a:r>
            <a:r>
              <a:rPr lang="en-US" dirty="0" err="1"/>
              <a:t>değişkene</a:t>
            </a:r>
            <a:r>
              <a:rPr lang="en-US" dirty="0"/>
              <a:t> </a:t>
            </a:r>
            <a:r>
              <a:rPr lang="en-US" dirty="0" err="1"/>
              <a:t>dönüştürülmes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88097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829" y="1460310"/>
            <a:ext cx="11941791" cy="5281684"/>
          </a:xfrm>
        </p:spPr>
        <p:txBody>
          <a:bodyPr>
            <a:normAutofit fontScale="92500" lnSpcReduction="10000"/>
          </a:bodyPr>
          <a:lstStyle/>
          <a:p>
            <a:pPr algn="ctr"/>
            <a:endParaRPr lang="tr-TR" sz="3200" dirty="0" smtClean="0"/>
          </a:p>
          <a:p>
            <a:pPr algn="ctr"/>
            <a:r>
              <a:rPr lang="en-US" sz="3200" dirty="0" smtClean="0"/>
              <a:t>Piyasalardaki </a:t>
            </a:r>
            <a:r>
              <a:rPr lang="en-US" sz="3200" dirty="0" err="1"/>
              <a:t>ani</a:t>
            </a:r>
            <a:r>
              <a:rPr lang="en-US" sz="3200" dirty="0"/>
              <a:t> </a:t>
            </a:r>
            <a:r>
              <a:rPr lang="en-US" sz="3200" dirty="0" err="1"/>
              <a:t>dalgalanmalar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talepteki</a:t>
            </a:r>
            <a:r>
              <a:rPr lang="en-US" sz="3200" dirty="0"/>
              <a:t> </a:t>
            </a:r>
            <a:r>
              <a:rPr lang="en-US" sz="3200" dirty="0" err="1"/>
              <a:t>değişimlerle</a:t>
            </a:r>
            <a:r>
              <a:rPr lang="en-US" sz="3200" dirty="0"/>
              <a:t> </a:t>
            </a:r>
            <a:r>
              <a:rPr lang="en-US" sz="3200" dirty="0" err="1"/>
              <a:t>başa</a:t>
            </a:r>
            <a:r>
              <a:rPr lang="en-US" sz="3200" dirty="0"/>
              <a:t> </a:t>
            </a:r>
            <a:r>
              <a:rPr lang="en-US" sz="3200" dirty="0" err="1"/>
              <a:t>çıkabilmek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 </a:t>
            </a:r>
            <a:r>
              <a:rPr lang="en-US" sz="3200" dirty="0" err="1"/>
              <a:t>şirketler</a:t>
            </a:r>
            <a:r>
              <a:rPr lang="en-US" sz="3200" dirty="0"/>
              <a:t> </a:t>
            </a:r>
            <a:r>
              <a:rPr lang="en-US" sz="3200" dirty="0" err="1"/>
              <a:t>farklı</a:t>
            </a:r>
            <a:r>
              <a:rPr lang="en-US" sz="3200" dirty="0"/>
              <a:t> </a:t>
            </a:r>
            <a:r>
              <a:rPr lang="en-US" sz="3200" dirty="0" err="1"/>
              <a:t>durumlarda</a:t>
            </a:r>
            <a:r>
              <a:rPr lang="en-US" sz="3200" dirty="0"/>
              <a:t> </a:t>
            </a:r>
            <a:r>
              <a:rPr lang="en-US" sz="3200" dirty="0" err="1"/>
              <a:t>maliyetlerinin</a:t>
            </a:r>
            <a:r>
              <a:rPr lang="en-US" sz="3200" dirty="0"/>
              <a:t> </a:t>
            </a:r>
            <a:r>
              <a:rPr lang="en-US" sz="3200" dirty="0" err="1"/>
              <a:t>nasıl</a:t>
            </a:r>
            <a:r>
              <a:rPr lang="en-US" sz="3200" dirty="0"/>
              <a:t> </a:t>
            </a:r>
            <a:r>
              <a:rPr lang="en-US" sz="3200" dirty="0" err="1"/>
              <a:t>değişeceğini</a:t>
            </a:r>
            <a:r>
              <a:rPr lang="en-US" sz="3200" dirty="0"/>
              <a:t> </a:t>
            </a:r>
            <a:r>
              <a:rPr lang="en-US" sz="3200" dirty="0" err="1"/>
              <a:t>önceden</a:t>
            </a:r>
            <a:r>
              <a:rPr lang="en-US" sz="3200" dirty="0"/>
              <a:t> </a:t>
            </a:r>
            <a:r>
              <a:rPr lang="en-US" sz="3200" dirty="0" err="1"/>
              <a:t>bilmek</a:t>
            </a:r>
            <a:r>
              <a:rPr lang="en-US" sz="3200" dirty="0"/>
              <a:t> </a:t>
            </a:r>
            <a:r>
              <a:rPr lang="en-US" sz="3200" dirty="0" err="1"/>
              <a:t>ister</a:t>
            </a:r>
            <a:r>
              <a:rPr lang="en-US" sz="3200" dirty="0"/>
              <a:t>. </a:t>
            </a:r>
            <a:r>
              <a:rPr lang="en-US" sz="3200" dirty="0" err="1"/>
              <a:t>Bunun</a:t>
            </a:r>
            <a:r>
              <a:rPr lang="en-US" sz="3200" dirty="0"/>
              <a:t> </a:t>
            </a:r>
            <a:r>
              <a:rPr lang="en-US" sz="3200" dirty="0" err="1"/>
              <a:t>yanı</a:t>
            </a:r>
            <a:r>
              <a:rPr lang="en-US" sz="3200" dirty="0"/>
              <a:t> </a:t>
            </a:r>
            <a:r>
              <a:rPr lang="en-US" sz="3200" dirty="0" err="1"/>
              <a:t>sıra</a:t>
            </a:r>
            <a:r>
              <a:rPr lang="en-US" sz="3200" dirty="0"/>
              <a:t> </a:t>
            </a:r>
            <a:r>
              <a:rPr lang="en-US" sz="3200" dirty="0" err="1"/>
              <a:t>eğer</a:t>
            </a:r>
            <a:r>
              <a:rPr lang="en-US" sz="3200" dirty="0"/>
              <a:t> firma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pazara</a:t>
            </a:r>
            <a:r>
              <a:rPr lang="en-US" sz="3200" dirty="0"/>
              <a:t> ilk </a:t>
            </a:r>
            <a:r>
              <a:rPr lang="en-US" sz="3200" dirty="0" err="1"/>
              <a:t>defa</a:t>
            </a:r>
            <a:r>
              <a:rPr lang="en-US" sz="3200" dirty="0"/>
              <a:t> </a:t>
            </a:r>
            <a:r>
              <a:rPr lang="en-US" sz="3200" dirty="0" err="1"/>
              <a:t>giriyorsa</a:t>
            </a:r>
            <a:r>
              <a:rPr lang="en-US" sz="3200" dirty="0"/>
              <a:t> o </a:t>
            </a:r>
            <a:r>
              <a:rPr lang="en-US" sz="3200" dirty="0" err="1"/>
              <a:t>ülke</a:t>
            </a:r>
            <a:r>
              <a:rPr lang="en-US" sz="3200" dirty="0"/>
              <a:t> </a:t>
            </a:r>
            <a:r>
              <a:rPr lang="en-US" sz="3200" dirty="0" err="1"/>
              <a:t>ya</a:t>
            </a:r>
            <a:r>
              <a:rPr lang="en-US" sz="3200" dirty="0"/>
              <a:t> da </a:t>
            </a:r>
            <a:r>
              <a:rPr lang="en-US" sz="3200" dirty="0" err="1"/>
              <a:t>pazarın</a:t>
            </a:r>
            <a:r>
              <a:rPr lang="en-US" sz="3200" dirty="0"/>
              <a:t> </a:t>
            </a:r>
            <a:r>
              <a:rPr lang="en-US" sz="3200" dirty="0" err="1"/>
              <a:t>koşullarını</a:t>
            </a:r>
            <a:r>
              <a:rPr lang="en-US" sz="3200" dirty="0"/>
              <a:t> </a:t>
            </a:r>
            <a:r>
              <a:rPr lang="en-US" sz="3200" dirty="0" err="1" smtClean="0"/>
              <a:t>öncedenbilemeyeceğinden</a:t>
            </a:r>
            <a:r>
              <a:rPr lang="en-US" sz="3200" dirty="0" smtClean="0"/>
              <a:t> </a:t>
            </a:r>
            <a:r>
              <a:rPr lang="en-US" sz="3200" dirty="0" err="1"/>
              <a:t>maliyetler</a:t>
            </a:r>
            <a:r>
              <a:rPr lang="en-US" sz="3200" dirty="0"/>
              <a:t> </a:t>
            </a:r>
            <a:r>
              <a:rPr lang="en-US" sz="3200" dirty="0" err="1"/>
              <a:t>açısından</a:t>
            </a:r>
            <a:r>
              <a:rPr lang="en-US" sz="3200" dirty="0"/>
              <a:t> </a:t>
            </a:r>
            <a:r>
              <a:rPr lang="en-US" sz="3200" dirty="0" err="1"/>
              <a:t>çeşitli</a:t>
            </a:r>
            <a:r>
              <a:rPr lang="en-US" sz="3200" dirty="0"/>
              <a:t> </a:t>
            </a:r>
            <a:r>
              <a:rPr lang="en-US" sz="3200" dirty="0" err="1"/>
              <a:t>sürprizler</a:t>
            </a:r>
            <a:r>
              <a:rPr lang="en-US" sz="3200" dirty="0"/>
              <a:t> </a:t>
            </a:r>
            <a:r>
              <a:rPr lang="en-US" sz="3200" dirty="0" err="1"/>
              <a:t>yaşar</a:t>
            </a:r>
            <a:r>
              <a:rPr lang="en-US" sz="3200" dirty="0"/>
              <a:t>. </a:t>
            </a:r>
            <a:r>
              <a:rPr lang="en-US" sz="3200" dirty="0" err="1"/>
              <a:t>Böyle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durumda</a:t>
            </a:r>
            <a:r>
              <a:rPr lang="en-US" sz="3200" dirty="0"/>
              <a:t> </a:t>
            </a:r>
            <a:r>
              <a:rPr lang="en-US" sz="3200" dirty="0" err="1"/>
              <a:t>dış</a:t>
            </a:r>
            <a:r>
              <a:rPr lang="en-US" sz="3200" dirty="0"/>
              <a:t> </a:t>
            </a:r>
            <a:r>
              <a:rPr lang="en-US" sz="3200" dirty="0" err="1"/>
              <a:t>kaynak</a:t>
            </a:r>
            <a:r>
              <a:rPr lang="en-US" sz="3200" dirty="0"/>
              <a:t> </a:t>
            </a:r>
            <a:r>
              <a:rPr lang="en-US" sz="3200" dirty="0" err="1"/>
              <a:t>kullanımına</a:t>
            </a:r>
            <a:r>
              <a:rPr lang="en-US" sz="3200" dirty="0"/>
              <a:t> </a:t>
            </a:r>
            <a:r>
              <a:rPr lang="en-US" sz="3200" dirty="0" err="1"/>
              <a:t>yönelmek</a:t>
            </a:r>
            <a:r>
              <a:rPr lang="en-US" sz="3200" dirty="0"/>
              <a:t> </a:t>
            </a:r>
            <a:r>
              <a:rPr lang="en-US" sz="3200" dirty="0" err="1"/>
              <a:t>dış</a:t>
            </a:r>
            <a:r>
              <a:rPr lang="en-US" sz="3200" dirty="0"/>
              <a:t> </a:t>
            </a:r>
            <a:r>
              <a:rPr lang="en-US" sz="3200" dirty="0" err="1"/>
              <a:t>kaynak</a:t>
            </a:r>
            <a:r>
              <a:rPr lang="en-US" sz="3200" dirty="0"/>
              <a:t> </a:t>
            </a:r>
            <a:r>
              <a:rPr lang="en-US" sz="3200" dirty="0" err="1"/>
              <a:t>kullanımı</a:t>
            </a:r>
            <a:r>
              <a:rPr lang="en-US" sz="3200" dirty="0"/>
              <a:t> </a:t>
            </a:r>
            <a:r>
              <a:rPr lang="en-US" sz="3200" dirty="0" err="1"/>
              <a:t>sağlayan</a:t>
            </a:r>
            <a:r>
              <a:rPr lang="en-US" sz="3200" dirty="0"/>
              <a:t> </a:t>
            </a:r>
            <a:r>
              <a:rPr lang="en-US" sz="3200" dirty="0" err="1"/>
              <a:t>firmanın</a:t>
            </a:r>
            <a:r>
              <a:rPr lang="en-US" sz="3200" dirty="0"/>
              <a:t> </a:t>
            </a:r>
            <a:r>
              <a:rPr lang="en-US" sz="3200" dirty="0" err="1"/>
              <a:t>sektörde</a:t>
            </a:r>
            <a:r>
              <a:rPr lang="en-US" sz="3200" dirty="0"/>
              <a:t> </a:t>
            </a:r>
            <a:r>
              <a:rPr lang="en-US" sz="3200" dirty="0" err="1"/>
              <a:t>daha</a:t>
            </a:r>
            <a:r>
              <a:rPr lang="en-US" sz="3200" dirty="0"/>
              <a:t> </a:t>
            </a:r>
            <a:r>
              <a:rPr lang="en-US" sz="3200" dirty="0" err="1"/>
              <a:t>deneyimli</a:t>
            </a:r>
            <a:r>
              <a:rPr lang="en-US" sz="3200" dirty="0"/>
              <a:t> </a:t>
            </a:r>
            <a:r>
              <a:rPr lang="en-US" sz="3200" dirty="0" err="1"/>
              <a:t>olması</a:t>
            </a:r>
            <a:r>
              <a:rPr lang="en-US" sz="3200" dirty="0"/>
              <a:t> </a:t>
            </a:r>
            <a:r>
              <a:rPr lang="en-US" sz="3200" dirty="0" err="1"/>
              <a:t>nedeniyle</a:t>
            </a:r>
            <a:r>
              <a:rPr lang="en-US" sz="3200" dirty="0"/>
              <a:t> </a:t>
            </a:r>
            <a:r>
              <a:rPr lang="en-US" sz="3200" dirty="0" err="1"/>
              <a:t>firmayı</a:t>
            </a:r>
            <a:r>
              <a:rPr lang="en-US" sz="3200" dirty="0"/>
              <a:t> </a:t>
            </a:r>
            <a:r>
              <a:rPr lang="en-US" sz="3200" dirty="0" err="1"/>
              <a:t>risklerden</a:t>
            </a:r>
            <a:r>
              <a:rPr lang="en-US" sz="3200" dirty="0"/>
              <a:t> </a:t>
            </a:r>
            <a:r>
              <a:rPr lang="en-US" sz="3200" dirty="0" err="1"/>
              <a:t>korumaktadır</a:t>
            </a:r>
            <a:r>
              <a:rPr lang="en-US" sz="3200" dirty="0"/>
              <a:t>. </a:t>
            </a:r>
            <a:r>
              <a:rPr lang="en-US" sz="3200" dirty="0" err="1"/>
              <a:t>Çünkü</a:t>
            </a:r>
            <a:r>
              <a:rPr lang="en-US" sz="3200" dirty="0"/>
              <a:t> </a:t>
            </a:r>
            <a:r>
              <a:rPr lang="en-US" sz="3200" dirty="0" err="1"/>
              <a:t>dış</a:t>
            </a:r>
            <a:r>
              <a:rPr lang="en-US" sz="3200" dirty="0"/>
              <a:t> </a:t>
            </a:r>
            <a:r>
              <a:rPr lang="en-US" sz="3200" dirty="0" err="1"/>
              <a:t>kaynak</a:t>
            </a:r>
            <a:r>
              <a:rPr lang="en-US" sz="3200" dirty="0"/>
              <a:t> </a:t>
            </a:r>
            <a:r>
              <a:rPr lang="en-US" sz="3200" dirty="0" err="1"/>
              <a:t>kullanımı</a:t>
            </a:r>
            <a:r>
              <a:rPr lang="en-US" sz="3200" dirty="0"/>
              <a:t> </a:t>
            </a:r>
            <a:r>
              <a:rPr lang="en-US" sz="3200" dirty="0" err="1"/>
              <a:t>sağlayan</a:t>
            </a:r>
            <a:r>
              <a:rPr lang="en-US" sz="3200" dirty="0"/>
              <a:t> firma </a:t>
            </a:r>
            <a:r>
              <a:rPr lang="en-US" sz="3200" dirty="0" err="1"/>
              <a:t>lojistik</a:t>
            </a:r>
            <a:r>
              <a:rPr lang="en-US" sz="3200" dirty="0"/>
              <a:t> </a:t>
            </a:r>
            <a:r>
              <a:rPr lang="en-US" sz="3200" dirty="0" err="1"/>
              <a:t>alanda</a:t>
            </a:r>
            <a:r>
              <a:rPr lang="en-US" sz="3200" dirty="0"/>
              <a:t> </a:t>
            </a:r>
            <a:r>
              <a:rPr lang="en-US" sz="3200" dirty="0" err="1"/>
              <a:t>uzmanlaşmış</a:t>
            </a:r>
            <a:r>
              <a:rPr lang="en-US" sz="3200" dirty="0"/>
              <a:t>, </a:t>
            </a:r>
            <a:r>
              <a:rPr lang="en-US" sz="3200" dirty="0" err="1"/>
              <a:t>deneyim</a:t>
            </a:r>
            <a:r>
              <a:rPr lang="en-US" sz="3200" dirty="0"/>
              <a:t> </a:t>
            </a:r>
            <a:r>
              <a:rPr lang="en-US" sz="3200" dirty="0" err="1"/>
              <a:t>sahibi</a:t>
            </a:r>
            <a:r>
              <a:rPr lang="en-US" sz="3200" dirty="0"/>
              <a:t> </a:t>
            </a:r>
            <a:r>
              <a:rPr lang="en-US" sz="3200" dirty="0" err="1"/>
              <a:t>olmuş</a:t>
            </a:r>
            <a:r>
              <a:rPr lang="en-US" sz="3200" dirty="0"/>
              <a:t> </a:t>
            </a:r>
            <a:r>
              <a:rPr lang="en-US" sz="3200" dirty="0" err="1"/>
              <a:t>dolayısıyla</a:t>
            </a:r>
            <a:r>
              <a:rPr lang="en-US" sz="3200" dirty="0"/>
              <a:t> </a:t>
            </a:r>
            <a:r>
              <a:rPr lang="en-US" sz="3200" dirty="0" err="1"/>
              <a:t>oluşabilecek</a:t>
            </a:r>
            <a:r>
              <a:rPr lang="en-US" sz="3200" dirty="0"/>
              <a:t> </a:t>
            </a:r>
            <a:r>
              <a:rPr lang="en-US" sz="3200" dirty="0" err="1"/>
              <a:t>riskleri</a:t>
            </a:r>
            <a:r>
              <a:rPr lang="en-US" sz="3200" dirty="0"/>
              <a:t> </a:t>
            </a:r>
            <a:r>
              <a:rPr lang="en-US" sz="3200" dirty="0" err="1"/>
              <a:t>görür</a:t>
            </a:r>
            <a:r>
              <a:rPr lang="en-US" sz="3200" dirty="0"/>
              <a:t> </a:t>
            </a:r>
            <a:r>
              <a:rPr lang="en-US" sz="3200" dirty="0" err="1"/>
              <a:t>hâle</a:t>
            </a:r>
            <a:r>
              <a:rPr lang="en-US" sz="3200" dirty="0"/>
              <a:t> </a:t>
            </a:r>
            <a:r>
              <a:rPr lang="en-US" sz="3200" dirty="0" err="1"/>
              <a:t>gelmiştir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829" y="150125"/>
            <a:ext cx="11941791" cy="1610435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/>
              <a:t>Maliyetlerin </a:t>
            </a:r>
            <a:r>
              <a:rPr lang="en-US" b="1" dirty="0" err="1"/>
              <a:t>önceden</a:t>
            </a:r>
            <a:r>
              <a:rPr lang="en-US" b="1" dirty="0"/>
              <a:t> </a:t>
            </a:r>
            <a:r>
              <a:rPr lang="en-US" b="1" dirty="0" err="1"/>
              <a:t>bilinmesi</a:t>
            </a:r>
            <a:r>
              <a:rPr lang="tr-TR" b="1" dirty="0"/>
              <a:t/>
            </a:r>
            <a:br>
              <a:rPr lang="tr-TR" b="1" dirty="0"/>
            </a:br>
            <a:r>
              <a:rPr lang="en-US" b="1" dirty="0"/>
              <a:t> 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50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829" y="1201002"/>
            <a:ext cx="11928143" cy="55409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Sevkiyat </a:t>
            </a:r>
            <a:r>
              <a:rPr lang="en-US" sz="3600" dirty="0" err="1"/>
              <a:t>ile</a:t>
            </a:r>
            <a:r>
              <a:rPr lang="en-US" sz="3600" dirty="0"/>
              <a:t> </a:t>
            </a:r>
            <a:r>
              <a:rPr lang="en-US" sz="3600" dirty="0" err="1"/>
              <a:t>lojistik</a:t>
            </a:r>
            <a:r>
              <a:rPr lang="en-US" sz="3600" dirty="0"/>
              <a:t> </a:t>
            </a:r>
            <a:r>
              <a:rPr lang="en-US" sz="3600" dirty="0" err="1"/>
              <a:t>sistemin</a:t>
            </a:r>
            <a:r>
              <a:rPr lang="en-US" sz="3600" dirty="0"/>
              <a:t> </a:t>
            </a:r>
            <a:r>
              <a:rPr lang="en-US" sz="3600" dirty="0" err="1"/>
              <a:t>üretim</a:t>
            </a:r>
            <a:r>
              <a:rPr lang="en-US" sz="3600" dirty="0"/>
              <a:t> </a:t>
            </a:r>
            <a:r>
              <a:rPr lang="en-US" sz="3600" dirty="0" err="1"/>
              <a:t>aşamasından</a:t>
            </a:r>
            <a:r>
              <a:rPr lang="en-US" sz="3600" dirty="0"/>
              <a:t> </a:t>
            </a:r>
            <a:r>
              <a:rPr lang="en-US" sz="3600" dirty="0" err="1"/>
              <a:t>tüketim</a:t>
            </a:r>
            <a:r>
              <a:rPr lang="en-US" sz="3600" dirty="0"/>
              <a:t> </a:t>
            </a:r>
            <a:r>
              <a:rPr lang="en-US" sz="3600" dirty="0" err="1"/>
              <a:t>aşamasına</a:t>
            </a:r>
            <a:r>
              <a:rPr lang="en-US" sz="3600" dirty="0"/>
              <a:t> </a:t>
            </a:r>
            <a:r>
              <a:rPr lang="en-US" sz="3600" dirty="0" err="1"/>
              <a:t>kadar</a:t>
            </a:r>
            <a:r>
              <a:rPr lang="en-US" sz="3600" dirty="0"/>
              <a:t> </a:t>
            </a:r>
            <a:r>
              <a:rPr lang="en-US" sz="3600" dirty="0" err="1"/>
              <a:t>akışının</a:t>
            </a:r>
            <a:r>
              <a:rPr lang="en-US" sz="3600" dirty="0"/>
              <a:t> </a:t>
            </a:r>
            <a:r>
              <a:rPr lang="en-US" sz="3600" dirty="0" err="1"/>
              <a:t>sağlanması</a:t>
            </a:r>
            <a:r>
              <a:rPr lang="en-US" sz="3600" dirty="0"/>
              <a:t> </a:t>
            </a:r>
            <a:r>
              <a:rPr lang="en-US" sz="3600" dirty="0" err="1"/>
              <a:t>amaçlanmaktadır</a:t>
            </a:r>
            <a:r>
              <a:rPr lang="en-US" sz="3600" dirty="0"/>
              <a:t>. En </a:t>
            </a:r>
            <a:r>
              <a:rPr lang="en-US" sz="3600" dirty="0" err="1"/>
              <a:t>önemli</a:t>
            </a:r>
            <a:r>
              <a:rPr lang="en-US" sz="3600" dirty="0"/>
              <a:t> </a:t>
            </a:r>
            <a:r>
              <a:rPr lang="en-US" sz="3600" dirty="0" err="1"/>
              <a:t>faktörleri</a:t>
            </a:r>
            <a:r>
              <a:rPr lang="en-US" sz="3600" dirty="0"/>
              <a:t> </a:t>
            </a:r>
            <a:r>
              <a:rPr lang="en-US" sz="3600" dirty="0" err="1"/>
              <a:t>ise</a:t>
            </a:r>
            <a:r>
              <a:rPr lang="en-US" sz="3600" dirty="0"/>
              <a:t> </a:t>
            </a:r>
            <a:r>
              <a:rPr lang="en-US" sz="3600" dirty="0" err="1"/>
              <a:t>şu</a:t>
            </a:r>
            <a:r>
              <a:rPr lang="en-US" sz="3600" dirty="0"/>
              <a:t> </a:t>
            </a:r>
            <a:r>
              <a:rPr lang="en-US" sz="3600" dirty="0" err="1"/>
              <a:t>şekilde</a:t>
            </a:r>
            <a:r>
              <a:rPr lang="en-US" sz="3600" dirty="0"/>
              <a:t> </a:t>
            </a:r>
            <a:r>
              <a:rPr lang="en-US" sz="3600" dirty="0" err="1" smtClean="0"/>
              <a:t>sıralanabilir</a:t>
            </a:r>
            <a:r>
              <a:rPr lang="en-US" sz="3600" dirty="0" smtClean="0"/>
              <a:t>:</a:t>
            </a:r>
            <a:endParaRPr lang="tr-TR" sz="3600" dirty="0" smtClean="0"/>
          </a:p>
          <a:p>
            <a:pPr marL="0" indent="0">
              <a:buNone/>
            </a:pPr>
            <a:r>
              <a:rPr lang="tr-TR" sz="3600" dirty="0"/>
              <a:t> </a:t>
            </a:r>
            <a:r>
              <a:rPr lang="tr-TR" sz="3600" dirty="0" smtClean="0"/>
              <a:t>          </a:t>
            </a:r>
            <a:r>
              <a:rPr lang="en-US" sz="3600" dirty="0" err="1" smtClean="0"/>
              <a:t>Nakliye</a:t>
            </a:r>
            <a:r>
              <a:rPr lang="en-US" sz="3600" dirty="0" smtClean="0"/>
              <a:t> </a:t>
            </a:r>
            <a:r>
              <a:rPr lang="en-US" sz="3600" dirty="0" err="1"/>
              <a:t>şekli</a:t>
            </a:r>
            <a:endParaRPr lang="tr-TR" sz="3600" dirty="0"/>
          </a:p>
          <a:p>
            <a:pPr marL="1371600" lvl="3" indent="0">
              <a:buNone/>
            </a:pPr>
            <a:r>
              <a:rPr lang="en-US" sz="3600" dirty="0" err="1"/>
              <a:t>Dağıtım</a:t>
            </a:r>
            <a:r>
              <a:rPr lang="en-US" sz="3600" dirty="0"/>
              <a:t> </a:t>
            </a:r>
            <a:r>
              <a:rPr lang="en-US" sz="3600" dirty="0" err="1"/>
              <a:t>operasyonunun</a:t>
            </a:r>
            <a:r>
              <a:rPr lang="en-US" sz="3600" dirty="0"/>
              <a:t> tipi</a:t>
            </a:r>
            <a:endParaRPr lang="tr-TR" sz="3600" dirty="0"/>
          </a:p>
          <a:p>
            <a:pPr marL="1371600" lvl="3" indent="0">
              <a:buNone/>
            </a:pPr>
            <a:r>
              <a:rPr lang="en-US" sz="3600" dirty="0" err="1"/>
              <a:t>Yükleme</a:t>
            </a:r>
            <a:r>
              <a:rPr lang="en-US" sz="3600" dirty="0"/>
              <a:t> </a:t>
            </a:r>
            <a:r>
              <a:rPr lang="en-US" sz="3600" dirty="0" err="1"/>
              <a:t>planlaması</a:t>
            </a:r>
            <a:endParaRPr lang="tr-TR" sz="3600" dirty="0"/>
          </a:p>
          <a:p>
            <a:pPr marL="1371600" lvl="3" indent="0">
              <a:buNone/>
            </a:pPr>
            <a:r>
              <a:rPr lang="en-US" sz="3600" dirty="0"/>
              <a:t>Rota </a:t>
            </a:r>
            <a:r>
              <a:rPr lang="en-US" sz="3600" dirty="0" err="1"/>
              <a:t>planlaması</a:t>
            </a:r>
            <a:endParaRPr lang="tr-TR" sz="3600" dirty="0"/>
          </a:p>
          <a:p>
            <a:pPr marL="0" indent="0" algn="ctr">
              <a:buNone/>
            </a:pPr>
            <a:endParaRPr lang="tr-TR" sz="36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829" y="95535"/>
            <a:ext cx="11928143" cy="941695"/>
          </a:xfrm>
        </p:spPr>
        <p:txBody>
          <a:bodyPr>
            <a:noAutofit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/>
              <a:t>Ulusal –Uluslararası Sevkiyat (</a:t>
            </a:r>
            <a:r>
              <a:rPr lang="en-US" sz="3200" b="1" dirty="0" err="1"/>
              <a:t>Nakliye</a:t>
            </a:r>
            <a:r>
              <a:rPr lang="en-US" sz="3200" b="1" dirty="0"/>
              <a:t>) </a:t>
            </a:r>
            <a:r>
              <a:rPr lang="en-US" sz="3200" b="1" dirty="0" err="1"/>
              <a:t>Masrafları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20300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829" y="1501254"/>
            <a:ext cx="11914495" cy="52543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3200" dirty="0"/>
          </a:p>
          <a:p>
            <a:pPr marL="0" indent="0" algn="ctr">
              <a:buNone/>
            </a:pPr>
            <a:r>
              <a:rPr lang="en-US" sz="3200" dirty="0" smtClean="0"/>
              <a:t>Dış </a:t>
            </a:r>
            <a:r>
              <a:rPr lang="en-US" sz="3200" dirty="0" err="1"/>
              <a:t>kaynak</a:t>
            </a:r>
            <a:r>
              <a:rPr lang="en-US" sz="3200" dirty="0"/>
              <a:t> </a:t>
            </a:r>
            <a:r>
              <a:rPr lang="en-US" sz="3200" dirty="0" err="1"/>
              <a:t>kullanımını</a:t>
            </a:r>
            <a:r>
              <a:rPr lang="en-US" sz="3200" dirty="0"/>
              <a:t> </a:t>
            </a:r>
            <a:r>
              <a:rPr lang="en-US" sz="3200" dirty="0" err="1"/>
              <a:t>sağlayan</a:t>
            </a:r>
            <a:r>
              <a:rPr lang="en-US" sz="3200" dirty="0"/>
              <a:t> </a:t>
            </a:r>
            <a:r>
              <a:rPr lang="en-US" sz="3200" dirty="0" err="1"/>
              <a:t>şirketler</a:t>
            </a:r>
            <a:r>
              <a:rPr lang="en-US" sz="3200" dirty="0"/>
              <a:t>, </a:t>
            </a:r>
            <a:r>
              <a:rPr lang="en-US" sz="3200" dirty="0" err="1"/>
              <a:t>müşterilerinin</a:t>
            </a:r>
            <a:r>
              <a:rPr lang="en-US" sz="3200" dirty="0"/>
              <a:t> </a:t>
            </a:r>
            <a:r>
              <a:rPr lang="en-US" sz="3200" dirty="0" err="1"/>
              <a:t>alacakları</a:t>
            </a:r>
            <a:r>
              <a:rPr lang="en-US" sz="3200" dirty="0"/>
              <a:t> </a:t>
            </a:r>
            <a:r>
              <a:rPr lang="en-US" sz="3200" dirty="0" err="1"/>
              <a:t>hizmetin</a:t>
            </a:r>
            <a:r>
              <a:rPr lang="en-US" sz="3200" dirty="0"/>
              <a:t> </a:t>
            </a:r>
            <a:r>
              <a:rPr lang="en-US" sz="3200" dirty="0" err="1"/>
              <a:t>bütün</a:t>
            </a:r>
            <a:r>
              <a:rPr lang="en-US" sz="3200" dirty="0"/>
              <a:t> </a:t>
            </a:r>
            <a:r>
              <a:rPr lang="en-US" sz="3200" dirty="0" err="1"/>
              <a:t>standartlarını</a:t>
            </a:r>
            <a:r>
              <a:rPr lang="en-US" sz="3200" dirty="0"/>
              <a:t>, </a:t>
            </a:r>
            <a:r>
              <a:rPr lang="en-US" sz="3200" dirty="0" err="1"/>
              <a:t>parametrelerini</a:t>
            </a:r>
            <a:r>
              <a:rPr lang="en-US" sz="3200" dirty="0"/>
              <a:t> </a:t>
            </a:r>
            <a:r>
              <a:rPr lang="en-US" sz="3200" dirty="0" err="1"/>
              <a:t>önceden</a:t>
            </a:r>
            <a:r>
              <a:rPr lang="en-US" sz="3200" dirty="0"/>
              <a:t> </a:t>
            </a:r>
            <a:r>
              <a:rPr lang="en-US" sz="3200" dirty="0" err="1"/>
              <a:t>belirleyebilmektedir</a:t>
            </a:r>
            <a:r>
              <a:rPr lang="en-US" sz="3200" dirty="0"/>
              <a:t>. </a:t>
            </a:r>
            <a:r>
              <a:rPr lang="en-US" sz="3200" dirty="0" err="1"/>
              <a:t>Ayrıca</a:t>
            </a:r>
            <a:r>
              <a:rPr lang="en-US" sz="3200" dirty="0"/>
              <a:t> </a:t>
            </a:r>
            <a:r>
              <a:rPr lang="en-US" sz="3200" dirty="0" err="1"/>
              <a:t>belirlenen</a:t>
            </a:r>
            <a:r>
              <a:rPr lang="en-US" sz="3200" dirty="0"/>
              <a:t> </a:t>
            </a:r>
            <a:r>
              <a:rPr lang="en-US" sz="3200" dirty="0" err="1"/>
              <a:t>hizmet</a:t>
            </a:r>
            <a:r>
              <a:rPr lang="en-US" sz="3200" dirty="0"/>
              <a:t> </a:t>
            </a:r>
            <a:r>
              <a:rPr lang="en-US" sz="3200" dirty="0" err="1"/>
              <a:t>düzeylerinin</a:t>
            </a:r>
            <a:r>
              <a:rPr lang="en-US" sz="3200" dirty="0"/>
              <a:t> </a:t>
            </a:r>
            <a:r>
              <a:rPr lang="en-US" sz="3200" dirty="0" err="1"/>
              <a:t>sağlanamaması</a:t>
            </a:r>
            <a:r>
              <a:rPr lang="en-US" sz="3200" dirty="0"/>
              <a:t> </a:t>
            </a:r>
            <a:r>
              <a:rPr lang="en-US" sz="3200" dirty="0" err="1"/>
              <a:t>durumunda</a:t>
            </a:r>
            <a:r>
              <a:rPr lang="en-US" sz="3200" dirty="0"/>
              <a:t> </a:t>
            </a:r>
            <a:r>
              <a:rPr lang="en-US" sz="3200" dirty="0" err="1"/>
              <a:t>müşterinin</a:t>
            </a:r>
            <a:r>
              <a:rPr lang="en-US" sz="3200" dirty="0"/>
              <a:t> </a:t>
            </a:r>
            <a:r>
              <a:rPr lang="en-US" sz="3200" dirty="0" err="1"/>
              <a:t>uygulayabileceği</a:t>
            </a:r>
            <a:r>
              <a:rPr lang="en-US" sz="3200" dirty="0"/>
              <a:t> </a:t>
            </a:r>
            <a:r>
              <a:rPr lang="en-US" sz="3200" dirty="0" err="1"/>
              <a:t>yatırımlar</a:t>
            </a:r>
            <a:r>
              <a:rPr lang="en-US" sz="3200" dirty="0"/>
              <a:t> da </a:t>
            </a:r>
            <a:r>
              <a:rPr lang="en-US" sz="3200" dirty="0" err="1"/>
              <a:t>belirlenir</a:t>
            </a:r>
            <a:r>
              <a:rPr lang="en-US" sz="3200" dirty="0"/>
              <a:t>. </a:t>
            </a:r>
            <a:r>
              <a:rPr lang="en-US" sz="3200" dirty="0" err="1"/>
              <a:t>Dolayısıyla</a:t>
            </a:r>
            <a:r>
              <a:rPr lang="en-US" sz="3200" dirty="0"/>
              <a:t> </a:t>
            </a:r>
            <a:r>
              <a:rPr lang="en-US" sz="3200" dirty="0" err="1"/>
              <a:t>dış</a:t>
            </a:r>
            <a:r>
              <a:rPr lang="en-US" sz="3200" dirty="0"/>
              <a:t> </a:t>
            </a:r>
            <a:r>
              <a:rPr lang="en-US" sz="3200" dirty="0" err="1"/>
              <a:t>kaynak</a:t>
            </a:r>
            <a:r>
              <a:rPr lang="en-US" sz="3200" dirty="0"/>
              <a:t> </a:t>
            </a:r>
            <a:r>
              <a:rPr lang="en-US" sz="3200" dirty="0" err="1"/>
              <a:t>kullanımı</a:t>
            </a:r>
            <a:r>
              <a:rPr lang="en-US" sz="3200" dirty="0"/>
              <a:t> </a:t>
            </a:r>
            <a:r>
              <a:rPr lang="en-US" sz="3200" dirty="0" err="1"/>
              <a:t>hizmet</a:t>
            </a:r>
            <a:r>
              <a:rPr lang="en-US" sz="3200" dirty="0"/>
              <a:t> </a:t>
            </a:r>
            <a:r>
              <a:rPr lang="en-US" sz="3200" dirty="0" err="1"/>
              <a:t>düzeyinin</a:t>
            </a:r>
            <a:r>
              <a:rPr lang="en-US" sz="3200" dirty="0"/>
              <a:t> </a:t>
            </a:r>
            <a:r>
              <a:rPr lang="en-US" sz="3200" dirty="0" err="1"/>
              <a:t>standardını</a:t>
            </a:r>
            <a:r>
              <a:rPr lang="en-US" sz="3200" dirty="0"/>
              <a:t> </a:t>
            </a:r>
            <a:r>
              <a:rPr lang="en-US" sz="3200" dirty="0" err="1"/>
              <a:t>garanti</a:t>
            </a:r>
            <a:r>
              <a:rPr lang="en-US" sz="3200" dirty="0"/>
              <a:t> </a:t>
            </a:r>
            <a:r>
              <a:rPr lang="en-US" sz="3200" dirty="0" err="1"/>
              <a:t>ederek</a:t>
            </a:r>
            <a:r>
              <a:rPr lang="en-US" sz="3200" dirty="0"/>
              <a:t> </a:t>
            </a:r>
            <a:r>
              <a:rPr lang="en-US" sz="3200" dirty="0" err="1"/>
              <a:t>yükseltmektedir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829" y="136479"/>
            <a:ext cx="11914495" cy="1269240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/>
              <a:t>Belirlenmiş </a:t>
            </a:r>
            <a:r>
              <a:rPr lang="en-US" b="1" dirty="0" err="1"/>
              <a:t>hizmet</a:t>
            </a:r>
            <a:r>
              <a:rPr lang="en-US" b="1" dirty="0"/>
              <a:t> </a:t>
            </a:r>
            <a:r>
              <a:rPr lang="en-US" b="1" dirty="0" err="1"/>
              <a:t>düzeyleri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006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8" y="1433015"/>
            <a:ext cx="11859904" cy="528168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tr-TR" sz="3600" dirty="0" smtClean="0"/>
          </a:p>
          <a:p>
            <a:pPr marL="0" indent="0" algn="ctr">
              <a:buNone/>
            </a:pPr>
            <a:r>
              <a:rPr lang="en-US" sz="3600" dirty="0" smtClean="0"/>
              <a:t>Günümüzde </a:t>
            </a:r>
            <a:r>
              <a:rPr lang="en-US" sz="3600" dirty="0" err="1"/>
              <a:t>lojistik</a:t>
            </a:r>
            <a:r>
              <a:rPr lang="en-US" sz="3600" dirty="0"/>
              <a:t> </a:t>
            </a:r>
            <a:r>
              <a:rPr lang="en-US" sz="3600" dirty="0" err="1"/>
              <a:t>yönetimi</a:t>
            </a:r>
            <a:r>
              <a:rPr lang="en-US" sz="3600" dirty="0"/>
              <a:t> </a:t>
            </a:r>
            <a:r>
              <a:rPr lang="en-US" sz="3600" dirty="0" err="1"/>
              <a:t>önemli</a:t>
            </a:r>
            <a:r>
              <a:rPr lang="en-US" sz="3600" dirty="0"/>
              <a:t> </a:t>
            </a:r>
            <a:r>
              <a:rPr lang="en-US" sz="3600" dirty="0" err="1"/>
              <a:t>ölçüde</a:t>
            </a:r>
            <a:r>
              <a:rPr lang="en-US" sz="3600" dirty="0"/>
              <a:t> </a:t>
            </a:r>
            <a:r>
              <a:rPr lang="en-US" sz="3600" dirty="0" err="1"/>
              <a:t>bilgi</a:t>
            </a:r>
            <a:r>
              <a:rPr lang="en-US" sz="3600" dirty="0"/>
              <a:t> </a:t>
            </a:r>
            <a:r>
              <a:rPr lang="en-US" sz="3600" dirty="0" err="1"/>
              <a:t>teknolojisine</a:t>
            </a:r>
            <a:r>
              <a:rPr lang="en-US" sz="3600" dirty="0"/>
              <a:t> </a:t>
            </a:r>
            <a:r>
              <a:rPr lang="en-US" sz="3600" dirty="0" err="1"/>
              <a:t>dayanmaktadır</a:t>
            </a:r>
            <a:r>
              <a:rPr lang="en-US" sz="3600" dirty="0"/>
              <a:t>. </a:t>
            </a:r>
            <a:r>
              <a:rPr lang="en-US" sz="3600" dirty="0" err="1"/>
              <a:t>Dolayısıyla</a:t>
            </a:r>
            <a:r>
              <a:rPr lang="en-US" sz="3600" dirty="0"/>
              <a:t> </a:t>
            </a:r>
            <a:r>
              <a:rPr lang="en-US" sz="3600" dirty="0" err="1"/>
              <a:t>bilgi</a:t>
            </a:r>
            <a:r>
              <a:rPr lang="en-US" sz="3600" dirty="0"/>
              <a:t> </a:t>
            </a:r>
            <a:r>
              <a:rPr lang="en-US" sz="3600" dirty="0" err="1"/>
              <a:t>teknolojilerinin</a:t>
            </a:r>
            <a:r>
              <a:rPr lang="en-US" sz="3600" dirty="0"/>
              <a:t> </a:t>
            </a:r>
            <a:r>
              <a:rPr lang="en-US" sz="3600" dirty="0" err="1"/>
              <a:t>doğru</a:t>
            </a:r>
            <a:r>
              <a:rPr lang="en-US" sz="3600" dirty="0"/>
              <a:t> </a:t>
            </a:r>
            <a:r>
              <a:rPr lang="en-US" sz="3600" dirty="0" err="1"/>
              <a:t>seçimi</a:t>
            </a:r>
            <a:r>
              <a:rPr lang="en-US" sz="3600" dirty="0"/>
              <a:t>, </a:t>
            </a:r>
            <a:r>
              <a:rPr lang="en-US" sz="3600" dirty="0" err="1"/>
              <a:t>uyarlanması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yönetimi</a:t>
            </a:r>
            <a:r>
              <a:rPr lang="en-US" sz="3600" dirty="0"/>
              <a:t> </a:t>
            </a:r>
            <a:r>
              <a:rPr lang="en-US" sz="3600" dirty="0" err="1"/>
              <a:t>rekabet</a:t>
            </a:r>
            <a:r>
              <a:rPr lang="en-US" sz="3600" dirty="0"/>
              <a:t> </a:t>
            </a:r>
            <a:r>
              <a:rPr lang="en-US" sz="3600" dirty="0" err="1"/>
              <a:t>edebilirliğe</a:t>
            </a:r>
            <a:r>
              <a:rPr lang="en-US" sz="3600" dirty="0"/>
              <a:t> </a:t>
            </a:r>
            <a:r>
              <a:rPr lang="en-US" sz="3600" dirty="0" err="1"/>
              <a:t>büyük</a:t>
            </a:r>
            <a:r>
              <a:rPr lang="en-US" sz="3600" dirty="0"/>
              <a:t> </a:t>
            </a:r>
            <a:r>
              <a:rPr lang="en-US" sz="3600" dirty="0" err="1"/>
              <a:t>katkıda</a:t>
            </a:r>
            <a:r>
              <a:rPr lang="en-US" sz="3600" dirty="0"/>
              <a:t> </a:t>
            </a:r>
            <a:r>
              <a:rPr lang="en-US" sz="3600" dirty="0" err="1"/>
              <a:t>bulunmaktadır</a:t>
            </a:r>
            <a:r>
              <a:rPr lang="en-US" sz="3600" dirty="0"/>
              <a:t>.</a:t>
            </a:r>
            <a:endParaRPr lang="tr-TR" sz="3600" dirty="0"/>
          </a:p>
          <a:p>
            <a:pPr marL="0" indent="0" algn="ctr">
              <a:buNone/>
            </a:pPr>
            <a:r>
              <a:rPr lang="en-US" sz="3600" dirty="0"/>
              <a:t>Bilgi </a:t>
            </a:r>
            <a:r>
              <a:rPr lang="en-US" sz="3600" dirty="0" err="1"/>
              <a:t>teknolojilerini</a:t>
            </a:r>
            <a:r>
              <a:rPr lang="en-US" sz="3600" dirty="0"/>
              <a:t> </a:t>
            </a:r>
            <a:r>
              <a:rPr lang="en-US" sz="3600" dirty="0" err="1"/>
              <a:t>doğru</a:t>
            </a:r>
            <a:r>
              <a:rPr lang="en-US" sz="3600" dirty="0"/>
              <a:t> </a:t>
            </a:r>
            <a:r>
              <a:rPr lang="en-US" sz="3600" dirty="0" err="1"/>
              <a:t>kullanmayan</a:t>
            </a:r>
            <a:r>
              <a:rPr lang="en-US" sz="3600" dirty="0"/>
              <a:t> </a:t>
            </a:r>
            <a:r>
              <a:rPr lang="en-US" sz="3600" dirty="0" err="1"/>
              <a:t>firmalar</a:t>
            </a:r>
            <a:r>
              <a:rPr lang="en-US" sz="3600" dirty="0"/>
              <a:t> </a:t>
            </a:r>
            <a:r>
              <a:rPr lang="en-US" sz="3600" dirty="0" err="1"/>
              <a:t>lojistik</a:t>
            </a:r>
            <a:r>
              <a:rPr lang="en-US" sz="3600" dirty="0"/>
              <a:t> </a:t>
            </a:r>
            <a:r>
              <a:rPr lang="en-US" sz="3600" dirty="0" err="1"/>
              <a:t>sürecini</a:t>
            </a:r>
            <a:r>
              <a:rPr lang="en-US" sz="3600" dirty="0"/>
              <a:t> </a:t>
            </a:r>
            <a:r>
              <a:rPr lang="en-US" sz="3600" dirty="0" err="1"/>
              <a:t>etkin</a:t>
            </a:r>
            <a:r>
              <a:rPr lang="en-US" sz="3600" dirty="0"/>
              <a:t> </a:t>
            </a:r>
            <a:r>
              <a:rPr lang="en-US" sz="3600" dirty="0" err="1"/>
              <a:t>biçimde</a:t>
            </a:r>
            <a:r>
              <a:rPr lang="en-US" sz="3600" dirty="0"/>
              <a:t> </a:t>
            </a:r>
            <a:r>
              <a:rPr lang="en-US" sz="3600" dirty="0" err="1"/>
              <a:t>kontrol</a:t>
            </a:r>
            <a:r>
              <a:rPr lang="en-US" sz="3600" dirty="0"/>
              <a:t> </a:t>
            </a:r>
            <a:r>
              <a:rPr lang="en-US" sz="3600" dirty="0" err="1"/>
              <a:t>edememe</a:t>
            </a:r>
            <a:r>
              <a:rPr lang="en-US" sz="3600" dirty="0"/>
              <a:t>, </a:t>
            </a:r>
            <a:r>
              <a:rPr lang="en-US" sz="3600" dirty="0" err="1"/>
              <a:t>tedarik</a:t>
            </a:r>
            <a:r>
              <a:rPr lang="en-US" sz="3600" dirty="0"/>
              <a:t> </a:t>
            </a:r>
            <a:r>
              <a:rPr lang="en-US" sz="3600" dirty="0" err="1"/>
              <a:t>süreçlerinin</a:t>
            </a:r>
            <a:r>
              <a:rPr lang="en-US" sz="3600" dirty="0"/>
              <a:t> </a:t>
            </a:r>
            <a:r>
              <a:rPr lang="en-US" sz="3600" dirty="0" err="1"/>
              <a:t>uzaması</a:t>
            </a:r>
            <a:r>
              <a:rPr lang="en-US" sz="3600" dirty="0"/>
              <a:t> </a:t>
            </a:r>
            <a:r>
              <a:rPr lang="en-US" sz="3600" dirty="0" err="1"/>
              <a:t>ya</a:t>
            </a:r>
            <a:r>
              <a:rPr lang="en-US" sz="3600" dirty="0"/>
              <a:t> da </a:t>
            </a:r>
            <a:r>
              <a:rPr lang="en-US" sz="3600" dirty="0" err="1"/>
              <a:t>aksaması</a:t>
            </a:r>
            <a:r>
              <a:rPr lang="en-US" sz="3600" dirty="0"/>
              <a:t>, </a:t>
            </a:r>
            <a:r>
              <a:rPr lang="en-US" sz="3600" dirty="0" err="1"/>
              <a:t>sistem</a:t>
            </a:r>
            <a:r>
              <a:rPr lang="en-US" sz="3600" dirty="0"/>
              <a:t> </a:t>
            </a:r>
            <a:r>
              <a:rPr lang="en-US" sz="3600" dirty="0" err="1"/>
              <a:t>içindeki</a:t>
            </a:r>
            <a:r>
              <a:rPr lang="en-US" sz="3600" dirty="0"/>
              <a:t> </a:t>
            </a:r>
            <a:r>
              <a:rPr lang="en-US" sz="3600" dirty="0" err="1"/>
              <a:t>stokların</a:t>
            </a:r>
            <a:r>
              <a:rPr lang="en-US" sz="3600" dirty="0"/>
              <a:t> </a:t>
            </a:r>
            <a:r>
              <a:rPr lang="en-US" sz="3600" dirty="0" err="1"/>
              <a:t>artması</a:t>
            </a:r>
            <a:r>
              <a:rPr lang="en-US" sz="3600" dirty="0"/>
              <a:t> </a:t>
            </a:r>
            <a:r>
              <a:rPr lang="en-US" sz="3600" dirty="0" err="1"/>
              <a:t>gibi</a:t>
            </a:r>
            <a:r>
              <a:rPr lang="en-US" sz="3600" dirty="0"/>
              <a:t> </a:t>
            </a:r>
            <a:r>
              <a:rPr lang="en-US" sz="3600" dirty="0" err="1"/>
              <a:t>büyük</a:t>
            </a:r>
            <a:r>
              <a:rPr lang="en-US" sz="3600" dirty="0"/>
              <a:t> </a:t>
            </a:r>
            <a:r>
              <a:rPr lang="en-US" sz="3600" dirty="0" err="1"/>
              <a:t>sorunlarla</a:t>
            </a:r>
            <a:r>
              <a:rPr lang="en-US" sz="3600" dirty="0"/>
              <a:t> </a:t>
            </a:r>
            <a:r>
              <a:rPr lang="en-US" sz="3600" dirty="0" err="1"/>
              <a:t>karşılaşabilmektedir</a:t>
            </a:r>
            <a:r>
              <a:rPr lang="en-US" sz="3600" dirty="0"/>
              <a:t>.</a:t>
            </a:r>
            <a:endParaRPr lang="tr-TR" sz="3600" dirty="0"/>
          </a:p>
          <a:p>
            <a:pPr marL="0" indent="0" algn="ctr">
              <a:buNone/>
            </a:pPr>
            <a:endParaRPr lang="tr-TR" sz="3600" dirty="0"/>
          </a:p>
          <a:p>
            <a:pPr marL="0" indent="0" algn="ctr">
              <a:buNone/>
            </a:pPr>
            <a:endParaRPr lang="tr-TR" sz="36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478" y="136479"/>
            <a:ext cx="11859904" cy="1774208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/>
              <a:t>Bilgi </a:t>
            </a:r>
            <a:r>
              <a:rPr lang="en-US" b="1" dirty="0" err="1"/>
              <a:t>teknolojilerini</a:t>
            </a:r>
            <a:r>
              <a:rPr lang="en-US" b="1" dirty="0"/>
              <a:t> </a:t>
            </a:r>
            <a:r>
              <a:rPr lang="en-US" b="1" dirty="0" err="1"/>
              <a:t>doğru</a:t>
            </a:r>
            <a:r>
              <a:rPr lang="en-US" b="1" dirty="0"/>
              <a:t> </a:t>
            </a:r>
            <a:r>
              <a:rPr lang="en-US" b="1" dirty="0" err="1"/>
              <a:t>kullanmak</a:t>
            </a:r>
            <a:r>
              <a:rPr lang="tr-TR" b="1" dirty="0"/>
              <a:t/>
            </a:r>
            <a:br>
              <a:rPr lang="tr-TR" b="1" dirty="0"/>
            </a:br>
            <a:r>
              <a:rPr lang="en-US" b="1" dirty="0"/>
              <a:t> 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1181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829" y="109182"/>
            <a:ext cx="11955439" cy="664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99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8" y="1501254"/>
            <a:ext cx="11887200" cy="52407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tr-TR" sz="2800" dirty="0" smtClean="0"/>
          </a:p>
          <a:p>
            <a:pPr algn="ctr"/>
            <a:r>
              <a:rPr lang="en-US" sz="2800" dirty="0" smtClean="0"/>
              <a:t>Lojistik </a:t>
            </a:r>
            <a:r>
              <a:rPr lang="en-US" sz="2800" dirty="0" err="1"/>
              <a:t>zincirinin</a:t>
            </a:r>
            <a:r>
              <a:rPr lang="en-US" sz="2800" dirty="0"/>
              <a:t> </a:t>
            </a:r>
            <a:r>
              <a:rPr lang="en-US" sz="2800" dirty="0" err="1"/>
              <a:t>iyi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etkin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şekilde</a:t>
            </a:r>
            <a:r>
              <a:rPr lang="en-US" sz="2800" dirty="0"/>
              <a:t> </a:t>
            </a:r>
            <a:r>
              <a:rPr lang="en-US" sz="2800" dirty="0" err="1"/>
              <a:t>işlemesi</a:t>
            </a:r>
            <a:r>
              <a:rPr lang="en-US" sz="2800" dirty="0"/>
              <a:t>, </a:t>
            </a:r>
            <a:r>
              <a:rPr lang="en-US" sz="2800" dirty="0" err="1"/>
              <a:t>birbirleriyle</a:t>
            </a:r>
            <a:r>
              <a:rPr lang="en-US" sz="2800" dirty="0"/>
              <a:t> </a:t>
            </a:r>
            <a:r>
              <a:rPr lang="en-US" sz="2800" dirty="0" err="1"/>
              <a:t>entegre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çok</a:t>
            </a:r>
            <a:r>
              <a:rPr lang="en-US" sz="2800" dirty="0"/>
              <a:t> alt </a:t>
            </a:r>
            <a:r>
              <a:rPr lang="en-US" sz="2800" dirty="0" err="1"/>
              <a:t>sürecin</a:t>
            </a:r>
            <a:r>
              <a:rPr lang="en-US" sz="2800" dirty="0"/>
              <a:t> </a:t>
            </a:r>
            <a:r>
              <a:rPr lang="en-US" sz="2800" dirty="0" err="1"/>
              <a:t>farklı</a:t>
            </a:r>
            <a:r>
              <a:rPr lang="en-US" sz="2800" dirty="0"/>
              <a:t> </a:t>
            </a:r>
            <a:r>
              <a:rPr lang="en-US" sz="2800" dirty="0" err="1"/>
              <a:t>grup</a:t>
            </a:r>
            <a:r>
              <a:rPr lang="en-US" sz="2800" dirty="0"/>
              <a:t> </a:t>
            </a:r>
            <a:r>
              <a:rPr lang="en-US" sz="2800" dirty="0" err="1"/>
              <a:t>ya</a:t>
            </a:r>
            <a:r>
              <a:rPr lang="en-US" sz="2800" dirty="0"/>
              <a:t> da </a:t>
            </a:r>
            <a:r>
              <a:rPr lang="en-US" sz="2800" dirty="0" err="1"/>
              <a:t>firmanın</a:t>
            </a:r>
            <a:r>
              <a:rPr lang="en-US" sz="2800" dirty="0"/>
              <a:t> </a:t>
            </a:r>
            <a:r>
              <a:rPr lang="en-US" sz="2800" dirty="0" err="1"/>
              <a:t>uyum</a:t>
            </a:r>
            <a:r>
              <a:rPr lang="en-US" sz="2800" dirty="0"/>
              <a:t> </a:t>
            </a:r>
            <a:r>
              <a:rPr lang="en-US" sz="2800" dirty="0" err="1"/>
              <a:t>içinde</a:t>
            </a:r>
            <a:r>
              <a:rPr lang="en-US" sz="2800" dirty="0"/>
              <a:t> </a:t>
            </a:r>
            <a:r>
              <a:rPr lang="en-US" sz="2800" dirty="0" err="1"/>
              <a:t>etkileşimi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mümkündür</a:t>
            </a:r>
            <a:r>
              <a:rPr lang="en-US" sz="2800" dirty="0"/>
              <a:t>. Bir </a:t>
            </a:r>
            <a:r>
              <a:rPr lang="en-US" sz="2800" dirty="0" err="1"/>
              <a:t>lojistik</a:t>
            </a:r>
            <a:r>
              <a:rPr lang="en-US" sz="2800" dirty="0"/>
              <a:t> </a:t>
            </a:r>
            <a:r>
              <a:rPr lang="en-US" sz="2800" dirty="0" err="1"/>
              <a:t>hizmetin</a:t>
            </a:r>
            <a:r>
              <a:rPr lang="en-US" sz="2800" dirty="0"/>
              <a:t> </a:t>
            </a:r>
            <a:r>
              <a:rPr lang="en-US" sz="2800" dirty="0" err="1"/>
              <a:t>kalitesi</a:t>
            </a:r>
            <a:r>
              <a:rPr lang="en-US" sz="2800" dirty="0"/>
              <a:t> </a:t>
            </a:r>
            <a:r>
              <a:rPr lang="en-US" sz="2800" dirty="0" err="1"/>
              <a:t>tanımlı</a:t>
            </a:r>
            <a:r>
              <a:rPr lang="en-US" sz="2800" dirty="0"/>
              <a:t>, </a:t>
            </a:r>
            <a:r>
              <a:rPr lang="en-US" sz="2800" dirty="0" err="1"/>
              <a:t>iletişimi</a:t>
            </a:r>
            <a:r>
              <a:rPr lang="en-US" sz="2800" dirty="0"/>
              <a:t> </a:t>
            </a:r>
            <a:r>
              <a:rPr lang="en-US" sz="2800" dirty="0" err="1"/>
              <a:t>yapılmış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uygulanan</a:t>
            </a:r>
            <a:r>
              <a:rPr lang="en-US" sz="2800" dirty="0"/>
              <a:t> </a:t>
            </a:r>
            <a:r>
              <a:rPr lang="en-US" sz="2800" dirty="0" err="1"/>
              <a:t>süreçlere</a:t>
            </a:r>
            <a:r>
              <a:rPr lang="en-US" sz="2800" dirty="0"/>
              <a:t> </a:t>
            </a:r>
            <a:r>
              <a:rPr lang="en-US" sz="2800" dirty="0" err="1"/>
              <a:t>bağlıdır</a:t>
            </a:r>
            <a:r>
              <a:rPr lang="en-US" sz="2800" dirty="0" smtClean="0"/>
              <a:t>.</a:t>
            </a:r>
            <a:r>
              <a:rPr lang="en-US" sz="2800" dirty="0"/>
              <a:t> </a:t>
            </a:r>
            <a:endParaRPr lang="tr-TR" sz="2800" dirty="0"/>
          </a:p>
          <a:p>
            <a:pPr algn="ctr"/>
            <a:r>
              <a:rPr lang="en-US" sz="2800" dirty="0" err="1"/>
              <a:t>Etkin</a:t>
            </a:r>
            <a:r>
              <a:rPr lang="en-US" sz="2800" dirty="0"/>
              <a:t> </a:t>
            </a:r>
            <a:r>
              <a:rPr lang="en-US" sz="2800" dirty="0" err="1"/>
              <a:t>dış</a:t>
            </a:r>
            <a:r>
              <a:rPr lang="en-US" sz="2800" dirty="0"/>
              <a:t> </a:t>
            </a:r>
            <a:r>
              <a:rPr lang="en-US" sz="2800" dirty="0" err="1"/>
              <a:t>kaynak</a:t>
            </a:r>
            <a:r>
              <a:rPr lang="en-US" sz="2800" dirty="0"/>
              <a:t> </a:t>
            </a:r>
            <a:r>
              <a:rPr lang="en-US" sz="2800" dirty="0" err="1"/>
              <a:t>kullanımı</a:t>
            </a:r>
            <a:r>
              <a:rPr lang="en-US" sz="2800" dirty="0"/>
              <a:t> </a:t>
            </a:r>
            <a:r>
              <a:rPr lang="en-US" sz="2800" dirty="0" err="1"/>
              <a:t>firmaları</a:t>
            </a:r>
            <a:r>
              <a:rPr lang="en-US" sz="2800" dirty="0"/>
              <a:t> </a:t>
            </a:r>
            <a:r>
              <a:rPr lang="en-US" sz="2800" dirty="0" err="1"/>
              <a:t>ise</a:t>
            </a:r>
            <a:r>
              <a:rPr lang="en-US" sz="2800" dirty="0"/>
              <a:t> </a:t>
            </a:r>
            <a:r>
              <a:rPr lang="en-US" sz="2800" dirty="0" err="1"/>
              <a:t>süreçleri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prosedürleri</a:t>
            </a:r>
            <a:r>
              <a:rPr lang="en-US" sz="2800" dirty="0"/>
              <a:t> </a:t>
            </a:r>
            <a:r>
              <a:rPr lang="en-US" sz="2800" dirty="0" err="1"/>
              <a:t>oluşturabilmek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lojistik</a:t>
            </a:r>
            <a:r>
              <a:rPr lang="en-US" sz="2800" dirty="0"/>
              <a:t> </a:t>
            </a:r>
            <a:r>
              <a:rPr lang="en-US" sz="2800" dirty="0" err="1"/>
              <a:t>uzmanları</a:t>
            </a:r>
            <a:r>
              <a:rPr lang="en-US" sz="2800" dirty="0"/>
              <a:t>, </a:t>
            </a:r>
            <a:r>
              <a:rPr lang="en-US" sz="2800" dirty="0" err="1"/>
              <a:t>kalite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yetkinlik</a:t>
            </a:r>
            <a:r>
              <a:rPr lang="en-US" sz="2800" dirty="0"/>
              <a:t> </a:t>
            </a:r>
            <a:r>
              <a:rPr lang="en-US" sz="2800" dirty="0" err="1"/>
              <a:t>yönetimi</a:t>
            </a:r>
            <a:r>
              <a:rPr lang="en-US" sz="2800" dirty="0"/>
              <a:t> </a:t>
            </a:r>
            <a:r>
              <a:rPr lang="en-US" sz="2800" dirty="0" err="1"/>
              <a:t>sistemleri</a:t>
            </a:r>
            <a:r>
              <a:rPr lang="en-US" sz="2800" dirty="0"/>
              <a:t> </a:t>
            </a:r>
            <a:r>
              <a:rPr lang="en-US" sz="2800" dirty="0" err="1"/>
              <a:t>kullanmaktadır</a:t>
            </a:r>
            <a:r>
              <a:rPr lang="en-US" sz="2800" dirty="0"/>
              <a:t>. </a:t>
            </a:r>
            <a:r>
              <a:rPr lang="en-US" sz="2800" dirty="0" err="1"/>
              <a:t>Süreçlerin</a:t>
            </a:r>
            <a:r>
              <a:rPr lang="en-US" sz="2800" dirty="0"/>
              <a:t> </a:t>
            </a:r>
            <a:r>
              <a:rPr lang="en-US" sz="2800" dirty="0" err="1"/>
              <a:t>aksamadan</a:t>
            </a:r>
            <a:r>
              <a:rPr lang="en-US" sz="2800" dirty="0"/>
              <a:t> </a:t>
            </a:r>
            <a:r>
              <a:rPr lang="en-US" sz="2800" dirty="0" err="1"/>
              <a:t>işlemesi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gerekli</a:t>
            </a:r>
            <a:r>
              <a:rPr lang="en-US" sz="2800" dirty="0"/>
              <a:t> </a:t>
            </a:r>
            <a:r>
              <a:rPr lang="en-US" sz="2800" dirty="0" err="1"/>
              <a:t>önlemlerin</a:t>
            </a:r>
            <a:r>
              <a:rPr lang="en-US" sz="2800" dirty="0"/>
              <a:t> </a:t>
            </a:r>
            <a:r>
              <a:rPr lang="en-US" sz="2800" dirty="0" err="1"/>
              <a:t>alınmasının</a:t>
            </a:r>
            <a:r>
              <a:rPr lang="en-US" sz="2800" dirty="0"/>
              <a:t> </a:t>
            </a:r>
            <a:r>
              <a:rPr lang="en-US" sz="2800" dirty="0" err="1"/>
              <a:t>yanı</a:t>
            </a:r>
            <a:r>
              <a:rPr lang="en-US" sz="2800" dirty="0"/>
              <a:t>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yanlış</a:t>
            </a:r>
            <a:r>
              <a:rPr lang="en-US" sz="2800" dirty="0"/>
              <a:t> </a:t>
            </a:r>
            <a:r>
              <a:rPr lang="en-US" sz="2800" dirty="0" err="1"/>
              <a:t>teslimat</a:t>
            </a:r>
            <a:r>
              <a:rPr lang="en-US" sz="2800" dirty="0"/>
              <a:t>, </a:t>
            </a:r>
            <a:r>
              <a:rPr lang="en-US" sz="2800" dirty="0" err="1"/>
              <a:t>iade</a:t>
            </a:r>
            <a:r>
              <a:rPr lang="en-US" sz="2800" dirty="0"/>
              <a:t>, </a:t>
            </a:r>
            <a:r>
              <a:rPr lang="en-US" sz="2800" dirty="0" err="1"/>
              <a:t>yolda</a:t>
            </a:r>
            <a:r>
              <a:rPr lang="en-US" sz="2800" dirty="0"/>
              <a:t> </a:t>
            </a:r>
            <a:r>
              <a:rPr lang="en-US" sz="2800" dirty="0" err="1"/>
              <a:t>hasar</a:t>
            </a:r>
            <a:r>
              <a:rPr lang="en-US" sz="2800" dirty="0"/>
              <a:t> </a:t>
            </a:r>
            <a:r>
              <a:rPr lang="en-US" sz="2800" dirty="0" err="1"/>
              <a:t>görme</a:t>
            </a:r>
            <a:r>
              <a:rPr lang="en-US" sz="2800" dirty="0"/>
              <a:t> </a:t>
            </a:r>
            <a:r>
              <a:rPr lang="en-US" sz="2800" dirty="0" err="1"/>
              <a:t>gibi</a:t>
            </a:r>
            <a:r>
              <a:rPr lang="en-US" sz="2800" dirty="0"/>
              <a:t> </a:t>
            </a:r>
            <a:r>
              <a:rPr lang="en-US" sz="2800" dirty="0" err="1"/>
              <a:t>istisnai</a:t>
            </a:r>
            <a:r>
              <a:rPr lang="en-US" sz="2800" dirty="0"/>
              <a:t> </a:t>
            </a:r>
            <a:r>
              <a:rPr lang="en-US" sz="2800" dirty="0" err="1"/>
              <a:t>durumlarda</a:t>
            </a:r>
            <a:r>
              <a:rPr lang="en-US" sz="2800" dirty="0"/>
              <a:t> da </a:t>
            </a:r>
            <a:r>
              <a:rPr lang="en-US" sz="2800" dirty="0" err="1"/>
              <a:t>sorunu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kısa</a:t>
            </a:r>
            <a:r>
              <a:rPr lang="en-US" sz="2800" dirty="0"/>
              <a:t> </a:t>
            </a:r>
            <a:r>
              <a:rPr lang="en-US" sz="2800" dirty="0" err="1"/>
              <a:t>sürede</a:t>
            </a:r>
            <a:r>
              <a:rPr lang="en-US" sz="2800" dirty="0"/>
              <a:t> </a:t>
            </a:r>
            <a:r>
              <a:rPr lang="en-US" sz="2800" dirty="0" err="1"/>
              <a:t>giderilmesi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 </a:t>
            </a:r>
            <a:r>
              <a:rPr lang="en-US" sz="2800" dirty="0" err="1"/>
              <a:t>gerekli</a:t>
            </a:r>
            <a:r>
              <a:rPr lang="en-US" sz="2800" dirty="0"/>
              <a:t> </a:t>
            </a:r>
            <a:r>
              <a:rPr lang="en-US" sz="2800" dirty="0" err="1"/>
              <a:t>adımlar</a:t>
            </a:r>
            <a:r>
              <a:rPr lang="en-US" sz="2800" dirty="0"/>
              <a:t> </a:t>
            </a:r>
            <a:r>
              <a:rPr lang="en-US" sz="2800" dirty="0" err="1"/>
              <a:t>önceden</a:t>
            </a:r>
            <a:r>
              <a:rPr lang="en-US" sz="2800" dirty="0"/>
              <a:t> </a:t>
            </a:r>
            <a:r>
              <a:rPr lang="en-US" sz="2800" dirty="0" err="1"/>
              <a:t>belirlenmiştir</a:t>
            </a:r>
            <a:r>
              <a:rPr lang="en-US" sz="2800" dirty="0"/>
              <a:t>.</a:t>
            </a:r>
            <a:endParaRPr lang="tr-TR" sz="2800" dirty="0"/>
          </a:p>
          <a:p>
            <a:pPr marL="0" indent="0" algn="ctr">
              <a:buNone/>
            </a:pPr>
            <a:endParaRPr lang="tr-TR" sz="28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478" y="136479"/>
            <a:ext cx="11887200" cy="1173706"/>
          </a:xfrm>
        </p:spPr>
        <p:txBody>
          <a:bodyPr/>
          <a:lstStyle/>
          <a:p>
            <a:pPr algn="ctr"/>
            <a:r>
              <a:rPr lang="en-US" dirty="0"/>
              <a:t>Süreç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prosedürler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7756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533" y="1514900"/>
            <a:ext cx="11969087" cy="5240741"/>
          </a:xfrm>
        </p:spPr>
        <p:txBody>
          <a:bodyPr>
            <a:normAutofit fontScale="92500"/>
          </a:bodyPr>
          <a:lstStyle/>
          <a:p>
            <a:pPr algn="ctr"/>
            <a:endParaRPr lang="tr-TR" sz="3200" dirty="0" smtClean="0"/>
          </a:p>
          <a:p>
            <a:pPr algn="ctr"/>
            <a:r>
              <a:rPr lang="en-US" sz="3200" dirty="0" smtClean="0"/>
              <a:t>Geniş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alana</a:t>
            </a:r>
            <a:r>
              <a:rPr lang="en-US" sz="3200" dirty="0"/>
              <a:t> </a:t>
            </a:r>
            <a:r>
              <a:rPr lang="en-US" sz="3200" dirty="0" err="1"/>
              <a:t>yayılmış</a:t>
            </a:r>
            <a:r>
              <a:rPr lang="en-US" sz="3200" dirty="0"/>
              <a:t> </a:t>
            </a:r>
            <a:r>
              <a:rPr lang="en-US" sz="3200" dirty="0" err="1"/>
              <a:t>lojistik</a:t>
            </a:r>
            <a:r>
              <a:rPr lang="en-US" sz="3200" dirty="0"/>
              <a:t> </a:t>
            </a:r>
            <a:r>
              <a:rPr lang="en-US" sz="3200" dirty="0" err="1"/>
              <a:t>hizmetler</a:t>
            </a:r>
            <a:r>
              <a:rPr lang="en-US" sz="3200" dirty="0"/>
              <a:t> </a:t>
            </a:r>
            <a:r>
              <a:rPr lang="en-US" sz="3200" dirty="0" err="1"/>
              <a:t>farklı</a:t>
            </a:r>
            <a:r>
              <a:rPr lang="en-US" sz="3200" dirty="0"/>
              <a:t> </a:t>
            </a:r>
            <a:r>
              <a:rPr lang="en-US" sz="3200" dirty="0" err="1"/>
              <a:t>zamanlarda</a:t>
            </a:r>
            <a:r>
              <a:rPr lang="en-US" sz="3200" dirty="0"/>
              <a:t> </a:t>
            </a:r>
            <a:r>
              <a:rPr lang="en-US" sz="3200" dirty="0" err="1"/>
              <a:t>gereken</a:t>
            </a:r>
            <a:r>
              <a:rPr lang="en-US" sz="3200" dirty="0"/>
              <a:t> </a:t>
            </a:r>
            <a:r>
              <a:rPr lang="en-US" sz="3200" dirty="0" err="1"/>
              <a:t>farklı</a:t>
            </a:r>
            <a:r>
              <a:rPr lang="en-US" sz="3200" dirty="0"/>
              <a:t> </a:t>
            </a:r>
            <a:r>
              <a:rPr lang="en-US" sz="3200" dirty="0" err="1"/>
              <a:t>uzmanlık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kaynaklar</a:t>
            </a:r>
            <a:r>
              <a:rPr lang="en-US" sz="3200" dirty="0"/>
              <a:t> </a:t>
            </a:r>
            <a:r>
              <a:rPr lang="en-US" sz="3200" dirty="0" err="1"/>
              <a:t>geniş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kaynak</a:t>
            </a:r>
            <a:r>
              <a:rPr lang="en-US" sz="3200" dirty="0"/>
              <a:t> </a:t>
            </a:r>
            <a:r>
              <a:rPr lang="en-US" sz="3200" dirty="0" err="1"/>
              <a:t>havuzundan</a:t>
            </a:r>
            <a:r>
              <a:rPr lang="en-US" sz="3200" dirty="0"/>
              <a:t> </a:t>
            </a:r>
            <a:r>
              <a:rPr lang="en-US" sz="3200" dirty="0" err="1"/>
              <a:t>sağlanabilir</a:t>
            </a:r>
            <a:r>
              <a:rPr lang="en-US" sz="3200" dirty="0"/>
              <a:t>. Özellikle </a:t>
            </a:r>
            <a:r>
              <a:rPr lang="en-US" sz="3200" dirty="0" err="1"/>
              <a:t>dönemsel</a:t>
            </a:r>
            <a:r>
              <a:rPr lang="en-US" sz="3200" dirty="0"/>
              <a:t> </a:t>
            </a:r>
            <a:r>
              <a:rPr lang="en-US" sz="3200" dirty="0" err="1"/>
              <a:t>ya</a:t>
            </a:r>
            <a:r>
              <a:rPr lang="en-US" sz="3200" dirty="0"/>
              <a:t> da </a:t>
            </a:r>
            <a:r>
              <a:rPr lang="en-US" sz="3200" dirty="0" err="1"/>
              <a:t>mevsimsel</a:t>
            </a:r>
            <a:r>
              <a:rPr lang="en-US" sz="3200" dirty="0"/>
              <a:t> </a:t>
            </a:r>
            <a:r>
              <a:rPr lang="en-US" sz="3200" dirty="0" err="1"/>
              <a:t>üretim</a:t>
            </a:r>
            <a:r>
              <a:rPr lang="en-US" sz="3200" dirty="0"/>
              <a:t> </a:t>
            </a:r>
            <a:r>
              <a:rPr lang="en-US" sz="3200" dirty="0" err="1"/>
              <a:t>ya</a:t>
            </a:r>
            <a:r>
              <a:rPr lang="en-US" sz="3200" dirty="0"/>
              <a:t> da </a:t>
            </a:r>
            <a:r>
              <a:rPr lang="en-US" sz="3200" dirty="0" err="1"/>
              <a:t>dağıtım</a:t>
            </a:r>
            <a:r>
              <a:rPr lang="en-US" sz="3200" dirty="0"/>
              <a:t> </a:t>
            </a:r>
            <a:r>
              <a:rPr lang="en-US" sz="3200" dirty="0" err="1"/>
              <a:t>gereksinimleri</a:t>
            </a:r>
            <a:r>
              <a:rPr lang="en-US" sz="3200" dirty="0"/>
              <a:t> </a:t>
            </a:r>
            <a:r>
              <a:rPr lang="en-US" sz="3200" dirty="0" err="1"/>
              <a:t>artan</a:t>
            </a:r>
            <a:r>
              <a:rPr lang="en-US" sz="3200" dirty="0"/>
              <a:t> </a:t>
            </a:r>
            <a:r>
              <a:rPr lang="en-US" sz="3200" dirty="0" err="1"/>
              <a:t>firmalar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dış</a:t>
            </a:r>
            <a:r>
              <a:rPr lang="en-US" sz="3200" dirty="0"/>
              <a:t> </a:t>
            </a:r>
            <a:r>
              <a:rPr lang="en-US" sz="3200" dirty="0" err="1"/>
              <a:t>kaynak</a:t>
            </a:r>
            <a:r>
              <a:rPr lang="en-US" sz="3200" dirty="0"/>
              <a:t> </a:t>
            </a:r>
            <a:r>
              <a:rPr lang="en-US" sz="3200" dirty="0" err="1"/>
              <a:t>kullanımı</a:t>
            </a:r>
            <a:r>
              <a:rPr lang="en-US" sz="3200" dirty="0"/>
              <a:t> </a:t>
            </a:r>
            <a:r>
              <a:rPr lang="en-US" sz="3200" dirty="0" err="1"/>
              <a:t>sağlayan</a:t>
            </a:r>
            <a:r>
              <a:rPr lang="en-US" sz="3200" dirty="0"/>
              <a:t> </a:t>
            </a:r>
            <a:r>
              <a:rPr lang="en-US" sz="3200" dirty="0" err="1"/>
              <a:t>firmalar</a:t>
            </a:r>
            <a:r>
              <a:rPr lang="en-US" sz="3200" dirty="0"/>
              <a:t> </a:t>
            </a:r>
            <a:r>
              <a:rPr lang="en-US" sz="3200" dirty="0" err="1"/>
              <a:t>büyük</a:t>
            </a:r>
            <a:r>
              <a:rPr lang="en-US" sz="3200" dirty="0"/>
              <a:t> </a:t>
            </a:r>
            <a:r>
              <a:rPr lang="en-US" sz="3200" dirty="0" err="1"/>
              <a:t>esneklik</a:t>
            </a:r>
            <a:r>
              <a:rPr lang="en-US" sz="3200" dirty="0"/>
              <a:t> </a:t>
            </a:r>
            <a:r>
              <a:rPr lang="en-US" sz="3200" dirty="0" err="1"/>
              <a:t>sağlamaktadır</a:t>
            </a:r>
            <a:r>
              <a:rPr lang="en-US" sz="3200" dirty="0" smtClean="0"/>
              <a:t>.</a:t>
            </a:r>
            <a:endParaRPr lang="tr-TR" sz="3200" dirty="0"/>
          </a:p>
          <a:p>
            <a:pPr algn="ctr"/>
            <a:r>
              <a:rPr lang="en-US" sz="3200" dirty="0" err="1"/>
              <a:t>Kısa</a:t>
            </a:r>
            <a:r>
              <a:rPr lang="en-US" sz="3200" dirty="0"/>
              <a:t> </a:t>
            </a:r>
            <a:r>
              <a:rPr lang="en-US" sz="3200" dirty="0" err="1"/>
              <a:t>süreler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çok</a:t>
            </a:r>
            <a:r>
              <a:rPr lang="en-US" sz="3200" dirty="0"/>
              <a:t> </a:t>
            </a:r>
            <a:r>
              <a:rPr lang="en-US" sz="3200" dirty="0" err="1"/>
              <a:t>miktarda</a:t>
            </a:r>
            <a:r>
              <a:rPr lang="en-US" sz="3200" dirty="0"/>
              <a:t> </a:t>
            </a:r>
            <a:r>
              <a:rPr lang="en-US" sz="3200" dirty="0" err="1"/>
              <a:t>nakliye</a:t>
            </a:r>
            <a:r>
              <a:rPr lang="en-US" sz="3200" dirty="0"/>
              <a:t> </a:t>
            </a:r>
            <a:r>
              <a:rPr lang="en-US" sz="3200" dirty="0" err="1"/>
              <a:t>aracı</a:t>
            </a:r>
            <a:r>
              <a:rPr lang="en-US" sz="3200" dirty="0"/>
              <a:t>, </a:t>
            </a:r>
            <a:r>
              <a:rPr lang="en-US" sz="3200" dirty="0" err="1"/>
              <a:t>insan</a:t>
            </a:r>
            <a:r>
              <a:rPr lang="en-US" sz="3200" dirty="0"/>
              <a:t> </a:t>
            </a:r>
            <a:r>
              <a:rPr lang="en-US" sz="3200" dirty="0" err="1"/>
              <a:t>kaynağı</a:t>
            </a:r>
            <a:r>
              <a:rPr lang="en-US" sz="3200" dirty="0"/>
              <a:t>, depo </a:t>
            </a:r>
            <a:r>
              <a:rPr lang="en-US" sz="3200" dirty="0" err="1"/>
              <a:t>alanı</a:t>
            </a:r>
            <a:r>
              <a:rPr lang="en-US" sz="3200" dirty="0"/>
              <a:t> </a:t>
            </a:r>
            <a:r>
              <a:rPr lang="en-US" sz="3200" dirty="0" err="1"/>
              <a:t>sağlama</a:t>
            </a:r>
            <a:r>
              <a:rPr lang="en-US" sz="3200" dirty="0"/>
              <a:t> </a:t>
            </a:r>
            <a:r>
              <a:rPr lang="en-US" sz="3200" dirty="0" err="1"/>
              <a:t>gibi</a:t>
            </a:r>
            <a:r>
              <a:rPr lang="en-US" sz="3200" dirty="0"/>
              <a:t> </a:t>
            </a:r>
            <a:r>
              <a:rPr lang="en-US" sz="3200" dirty="0" err="1"/>
              <a:t>olanaklar</a:t>
            </a:r>
            <a:r>
              <a:rPr lang="en-US" sz="3200" dirty="0"/>
              <a:t> </a:t>
            </a:r>
            <a:r>
              <a:rPr lang="en-US" sz="3200" dirty="0" err="1"/>
              <a:t>mevcuttur</a:t>
            </a:r>
            <a:r>
              <a:rPr lang="en-US" sz="3200" dirty="0"/>
              <a:t>. </a:t>
            </a:r>
            <a:r>
              <a:rPr lang="en-US" sz="3200" dirty="0" err="1"/>
              <a:t>Firmalar</a:t>
            </a:r>
            <a:r>
              <a:rPr lang="en-US" sz="3200" dirty="0"/>
              <a:t>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hizmetleri</a:t>
            </a:r>
            <a:r>
              <a:rPr lang="en-US" sz="3200" dirty="0"/>
              <a:t> </a:t>
            </a:r>
            <a:r>
              <a:rPr lang="en-US" sz="3200" dirty="0" err="1"/>
              <a:t>kendileri</a:t>
            </a:r>
            <a:r>
              <a:rPr lang="en-US" sz="3200" dirty="0"/>
              <a:t> </a:t>
            </a:r>
            <a:r>
              <a:rPr lang="en-US" sz="3200" dirty="0" err="1"/>
              <a:t>yapsalar</a:t>
            </a:r>
            <a:r>
              <a:rPr lang="en-US" sz="3200" dirty="0"/>
              <a:t> </a:t>
            </a:r>
            <a:r>
              <a:rPr lang="en-US" sz="3200" dirty="0" err="1"/>
              <a:t>kısa</a:t>
            </a:r>
            <a:r>
              <a:rPr lang="en-US" sz="3200" dirty="0"/>
              <a:t> </a:t>
            </a:r>
            <a:r>
              <a:rPr lang="en-US" sz="3200" dirty="0" err="1"/>
              <a:t>süreler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büyük</a:t>
            </a:r>
            <a:r>
              <a:rPr lang="en-US" sz="3200" dirty="0"/>
              <a:t> </a:t>
            </a:r>
            <a:r>
              <a:rPr lang="en-US" sz="3200" dirty="0" err="1"/>
              <a:t>maliyetlere</a:t>
            </a:r>
            <a:r>
              <a:rPr lang="en-US" sz="3200" dirty="0"/>
              <a:t> </a:t>
            </a:r>
            <a:r>
              <a:rPr lang="en-US" sz="3200" dirty="0" err="1"/>
              <a:t>neden</a:t>
            </a:r>
            <a:r>
              <a:rPr lang="en-US" sz="3200" dirty="0"/>
              <a:t> </a:t>
            </a:r>
            <a:r>
              <a:rPr lang="en-US" sz="3200" dirty="0" err="1"/>
              <a:t>olacak</a:t>
            </a:r>
            <a:r>
              <a:rPr lang="en-US" sz="3200" dirty="0"/>
              <a:t> </a:t>
            </a:r>
            <a:r>
              <a:rPr lang="en-US" sz="3200" dirty="0" err="1"/>
              <a:t>dolayısıyla</a:t>
            </a:r>
            <a:r>
              <a:rPr lang="en-US" sz="3200" dirty="0"/>
              <a:t> da </a:t>
            </a:r>
            <a:r>
              <a:rPr lang="en-US" sz="3200" dirty="0" err="1"/>
              <a:t>firmalar</a:t>
            </a:r>
            <a:r>
              <a:rPr lang="en-US" sz="3200" dirty="0"/>
              <a:t> </a:t>
            </a:r>
            <a:r>
              <a:rPr lang="en-US" sz="3200" dirty="0" err="1"/>
              <a:t>dönemsel</a:t>
            </a:r>
            <a:r>
              <a:rPr lang="en-US" sz="3200" dirty="0"/>
              <a:t> </a:t>
            </a:r>
            <a:r>
              <a:rPr lang="en-US" sz="3200" dirty="0" err="1"/>
              <a:t>dar</a:t>
            </a:r>
            <a:r>
              <a:rPr lang="en-US" sz="3200" dirty="0"/>
              <a:t> </a:t>
            </a:r>
            <a:r>
              <a:rPr lang="en-US" sz="3200" dirty="0" err="1"/>
              <a:t>boğazlara</a:t>
            </a:r>
            <a:r>
              <a:rPr lang="en-US" sz="3200" dirty="0"/>
              <a:t> </a:t>
            </a:r>
            <a:r>
              <a:rPr lang="en-US" sz="3200" dirty="0" err="1"/>
              <a:t>girebileceklerdir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5533" y="136479"/>
            <a:ext cx="11969087" cy="1201002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/>
              <a:t>Geniş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esnek</a:t>
            </a:r>
            <a:r>
              <a:rPr lang="en-US" b="1" dirty="0"/>
              <a:t> </a:t>
            </a:r>
            <a:r>
              <a:rPr lang="en-US" b="1" dirty="0" err="1"/>
              <a:t>kaynak</a:t>
            </a:r>
            <a:r>
              <a:rPr lang="en-US" b="1" dirty="0"/>
              <a:t> </a:t>
            </a:r>
            <a:r>
              <a:rPr lang="en-US" b="1" dirty="0" err="1"/>
              <a:t>havuzu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722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829" y="1446662"/>
            <a:ext cx="11914495" cy="5295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3600" dirty="0"/>
          </a:p>
          <a:p>
            <a:pPr marL="0" indent="0" algn="ctr">
              <a:buNone/>
            </a:pPr>
            <a:r>
              <a:rPr lang="en-US" sz="3600" dirty="0" smtClean="0"/>
              <a:t>İşten </a:t>
            </a:r>
            <a:r>
              <a:rPr lang="en-US" sz="3600" dirty="0" err="1"/>
              <a:t>ayrılma</a:t>
            </a:r>
            <a:r>
              <a:rPr lang="en-US" sz="3600" dirty="0"/>
              <a:t>, </a:t>
            </a:r>
            <a:r>
              <a:rPr lang="en-US" sz="3600" dirty="0" err="1"/>
              <a:t>hastalık</a:t>
            </a:r>
            <a:r>
              <a:rPr lang="en-US" sz="3600" dirty="0"/>
              <a:t>, </a:t>
            </a:r>
            <a:r>
              <a:rPr lang="en-US" sz="3600" dirty="0" err="1"/>
              <a:t>izin</a:t>
            </a:r>
            <a:r>
              <a:rPr lang="en-US" sz="3600" dirty="0"/>
              <a:t> </a:t>
            </a:r>
            <a:r>
              <a:rPr lang="en-US" sz="3600" dirty="0" err="1"/>
              <a:t>gibi</a:t>
            </a:r>
            <a:r>
              <a:rPr lang="en-US" sz="3600" dirty="0"/>
              <a:t> </a:t>
            </a:r>
            <a:r>
              <a:rPr lang="en-US" sz="3600" dirty="0" err="1"/>
              <a:t>kaynak</a:t>
            </a:r>
            <a:r>
              <a:rPr lang="en-US" sz="3600" dirty="0"/>
              <a:t> </a:t>
            </a:r>
            <a:r>
              <a:rPr lang="en-US" sz="3600" dirty="0" err="1"/>
              <a:t>sürekliliğini</a:t>
            </a:r>
            <a:r>
              <a:rPr lang="en-US" sz="3600" dirty="0"/>
              <a:t> </a:t>
            </a:r>
            <a:r>
              <a:rPr lang="en-US" sz="3600" dirty="0" err="1"/>
              <a:t>tehdit</a:t>
            </a:r>
            <a:r>
              <a:rPr lang="en-US" sz="3600" dirty="0"/>
              <a:t> </a:t>
            </a:r>
            <a:r>
              <a:rPr lang="en-US" sz="3600" dirty="0" err="1"/>
              <a:t>eden</a:t>
            </a:r>
            <a:r>
              <a:rPr lang="en-US" sz="3600" dirty="0"/>
              <a:t> </a:t>
            </a:r>
            <a:r>
              <a:rPr lang="en-US" sz="3600" dirty="0" err="1"/>
              <a:t>durumlar</a:t>
            </a:r>
            <a:r>
              <a:rPr lang="en-US" sz="3600" dirty="0"/>
              <a:t> </a:t>
            </a:r>
            <a:r>
              <a:rPr lang="en-US" sz="3600" dirty="0" err="1"/>
              <a:t>ile</a:t>
            </a:r>
            <a:r>
              <a:rPr lang="en-US" sz="3600" dirty="0"/>
              <a:t>  </a:t>
            </a:r>
            <a:r>
              <a:rPr lang="en-US" sz="3600" dirty="0" err="1"/>
              <a:t>mücadele</a:t>
            </a:r>
            <a:r>
              <a:rPr lang="en-US" sz="3600" dirty="0"/>
              <a:t> </a:t>
            </a:r>
            <a:r>
              <a:rPr lang="en-US" sz="3600" dirty="0" err="1"/>
              <a:t>edebilmek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beklenmedik</a:t>
            </a:r>
            <a:r>
              <a:rPr lang="en-US" sz="3600" dirty="0"/>
              <a:t> </a:t>
            </a:r>
            <a:r>
              <a:rPr lang="en-US" sz="3600" dirty="0" err="1"/>
              <a:t>durumlar</a:t>
            </a:r>
            <a:r>
              <a:rPr lang="en-US" sz="3600" dirty="0"/>
              <a:t> </a:t>
            </a:r>
            <a:r>
              <a:rPr lang="en-US" sz="3600" dirty="0" err="1"/>
              <a:t>için</a:t>
            </a:r>
            <a:r>
              <a:rPr lang="en-US" sz="3600" dirty="0"/>
              <a:t> </a:t>
            </a:r>
            <a:r>
              <a:rPr lang="en-US" sz="3600" dirty="0" err="1"/>
              <a:t>önlem</a:t>
            </a:r>
            <a:r>
              <a:rPr lang="en-US" sz="3600" dirty="0"/>
              <a:t> </a:t>
            </a:r>
            <a:r>
              <a:rPr lang="en-US" sz="3600" dirty="0" err="1"/>
              <a:t>geliştirmek</a:t>
            </a:r>
            <a:r>
              <a:rPr lang="en-US" sz="3600" dirty="0"/>
              <a:t> firma </a:t>
            </a:r>
            <a:r>
              <a:rPr lang="en-US" sz="3600" dirty="0" err="1"/>
              <a:t>için</a:t>
            </a:r>
            <a:r>
              <a:rPr lang="en-US" sz="3600" dirty="0"/>
              <a:t> </a:t>
            </a:r>
            <a:r>
              <a:rPr lang="en-US" sz="3600" dirty="0" err="1"/>
              <a:t>ek</a:t>
            </a:r>
            <a:r>
              <a:rPr lang="en-US" sz="3600" dirty="0"/>
              <a:t> </a:t>
            </a:r>
            <a:r>
              <a:rPr lang="en-US" sz="3600" dirty="0" err="1"/>
              <a:t>bir</a:t>
            </a:r>
            <a:r>
              <a:rPr lang="en-US" sz="3600" dirty="0"/>
              <a:t> </a:t>
            </a:r>
            <a:r>
              <a:rPr lang="en-US" sz="3600" dirty="0" err="1"/>
              <a:t>maliyet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zaman </a:t>
            </a:r>
            <a:r>
              <a:rPr lang="en-US" sz="3600" dirty="0" err="1"/>
              <a:t>kaybı</a:t>
            </a:r>
            <a:r>
              <a:rPr lang="en-US" sz="3600" dirty="0"/>
              <a:t> </a:t>
            </a:r>
            <a:r>
              <a:rPr lang="en-US" sz="3600" dirty="0" err="1"/>
              <a:t>olacakken</a:t>
            </a:r>
            <a:r>
              <a:rPr lang="en-US" sz="3600" dirty="0"/>
              <a:t> </a:t>
            </a:r>
            <a:r>
              <a:rPr lang="en-US" sz="3600" dirty="0" err="1"/>
              <a:t>dış</a:t>
            </a:r>
            <a:r>
              <a:rPr lang="en-US" sz="3600" dirty="0"/>
              <a:t> </a:t>
            </a:r>
            <a:r>
              <a:rPr lang="en-US" sz="3600" dirty="0" err="1"/>
              <a:t>kaynak</a:t>
            </a:r>
            <a:r>
              <a:rPr lang="en-US" sz="3600" dirty="0"/>
              <a:t> </a:t>
            </a:r>
            <a:r>
              <a:rPr lang="en-US" sz="3600" dirty="0" err="1"/>
              <a:t>kullanımı</a:t>
            </a:r>
            <a:r>
              <a:rPr lang="en-US" sz="3600" dirty="0"/>
              <a:t> </a:t>
            </a:r>
            <a:r>
              <a:rPr lang="en-US" sz="3600" dirty="0" err="1"/>
              <a:t>sağlayan</a:t>
            </a:r>
            <a:r>
              <a:rPr lang="en-US" sz="3600" dirty="0"/>
              <a:t> </a:t>
            </a:r>
            <a:r>
              <a:rPr lang="en-US" sz="3600" dirty="0" err="1"/>
              <a:t>firmalar</a:t>
            </a:r>
            <a:r>
              <a:rPr lang="en-US" sz="3600" dirty="0"/>
              <a:t> </a:t>
            </a:r>
            <a:r>
              <a:rPr lang="en-US" sz="3600" dirty="0" err="1"/>
              <a:t>bu</a:t>
            </a:r>
            <a:r>
              <a:rPr lang="en-US" sz="3600" dirty="0"/>
              <a:t> </a:t>
            </a:r>
            <a:r>
              <a:rPr lang="en-US" sz="3600" dirty="0" err="1"/>
              <a:t>konuları</a:t>
            </a:r>
            <a:r>
              <a:rPr lang="en-US" sz="3600" dirty="0"/>
              <a:t> </a:t>
            </a:r>
            <a:r>
              <a:rPr lang="en-US" sz="3600" dirty="0" err="1"/>
              <a:t>fazla</a:t>
            </a:r>
            <a:r>
              <a:rPr lang="en-US" sz="3600" dirty="0"/>
              <a:t> </a:t>
            </a:r>
            <a:r>
              <a:rPr lang="en-US" sz="3600" dirty="0" err="1"/>
              <a:t>maliyet</a:t>
            </a:r>
            <a:r>
              <a:rPr lang="en-US" sz="3600" dirty="0"/>
              <a:t> </a:t>
            </a:r>
            <a:r>
              <a:rPr lang="en-US" sz="3600" dirty="0" err="1"/>
              <a:t>gerektirmeden</a:t>
            </a:r>
            <a:r>
              <a:rPr lang="en-US" sz="3600" dirty="0"/>
              <a:t> </a:t>
            </a:r>
            <a:r>
              <a:rPr lang="en-US" sz="3600" dirty="0" err="1"/>
              <a:t>yönetebilmektedir</a:t>
            </a:r>
            <a:r>
              <a:rPr lang="en-US" sz="3600" dirty="0"/>
              <a:t>.</a:t>
            </a:r>
            <a:endParaRPr lang="tr-TR" sz="3600" dirty="0"/>
          </a:p>
          <a:p>
            <a:pPr marL="0" indent="0" algn="ctr">
              <a:buNone/>
            </a:pPr>
            <a:endParaRPr lang="tr-TR" sz="36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829" y="136479"/>
            <a:ext cx="11914495" cy="1091820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/>
              <a:t>Kaynak </a:t>
            </a:r>
            <a:r>
              <a:rPr lang="en-US" b="1" dirty="0" err="1"/>
              <a:t>sürekliliği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0224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0123" y="1528548"/>
            <a:ext cx="11859905" cy="52134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3200" dirty="0"/>
          </a:p>
          <a:p>
            <a:pPr marL="0" indent="0" algn="ctr">
              <a:buNone/>
            </a:pPr>
            <a:r>
              <a:rPr lang="en-US" sz="3200" dirty="0" smtClean="0"/>
              <a:t>Özellikle </a:t>
            </a:r>
            <a:r>
              <a:rPr lang="en-US" sz="3200" dirty="0" err="1"/>
              <a:t>proje</a:t>
            </a:r>
            <a:r>
              <a:rPr lang="en-US" sz="3200" dirty="0"/>
              <a:t> </a:t>
            </a:r>
            <a:r>
              <a:rPr lang="en-US" sz="3200" dirty="0" err="1"/>
              <a:t>yönetimi</a:t>
            </a:r>
            <a:r>
              <a:rPr lang="en-US" sz="3200" dirty="0"/>
              <a:t> </a:t>
            </a:r>
            <a:r>
              <a:rPr lang="en-US" sz="3200" dirty="0" err="1"/>
              <a:t>hataları</a:t>
            </a:r>
            <a:r>
              <a:rPr lang="en-US" sz="3200" dirty="0"/>
              <a:t>, </a:t>
            </a:r>
            <a:r>
              <a:rPr lang="en-US" sz="3200" dirty="0" err="1"/>
              <a:t>yanlış</a:t>
            </a:r>
            <a:r>
              <a:rPr lang="en-US" sz="3200" dirty="0"/>
              <a:t> </a:t>
            </a:r>
            <a:r>
              <a:rPr lang="en-US" sz="3200" dirty="0" err="1"/>
              <a:t>teknoloji</a:t>
            </a:r>
            <a:r>
              <a:rPr lang="en-US" sz="3200" dirty="0"/>
              <a:t> </a:t>
            </a:r>
            <a:r>
              <a:rPr lang="en-US" sz="3200" dirty="0" err="1"/>
              <a:t>seçimi</a:t>
            </a:r>
            <a:r>
              <a:rPr lang="en-US" sz="3200" dirty="0"/>
              <a:t>, </a:t>
            </a:r>
            <a:r>
              <a:rPr lang="en-US" sz="3200" dirty="0" err="1"/>
              <a:t>kaynak</a:t>
            </a:r>
            <a:r>
              <a:rPr lang="en-US" sz="3200" dirty="0"/>
              <a:t> </a:t>
            </a:r>
            <a:r>
              <a:rPr lang="en-US" sz="3200" dirty="0" err="1"/>
              <a:t>yetersizliği</a:t>
            </a:r>
            <a:r>
              <a:rPr lang="en-US" sz="3200" dirty="0"/>
              <a:t>, </a:t>
            </a:r>
            <a:r>
              <a:rPr lang="en-US" sz="3200" dirty="0" err="1"/>
              <a:t>hedef</a:t>
            </a:r>
            <a:r>
              <a:rPr lang="en-US" sz="3200" dirty="0"/>
              <a:t> </a:t>
            </a:r>
            <a:r>
              <a:rPr lang="en-US" sz="3200" dirty="0" err="1"/>
              <a:t>yönetiminin</a:t>
            </a:r>
            <a:r>
              <a:rPr lang="en-US" sz="3200" dirty="0"/>
              <a:t> </a:t>
            </a:r>
            <a:r>
              <a:rPr lang="en-US" sz="3200" dirty="0" err="1"/>
              <a:t>olmaması</a:t>
            </a:r>
            <a:r>
              <a:rPr lang="en-US" sz="3200" dirty="0"/>
              <a:t> </a:t>
            </a:r>
            <a:r>
              <a:rPr lang="en-US" sz="3200" dirty="0" err="1"/>
              <a:t>gibi</a:t>
            </a:r>
            <a:r>
              <a:rPr lang="en-US" sz="3200" dirty="0"/>
              <a:t> </a:t>
            </a:r>
            <a:r>
              <a:rPr lang="en-US" sz="3200" dirty="0" err="1"/>
              <a:t>sebeplerle</a:t>
            </a:r>
            <a:r>
              <a:rPr lang="en-US" sz="3200" dirty="0"/>
              <a:t> </a:t>
            </a:r>
            <a:r>
              <a:rPr lang="en-US" sz="3200" dirty="0" err="1"/>
              <a:t>maliyetleri</a:t>
            </a:r>
            <a:r>
              <a:rPr lang="en-US" sz="3200" dirty="0"/>
              <a:t> </a:t>
            </a:r>
            <a:r>
              <a:rPr lang="en-US" sz="3200" dirty="0" err="1"/>
              <a:t>çok</a:t>
            </a:r>
            <a:r>
              <a:rPr lang="en-US" sz="3200" dirty="0"/>
              <a:t> </a:t>
            </a:r>
            <a:r>
              <a:rPr lang="en-US" sz="3200" dirty="0" err="1"/>
              <a:t>yükselebilen</a:t>
            </a:r>
            <a:r>
              <a:rPr lang="en-US" sz="3200" dirty="0"/>
              <a:t> </a:t>
            </a:r>
            <a:r>
              <a:rPr lang="en-US" sz="3200" dirty="0" err="1"/>
              <a:t>lojistik</a:t>
            </a:r>
            <a:r>
              <a:rPr lang="en-US" sz="3200" dirty="0"/>
              <a:t> </a:t>
            </a:r>
            <a:r>
              <a:rPr lang="en-US" sz="3200" dirty="0" err="1"/>
              <a:t>projelerde</a:t>
            </a:r>
            <a:r>
              <a:rPr lang="en-US" sz="3200" dirty="0"/>
              <a:t>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konularla</a:t>
            </a:r>
            <a:r>
              <a:rPr lang="en-US" sz="3200" dirty="0"/>
              <a:t> </a:t>
            </a:r>
            <a:r>
              <a:rPr lang="en-US" sz="3200" dirty="0" err="1"/>
              <a:t>ilgili</a:t>
            </a:r>
            <a:r>
              <a:rPr lang="en-US" sz="3200" dirty="0"/>
              <a:t> </a:t>
            </a:r>
            <a:r>
              <a:rPr lang="en-US" sz="3200" dirty="0" err="1"/>
              <a:t>gerekli</a:t>
            </a:r>
            <a:r>
              <a:rPr lang="en-US" sz="3200" dirty="0"/>
              <a:t> </a:t>
            </a:r>
            <a:r>
              <a:rPr lang="en-US" sz="3200" dirty="0" err="1"/>
              <a:t>önlemleri</a:t>
            </a:r>
            <a:r>
              <a:rPr lang="en-US" sz="3200" dirty="0"/>
              <a:t> </a:t>
            </a:r>
            <a:r>
              <a:rPr lang="en-US" sz="3200" dirty="0" err="1"/>
              <a:t>almak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önlem</a:t>
            </a:r>
            <a:r>
              <a:rPr lang="en-US" sz="3200" dirty="0"/>
              <a:t> </a:t>
            </a:r>
            <a:r>
              <a:rPr lang="en-US" sz="3200" dirty="0" err="1"/>
              <a:t>alamadığı</a:t>
            </a:r>
            <a:r>
              <a:rPr lang="en-US" sz="3200" dirty="0"/>
              <a:t> </a:t>
            </a:r>
            <a:r>
              <a:rPr lang="en-US" sz="3200" dirty="0" err="1"/>
              <a:t>takdirde</a:t>
            </a:r>
            <a:r>
              <a:rPr lang="en-US" sz="3200" dirty="0"/>
              <a:t> de </a:t>
            </a:r>
            <a:r>
              <a:rPr lang="en-US" sz="3200" dirty="0" err="1"/>
              <a:t>sonuçlarına</a:t>
            </a:r>
            <a:r>
              <a:rPr lang="en-US" sz="3200" dirty="0"/>
              <a:t> </a:t>
            </a:r>
            <a:r>
              <a:rPr lang="en-US" sz="3200" dirty="0" err="1"/>
              <a:t>katlanmak</a:t>
            </a:r>
            <a:r>
              <a:rPr lang="en-US" sz="3200" dirty="0"/>
              <a:t> </a:t>
            </a:r>
            <a:r>
              <a:rPr lang="en-US" sz="3200" dirty="0" err="1"/>
              <a:t>şirketin</a:t>
            </a:r>
            <a:r>
              <a:rPr lang="en-US" sz="3200" dirty="0"/>
              <a:t> </a:t>
            </a:r>
            <a:r>
              <a:rPr lang="en-US" sz="3200" dirty="0" err="1"/>
              <a:t>sorumluluğu</a:t>
            </a:r>
            <a:r>
              <a:rPr lang="en-US" sz="3200" dirty="0"/>
              <a:t> </a:t>
            </a:r>
            <a:r>
              <a:rPr lang="en-US" sz="3200" dirty="0" err="1"/>
              <a:t>olmaktan</a:t>
            </a:r>
            <a:r>
              <a:rPr lang="en-US" sz="3200" dirty="0"/>
              <a:t> </a:t>
            </a:r>
            <a:r>
              <a:rPr lang="en-US" sz="3200" dirty="0" err="1"/>
              <a:t>çıkıp</a:t>
            </a:r>
            <a:r>
              <a:rPr lang="en-US" sz="3200" dirty="0"/>
              <a:t> </a:t>
            </a:r>
            <a:r>
              <a:rPr lang="en-US" sz="3200" dirty="0" err="1"/>
              <a:t>dış</a:t>
            </a:r>
            <a:r>
              <a:rPr lang="en-US" sz="3200" dirty="0"/>
              <a:t> </a:t>
            </a:r>
            <a:r>
              <a:rPr lang="en-US" sz="3200" dirty="0" err="1"/>
              <a:t>kaynak</a:t>
            </a:r>
            <a:r>
              <a:rPr lang="en-US" sz="3200" dirty="0"/>
              <a:t> </a:t>
            </a:r>
            <a:r>
              <a:rPr lang="en-US" sz="3200" dirty="0" err="1"/>
              <a:t>kullanımı</a:t>
            </a:r>
            <a:r>
              <a:rPr lang="en-US" sz="3200" dirty="0"/>
              <a:t> </a:t>
            </a:r>
            <a:r>
              <a:rPr lang="en-US" sz="3200" dirty="0" err="1"/>
              <a:t>sağlayan</a:t>
            </a:r>
            <a:r>
              <a:rPr lang="en-US" sz="3200" dirty="0"/>
              <a:t> </a:t>
            </a:r>
            <a:r>
              <a:rPr lang="en-US" sz="3200" dirty="0" err="1"/>
              <a:t>firmanın</a:t>
            </a:r>
            <a:r>
              <a:rPr lang="en-US" sz="3200" dirty="0"/>
              <a:t> </a:t>
            </a:r>
            <a:r>
              <a:rPr lang="en-US" sz="3200" dirty="0" err="1"/>
              <a:t>sorumluluğu</a:t>
            </a:r>
            <a:r>
              <a:rPr lang="en-US" sz="3200" dirty="0"/>
              <a:t> </a:t>
            </a:r>
            <a:r>
              <a:rPr lang="en-US" sz="3200" dirty="0" err="1"/>
              <a:t>olmaktadır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0124" y="177421"/>
            <a:ext cx="11859905" cy="1173707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/>
              <a:t>Maliyet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teknoloji</a:t>
            </a:r>
            <a:r>
              <a:rPr lang="en-US" b="1" dirty="0"/>
              <a:t> </a:t>
            </a:r>
            <a:r>
              <a:rPr lang="en-US" b="1" dirty="0" err="1"/>
              <a:t>risklerinin</a:t>
            </a:r>
            <a:r>
              <a:rPr lang="en-US" b="1" dirty="0"/>
              <a:t> </a:t>
            </a:r>
            <a:r>
              <a:rPr lang="en-US" b="1" dirty="0" err="1"/>
              <a:t>azalması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2353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533" y="1705970"/>
            <a:ext cx="11969087" cy="50360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tr-TR" sz="3200" dirty="0"/>
          </a:p>
          <a:p>
            <a:pPr algn="ctr"/>
            <a:r>
              <a:rPr lang="en-US" sz="3200" dirty="0" smtClean="0"/>
              <a:t>Günümüzde </a:t>
            </a:r>
            <a:r>
              <a:rPr lang="en-US" sz="3200" dirty="0" err="1"/>
              <a:t>müşteri</a:t>
            </a:r>
            <a:r>
              <a:rPr lang="en-US" sz="3200" dirty="0"/>
              <a:t> </a:t>
            </a:r>
            <a:r>
              <a:rPr lang="en-US" sz="3200" dirty="0" err="1"/>
              <a:t>bilinçlenmiş</a:t>
            </a:r>
            <a:r>
              <a:rPr lang="en-US" sz="3200" dirty="0"/>
              <a:t>, </a:t>
            </a:r>
            <a:r>
              <a:rPr lang="en-US" sz="3200" dirty="0" err="1"/>
              <a:t>kendi</a:t>
            </a:r>
            <a:r>
              <a:rPr lang="en-US" sz="3200" dirty="0"/>
              <a:t> </a:t>
            </a:r>
            <a:r>
              <a:rPr lang="en-US" sz="3200" dirty="0" err="1"/>
              <a:t>beklentilerine</a:t>
            </a:r>
            <a:r>
              <a:rPr lang="en-US" sz="3200" dirty="0"/>
              <a:t> </a:t>
            </a:r>
            <a:r>
              <a:rPr lang="en-US" sz="3200" dirty="0" err="1"/>
              <a:t>göre</a:t>
            </a:r>
            <a:r>
              <a:rPr lang="en-US" sz="3200" dirty="0"/>
              <a:t> </a:t>
            </a:r>
            <a:r>
              <a:rPr lang="en-US" sz="3200" dirty="0" err="1"/>
              <a:t>özelleştirilmiş</a:t>
            </a:r>
            <a:r>
              <a:rPr lang="en-US" sz="3200" dirty="0"/>
              <a:t> </a:t>
            </a:r>
            <a:r>
              <a:rPr lang="en-US" sz="3200" dirty="0" err="1"/>
              <a:t>ürünlerin</a:t>
            </a:r>
            <a:r>
              <a:rPr lang="en-US" sz="3200" dirty="0"/>
              <a:t> </a:t>
            </a:r>
            <a:r>
              <a:rPr lang="en-US" sz="3200" dirty="0" err="1"/>
              <a:t>uygun</a:t>
            </a:r>
            <a:r>
              <a:rPr lang="en-US" sz="3200" dirty="0"/>
              <a:t> </a:t>
            </a:r>
            <a:r>
              <a:rPr lang="en-US" sz="3200" dirty="0" err="1"/>
              <a:t>miktar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hızda</a:t>
            </a:r>
            <a:r>
              <a:rPr lang="en-US" sz="3200" dirty="0"/>
              <a:t> </a:t>
            </a:r>
            <a:r>
              <a:rPr lang="en-US" sz="3200" dirty="0" err="1"/>
              <a:t>sağlanmasını</a:t>
            </a:r>
            <a:r>
              <a:rPr lang="en-US" sz="3200" dirty="0"/>
              <a:t> </a:t>
            </a:r>
            <a:r>
              <a:rPr lang="en-US" sz="3200" dirty="0" err="1"/>
              <a:t>talep</a:t>
            </a:r>
            <a:r>
              <a:rPr lang="en-US" sz="3200" dirty="0"/>
              <a:t> </a:t>
            </a:r>
            <a:r>
              <a:rPr lang="en-US" sz="3200" dirty="0" err="1"/>
              <a:t>eder</a:t>
            </a:r>
            <a:r>
              <a:rPr lang="en-US" sz="3200" dirty="0"/>
              <a:t> </a:t>
            </a:r>
            <a:r>
              <a:rPr lang="en-US" sz="3200" dirty="0" err="1"/>
              <a:t>hâle</a:t>
            </a:r>
            <a:r>
              <a:rPr lang="en-US" sz="3200" dirty="0"/>
              <a:t> </a:t>
            </a:r>
            <a:r>
              <a:rPr lang="en-US" sz="3200" dirty="0" err="1"/>
              <a:t>gelmiştir</a:t>
            </a:r>
            <a:r>
              <a:rPr lang="en-US" sz="3200" dirty="0"/>
              <a:t>. Bu </a:t>
            </a:r>
            <a:r>
              <a:rPr lang="en-US" sz="3200" dirty="0" err="1"/>
              <a:t>etkene</a:t>
            </a:r>
            <a:r>
              <a:rPr lang="en-US" sz="3200" dirty="0"/>
              <a:t> </a:t>
            </a:r>
            <a:r>
              <a:rPr lang="en-US" sz="3200" dirty="0" err="1"/>
              <a:t>bağlı</a:t>
            </a:r>
            <a:r>
              <a:rPr lang="en-US" sz="3200" dirty="0"/>
              <a:t> </a:t>
            </a:r>
            <a:r>
              <a:rPr lang="en-US" sz="3200" dirty="0" err="1"/>
              <a:t>olarak</a:t>
            </a:r>
            <a:r>
              <a:rPr lang="en-US" sz="3200" dirty="0"/>
              <a:t> </a:t>
            </a:r>
            <a:r>
              <a:rPr lang="en-US" sz="3200" dirty="0" err="1"/>
              <a:t>firmalar</a:t>
            </a:r>
            <a:r>
              <a:rPr lang="en-US" sz="3200" dirty="0"/>
              <a:t> </a:t>
            </a:r>
            <a:r>
              <a:rPr lang="en-US" sz="3200" dirty="0" err="1"/>
              <a:t>yönetim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üretim</a:t>
            </a:r>
            <a:r>
              <a:rPr lang="en-US" sz="3200" dirty="0"/>
              <a:t> </a:t>
            </a:r>
            <a:r>
              <a:rPr lang="en-US" sz="3200" dirty="0" err="1"/>
              <a:t>yapılarında</a:t>
            </a:r>
            <a:r>
              <a:rPr lang="en-US" sz="3200" dirty="0"/>
              <a:t> </a:t>
            </a:r>
            <a:r>
              <a:rPr lang="en-US" sz="3200" dirty="0" err="1"/>
              <a:t>radikal</a:t>
            </a:r>
            <a:r>
              <a:rPr lang="en-US" sz="3200" dirty="0"/>
              <a:t> </a:t>
            </a:r>
            <a:r>
              <a:rPr lang="en-US" sz="3200" dirty="0" err="1"/>
              <a:t>değişiklikler</a:t>
            </a:r>
            <a:r>
              <a:rPr lang="en-US" sz="3200" dirty="0"/>
              <a:t> </a:t>
            </a:r>
            <a:r>
              <a:rPr lang="en-US" sz="3200" dirty="0" err="1"/>
              <a:t>yapmaya</a:t>
            </a:r>
            <a:r>
              <a:rPr lang="en-US" sz="3200" dirty="0"/>
              <a:t> </a:t>
            </a:r>
            <a:r>
              <a:rPr lang="en-US" sz="3200" dirty="0" err="1"/>
              <a:t>başlamışlardır</a:t>
            </a:r>
            <a:r>
              <a:rPr lang="en-US" sz="3200" dirty="0" smtClean="0"/>
              <a:t>.</a:t>
            </a:r>
            <a:endParaRPr lang="tr-TR" sz="3200" dirty="0"/>
          </a:p>
          <a:p>
            <a:pPr algn="ctr"/>
            <a:r>
              <a:rPr lang="en-US" sz="3200" dirty="0"/>
              <a:t>Geleneksel </a:t>
            </a:r>
            <a:r>
              <a:rPr lang="en-US" sz="3200" dirty="0" err="1"/>
              <a:t>nakliyecilik</a:t>
            </a:r>
            <a:r>
              <a:rPr lang="en-US" sz="3200" dirty="0"/>
              <a:t> belli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firmanın</a:t>
            </a:r>
            <a:r>
              <a:rPr lang="en-US" sz="3200" dirty="0"/>
              <a:t> </a:t>
            </a:r>
            <a:r>
              <a:rPr lang="en-US" sz="3200" dirty="0" err="1"/>
              <a:t>nakliye</a:t>
            </a:r>
            <a:r>
              <a:rPr lang="en-US" sz="3200" dirty="0"/>
              <a:t> </a:t>
            </a:r>
            <a:r>
              <a:rPr lang="en-US" sz="3200" dirty="0" err="1"/>
              <a:t>işlemini</a:t>
            </a:r>
            <a:r>
              <a:rPr lang="en-US" sz="3200" dirty="0"/>
              <a:t> </a:t>
            </a:r>
            <a:r>
              <a:rPr lang="en-US" sz="3200" dirty="0" err="1"/>
              <a:t>tüm</a:t>
            </a:r>
            <a:r>
              <a:rPr lang="en-US" sz="3200" dirty="0"/>
              <a:t> </a:t>
            </a:r>
            <a:r>
              <a:rPr lang="en-US" sz="3200" dirty="0" err="1"/>
              <a:t>yönleri</a:t>
            </a:r>
            <a:r>
              <a:rPr lang="en-US" sz="3200" dirty="0"/>
              <a:t>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üstlenmesiyken</a:t>
            </a:r>
            <a:r>
              <a:rPr lang="en-US" sz="3200" dirty="0"/>
              <a:t> </a:t>
            </a:r>
            <a:r>
              <a:rPr lang="en-US" sz="3200" dirty="0" err="1"/>
              <a:t>dış</a:t>
            </a:r>
            <a:r>
              <a:rPr lang="en-US" sz="3200" dirty="0"/>
              <a:t> </a:t>
            </a:r>
            <a:r>
              <a:rPr lang="en-US" sz="3200" dirty="0" err="1"/>
              <a:t>kaynak</a:t>
            </a:r>
            <a:r>
              <a:rPr lang="en-US" sz="3200" dirty="0"/>
              <a:t> </a:t>
            </a:r>
            <a:r>
              <a:rPr lang="en-US" sz="3200" dirty="0" err="1"/>
              <a:t>kullanımı</a:t>
            </a:r>
            <a:r>
              <a:rPr lang="en-US" sz="3200" dirty="0"/>
              <a:t> </a:t>
            </a:r>
            <a:r>
              <a:rPr lang="en-US" sz="3200" dirty="0" err="1"/>
              <a:t>kısaca</a:t>
            </a:r>
            <a:r>
              <a:rPr lang="en-US" sz="3200" dirty="0"/>
              <a:t> </a:t>
            </a:r>
            <a:r>
              <a:rPr lang="en-US" sz="3200" dirty="0" err="1"/>
              <a:t>daha</a:t>
            </a:r>
            <a:r>
              <a:rPr lang="en-US" sz="3200" dirty="0"/>
              <a:t> </a:t>
            </a:r>
            <a:r>
              <a:rPr lang="en-US" sz="3200" dirty="0" err="1"/>
              <a:t>önce</a:t>
            </a:r>
            <a:r>
              <a:rPr lang="en-US" sz="3200" dirty="0"/>
              <a:t> </a:t>
            </a:r>
            <a:r>
              <a:rPr lang="en-US" sz="3200" dirty="0" err="1"/>
              <a:t>firmanın</a:t>
            </a:r>
            <a:r>
              <a:rPr lang="en-US" sz="3200" dirty="0"/>
              <a:t> </a:t>
            </a:r>
            <a:r>
              <a:rPr lang="en-US" sz="3200" dirty="0" err="1"/>
              <a:t>kendisinin</a:t>
            </a:r>
            <a:r>
              <a:rPr lang="en-US" sz="3200" dirty="0"/>
              <a:t> </a:t>
            </a:r>
            <a:r>
              <a:rPr lang="en-US" sz="3200" dirty="0" err="1"/>
              <a:t>yaptığı</a:t>
            </a:r>
            <a:r>
              <a:rPr lang="en-US" sz="3200" dirty="0"/>
              <a:t> </a:t>
            </a:r>
            <a:r>
              <a:rPr lang="en-US" sz="3200" dirty="0" err="1"/>
              <a:t>hizmetleri</a:t>
            </a:r>
            <a:r>
              <a:rPr lang="en-US" sz="3200" dirty="0"/>
              <a:t> </a:t>
            </a:r>
            <a:r>
              <a:rPr lang="en-US" sz="3200" dirty="0" err="1"/>
              <a:t>başka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firmadan</a:t>
            </a:r>
            <a:r>
              <a:rPr lang="en-US" sz="3200" dirty="0"/>
              <a:t> </a:t>
            </a:r>
            <a:r>
              <a:rPr lang="en-US" sz="3200" dirty="0" err="1"/>
              <a:t>temin</a:t>
            </a:r>
            <a:r>
              <a:rPr lang="en-US" sz="3200" dirty="0"/>
              <a:t> </a:t>
            </a:r>
            <a:r>
              <a:rPr lang="en-US" sz="3200" dirty="0" err="1"/>
              <a:t>etme</a:t>
            </a:r>
            <a:r>
              <a:rPr lang="en-US" sz="3200" dirty="0"/>
              <a:t> </a:t>
            </a:r>
            <a:r>
              <a:rPr lang="en-US" sz="3200" dirty="0" err="1"/>
              <a:t>yolunu</a:t>
            </a:r>
            <a:r>
              <a:rPr lang="en-US" sz="3200" dirty="0"/>
              <a:t> </a:t>
            </a:r>
            <a:r>
              <a:rPr lang="en-US" sz="3200" dirty="0" err="1"/>
              <a:t>seçmesidir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5533" y="122831"/>
            <a:ext cx="11969087" cy="1378423"/>
          </a:xfrm>
        </p:spPr>
        <p:txBody>
          <a:bodyPr>
            <a:normAutofit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b="1" dirty="0"/>
              <a:t>Geleneksel </a:t>
            </a:r>
            <a:r>
              <a:rPr lang="en-US" sz="2800" b="1" dirty="0" err="1"/>
              <a:t>Nakliye</a:t>
            </a:r>
            <a:r>
              <a:rPr lang="en-US" sz="2800" b="1" dirty="0"/>
              <a:t> </a:t>
            </a:r>
            <a:r>
              <a:rPr lang="en-US" sz="2800" b="1" dirty="0" err="1"/>
              <a:t>Yaklaşımı</a:t>
            </a:r>
            <a:r>
              <a:rPr lang="en-US" sz="2800" b="1" dirty="0"/>
              <a:t> </a:t>
            </a:r>
            <a:r>
              <a:rPr lang="en-US" sz="2800" b="1" dirty="0" err="1"/>
              <a:t>ile</a:t>
            </a:r>
            <a:r>
              <a:rPr lang="en-US" sz="2800" b="1" dirty="0"/>
              <a:t> Dış Kaynak </a:t>
            </a:r>
            <a:r>
              <a:rPr lang="en-US" sz="2800" b="1" dirty="0" err="1"/>
              <a:t>Kullanımının</a:t>
            </a:r>
            <a:r>
              <a:rPr lang="en-US" sz="2800" b="1" dirty="0"/>
              <a:t> </a:t>
            </a:r>
            <a:r>
              <a:rPr lang="en-US" sz="2800" b="1" dirty="0" err="1"/>
              <a:t>Karşılaştırılması</a:t>
            </a:r>
            <a:r>
              <a:rPr lang="tr-TR" sz="2800" b="1" dirty="0"/>
              <a:t/>
            </a:r>
            <a:br>
              <a:rPr lang="tr-TR" sz="2800" b="1" dirty="0"/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03109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8" y="1487606"/>
            <a:ext cx="11887200" cy="52407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400" dirty="0" smtClean="0"/>
          </a:p>
          <a:p>
            <a:pPr algn="ctr"/>
            <a:r>
              <a:rPr lang="en-US" sz="2400" dirty="0" smtClean="0"/>
              <a:t>Bir </a:t>
            </a:r>
            <a:r>
              <a:rPr lang="en-US" sz="2400" dirty="0" err="1"/>
              <a:t>firmanın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kritik</a:t>
            </a:r>
            <a:r>
              <a:rPr lang="en-US" sz="2400" dirty="0"/>
              <a:t> </a:t>
            </a:r>
            <a:r>
              <a:rPr lang="en-US" sz="2400" dirty="0" err="1"/>
              <a:t>işlerinden</a:t>
            </a:r>
            <a:r>
              <a:rPr lang="en-US" sz="2400" dirty="0"/>
              <a:t> </a:t>
            </a:r>
            <a:r>
              <a:rPr lang="en-US" sz="2400" dirty="0" err="1"/>
              <a:t>biri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fiyatlandırma</a:t>
            </a:r>
            <a:r>
              <a:rPr lang="en-US" sz="2400" dirty="0"/>
              <a:t>, </a:t>
            </a:r>
            <a:r>
              <a:rPr lang="en-US" sz="2400" dirty="0" err="1"/>
              <a:t>firmanın</a:t>
            </a:r>
            <a:r>
              <a:rPr lang="en-US" sz="2400" dirty="0"/>
              <a:t> </a:t>
            </a:r>
            <a:r>
              <a:rPr lang="en-US" sz="2400" dirty="0" err="1"/>
              <a:t>kârlılığı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doğrudan</a:t>
            </a:r>
            <a:r>
              <a:rPr lang="en-US" sz="2400" dirty="0"/>
              <a:t> </a:t>
            </a:r>
            <a:r>
              <a:rPr lang="en-US" sz="2400" dirty="0" err="1"/>
              <a:t>etkiye</a:t>
            </a:r>
            <a:r>
              <a:rPr lang="en-US" sz="2400" dirty="0"/>
              <a:t> </a:t>
            </a:r>
            <a:r>
              <a:rPr lang="en-US" sz="2400" dirty="0" err="1"/>
              <a:t>sahiptir</a:t>
            </a:r>
            <a:r>
              <a:rPr lang="en-US" sz="2400" dirty="0"/>
              <a:t>. </a:t>
            </a:r>
            <a:r>
              <a:rPr lang="en-US" sz="2400" dirty="0" err="1"/>
              <a:t>Firmalar</a:t>
            </a:r>
            <a:r>
              <a:rPr lang="en-US" sz="2400" dirty="0"/>
              <a:t> </a:t>
            </a:r>
            <a:r>
              <a:rPr lang="en-US" sz="2400" dirty="0" err="1"/>
              <a:t>ürünlerinin</a:t>
            </a:r>
            <a:r>
              <a:rPr lang="en-US" sz="2400" dirty="0"/>
              <a:t> </a:t>
            </a:r>
            <a:r>
              <a:rPr lang="en-US" sz="2400" dirty="0" err="1"/>
              <a:t>fiyatlarını</a:t>
            </a:r>
            <a:r>
              <a:rPr lang="en-US" sz="2400" dirty="0"/>
              <a:t> </a:t>
            </a:r>
            <a:r>
              <a:rPr lang="en-US" sz="2400" dirty="0" err="1"/>
              <a:t>belirlemeden</a:t>
            </a:r>
            <a:r>
              <a:rPr lang="en-US" sz="2400" dirty="0"/>
              <a:t> </a:t>
            </a:r>
            <a:r>
              <a:rPr lang="en-US" sz="2400" dirty="0" err="1"/>
              <a:t>önce</a:t>
            </a:r>
            <a:r>
              <a:rPr lang="en-US" sz="2400" dirty="0"/>
              <a:t> </a:t>
            </a:r>
            <a:r>
              <a:rPr lang="en-US" sz="2400" dirty="0" err="1"/>
              <a:t>fiyat</a:t>
            </a:r>
            <a:r>
              <a:rPr lang="en-US" sz="2400" dirty="0"/>
              <a:t> </a:t>
            </a:r>
            <a:r>
              <a:rPr lang="en-US" sz="2400" dirty="0" err="1"/>
              <a:t>politikası</a:t>
            </a:r>
            <a:r>
              <a:rPr lang="en-US" sz="2400" dirty="0"/>
              <a:t> </a:t>
            </a:r>
            <a:r>
              <a:rPr lang="en-US" sz="2400" dirty="0" err="1"/>
              <a:t>belirleme</a:t>
            </a:r>
            <a:r>
              <a:rPr lang="en-US" sz="2400" dirty="0"/>
              <a:t> </a:t>
            </a:r>
            <a:r>
              <a:rPr lang="en-US" sz="2400" dirty="0" err="1"/>
              <a:t>aşamasında</a:t>
            </a:r>
            <a:r>
              <a:rPr lang="en-US" sz="2400" dirty="0"/>
              <a:t> </a:t>
            </a:r>
            <a:r>
              <a:rPr lang="en-US" sz="2400" dirty="0" err="1"/>
              <a:t>fiyatlandırma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amaçlarını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fiyat</a:t>
            </a:r>
            <a:r>
              <a:rPr lang="en-US" sz="2400" dirty="0"/>
              <a:t> </a:t>
            </a:r>
            <a:r>
              <a:rPr lang="en-US" sz="2400" dirty="0" err="1"/>
              <a:t>stratejisini</a:t>
            </a:r>
            <a:r>
              <a:rPr lang="en-US" sz="2400" dirty="0"/>
              <a:t> </a:t>
            </a:r>
            <a:r>
              <a:rPr lang="en-US" sz="2400" dirty="0" err="1"/>
              <a:t>kararlaştırmalıdır</a:t>
            </a:r>
            <a:r>
              <a:rPr lang="en-US" sz="2400" dirty="0" smtClean="0"/>
              <a:t>.</a:t>
            </a:r>
            <a:endParaRPr lang="tr-TR" sz="2400" dirty="0"/>
          </a:p>
          <a:p>
            <a:pPr algn="ctr"/>
            <a:r>
              <a:rPr lang="en-US" sz="2400" dirty="0"/>
              <a:t>En </a:t>
            </a:r>
            <a:r>
              <a:rPr lang="en-US" sz="2400" dirty="0" err="1"/>
              <a:t>uygun</a:t>
            </a:r>
            <a:r>
              <a:rPr lang="en-US" sz="2400" dirty="0"/>
              <a:t> </a:t>
            </a:r>
            <a:r>
              <a:rPr lang="en-US" sz="2400" dirty="0" err="1"/>
              <a:t>fiyat</a:t>
            </a:r>
            <a:r>
              <a:rPr lang="en-US" sz="2400" dirty="0"/>
              <a:t> </a:t>
            </a:r>
            <a:r>
              <a:rPr lang="en-US" sz="2400" dirty="0" err="1"/>
              <a:t>ticarete</a:t>
            </a:r>
            <a:r>
              <a:rPr lang="en-US" sz="2400" dirty="0"/>
              <a:t> </a:t>
            </a:r>
            <a:r>
              <a:rPr lang="en-US" sz="2400" dirty="0" err="1"/>
              <a:t>konu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malların</a:t>
            </a:r>
            <a:r>
              <a:rPr lang="en-US" sz="2400" dirty="0"/>
              <a:t> </a:t>
            </a:r>
            <a:r>
              <a:rPr lang="en-US" sz="2400" dirty="0" err="1"/>
              <a:t>üretim</a:t>
            </a:r>
            <a:r>
              <a:rPr lang="en-US" sz="2400" dirty="0"/>
              <a:t> </a:t>
            </a:r>
            <a:r>
              <a:rPr lang="en-US" sz="2400" dirty="0" err="1"/>
              <a:t>maliyetlerini</a:t>
            </a:r>
            <a:r>
              <a:rPr lang="en-US" sz="2400" dirty="0"/>
              <a:t> </a:t>
            </a:r>
            <a:r>
              <a:rPr lang="en-US" sz="2400" dirty="0" err="1"/>
              <a:t>karşılayan</a:t>
            </a:r>
            <a:r>
              <a:rPr lang="en-US" sz="2400" dirty="0"/>
              <a:t>, </a:t>
            </a:r>
            <a:r>
              <a:rPr lang="en-US" sz="2400" dirty="0" err="1"/>
              <a:t>hedef</a:t>
            </a:r>
            <a:r>
              <a:rPr lang="en-US" sz="2400" dirty="0"/>
              <a:t> </a:t>
            </a:r>
            <a:r>
              <a:rPr lang="en-US" sz="2400" dirty="0" err="1"/>
              <a:t>pazar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uygun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belli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kâr</a:t>
            </a:r>
            <a:r>
              <a:rPr lang="en-US" sz="2400" dirty="0"/>
              <a:t> </a:t>
            </a:r>
            <a:r>
              <a:rPr lang="en-US" sz="2400" dirty="0" err="1"/>
              <a:t>marjını</a:t>
            </a:r>
            <a:r>
              <a:rPr lang="en-US" sz="2400" dirty="0"/>
              <a:t> </a:t>
            </a:r>
            <a:r>
              <a:rPr lang="en-US" sz="2400" dirty="0" err="1"/>
              <a:t>içeren</a:t>
            </a:r>
            <a:r>
              <a:rPr lang="en-US" sz="2400" dirty="0"/>
              <a:t> </a:t>
            </a:r>
            <a:r>
              <a:rPr lang="en-US" sz="2400" dirty="0" err="1"/>
              <a:t>fiyattır</a:t>
            </a:r>
            <a:r>
              <a:rPr lang="en-US" sz="2400" dirty="0"/>
              <a:t>. Pazara </a:t>
            </a:r>
            <a:r>
              <a:rPr lang="en-US" sz="2400" dirty="0" err="1"/>
              <a:t>giriş</a:t>
            </a:r>
            <a:r>
              <a:rPr lang="en-US" sz="2400" dirty="0"/>
              <a:t> </a:t>
            </a:r>
            <a:r>
              <a:rPr lang="en-US" sz="2400" dirty="0" err="1"/>
              <a:t>sırasında</a:t>
            </a:r>
            <a:r>
              <a:rPr lang="en-US" sz="2400" dirty="0"/>
              <a:t> </a:t>
            </a:r>
            <a:r>
              <a:rPr lang="en-US" sz="2400" dirty="0" err="1"/>
              <a:t>belirlenen</a:t>
            </a:r>
            <a:r>
              <a:rPr lang="en-US" sz="2400" dirty="0"/>
              <a:t> </a:t>
            </a:r>
            <a:r>
              <a:rPr lang="en-US" sz="2400" dirty="0" err="1"/>
              <a:t>fiyatın</a:t>
            </a:r>
            <a:r>
              <a:rPr lang="en-US" sz="2400" dirty="0"/>
              <a:t> </a:t>
            </a:r>
            <a:r>
              <a:rPr lang="en-US" sz="2400" dirty="0" err="1"/>
              <a:t>pazardaki</a:t>
            </a:r>
            <a:r>
              <a:rPr lang="en-US" sz="2400" dirty="0"/>
              <a:t> </a:t>
            </a:r>
            <a:r>
              <a:rPr lang="en-US" sz="2400" dirty="0" err="1"/>
              <a:t>fiyatlarla</a:t>
            </a:r>
            <a:r>
              <a:rPr lang="en-US" sz="2400" dirty="0"/>
              <a:t> </a:t>
            </a:r>
            <a:r>
              <a:rPr lang="en-US" sz="2400" dirty="0" err="1"/>
              <a:t>uyuşup</a:t>
            </a:r>
            <a:r>
              <a:rPr lang="en-US" sz="2400" dirty="0"/>
              <a:t> </a:t>
            </a:r>
            <a:r>
              <a:rPr lang="en-US" sz="2400" dirty="0" err="1"/>
              <a:t>uyuşmadığı</a:t>
            </a:r>
            <a:r>
              <a:rPr lang="en-US" sz="2400" dirty="0"/>
              <a:t>, </a:t>
            </a:r>
            <a:r>
              <a:rPr lang="en-US" sz="2400" dirty="0" err="1"/>
              <a:t>maliyetlerin</a:t>
            </a:r>
            <a:r>
              <a:rPr lang="en-US" sz="2400" dirty="0"/>
              <a:t> </a:t>
            </a:r>
            <a:r>
              <a:rPr lang="en-US" sz="2400" dirty="0" err="1"/>
              <a:t>hesaplanması</a:t>
            </a:r>
            <a:r>
              <a:rPr lang="en-US" sz="2400" dirty="0"/>
              <a:t>, </a:t>
            </a:r>
            <a:r>
              <a:rPr lang="en-US" sz="2400" dirty="0" err="1"/>
              <a:t>fiyat</a:t>
            </a:r>
            <a:r>
              <a:rPr lang="en-US" sz="2400" dirty="0"/>
              <a:t> </a:t>
            </a:r>
            <a:r>
              <a:rPr lang="en-US" sz="2400" dirty="0" err="1"/>
              <a:t>değişimlerine</a:t>
            </a:r>
            <a:r>
              <a:rPr lang="en-US" sz="2400" dirty="0"/>
              <a:t> </a:t>
            </a:r>
            <a:r>
              <a:rPr lang="en-US" sz="2400" dirty="0" err="1"/>
              <a:t>nasıl</a:t>
            </a:r>
            <a:r>
              <a:rPr lang="en-US" sz="2400" dirty="0"/>
              <a:t> </a:t>
            </a:r>
            <a:r>
              <a:rPr lang="en-US" sz="2400" dirty="0" err="1"/>
              <a:t>tepki</a:t>
            </a:r>
            <a:r>
              <a:rPr lang="en-US" sz="2400" dirty="0"/>
              <a:t> </a:t>
            </a:r>
            <a:r>
              <a:rPr lang="en-US" sz="2400" dirty="0" err="1"/>
              <a:t>verileceği</a:t>
            </a:r>
            <a:r>
              <a:rPr lang="en-US" sz="2400" dirty="0"/>
              <a:t> </a:t>
            </a:r>
            <a:r>
              <a:rPr lang="en-US" sz="2400" dirty="0" err="1"/>
              <a:t>hususları</a:t>
            </a:r>
            <a:r>
              <a:rPr lang="en-US" sz="2400" dirty="0"/>
              <a:t> </a:t>
            </a:r>
            <a:r>
              <a:rPr lang="en-US" sz="2400" dirty="0" err="1"/>
              <a:t>fiyatlandırmada</a:t>
            </a:r>
            <a:r>
              <a:rPr lang="en-US" sz="2400" dirty="0"/>
              <a:t> </a:t>
            </a:r>
            <a:r>
              <a:rPr lang="en-US" sz="2400" dirty="0" err="1"/>
              <a:t>firmaların</a:t>
            </a:r>
            <a:r>
              <a:rPr lang="en-US" sz="2400" dirty="0"/>
              <a:t> </a:t>
            </a:r>
            <a:r>
              <a:rPr lang="en-US" sz="2400" dirty="0" err="1"/>
              <a:t>cevaplandırması</a:t>
            </a:r>
            <a:r>
              <a:rPr lang="en-US" sz="2400" dirty="0"/>
              <a:t> </a:t>
            </a:r>
            <a:r>
              <a:rPr lang="en-US" sz="2400" dirty="0" err="1"/>
              <a:t>gereken</a:t>
            </a:r>
            <a:r>
              <a:rPr lang="en-US" sz="2400" dirty="0"/>
              <a:t>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konulardır</a:t>
            </a:r>
            <a:r>
              <a:rPr lang="en-US" sz="2400" dirty="0" smtClean="0"/>
              <a:t>.</a:t>
            </a:r>
            <a:endParaRPr lang="tr-TR" sz="2400" dirty="0"/>
          </a:p>
          <a:p>
            <a:pPr algn="ctr"/>
            <a:r>
              <a:rPr lang="en-US" sz="2400" dirty="0" err="1"/>
              <a:t>Uygun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doğru</a:t>
            </a:r>
            <a:r>
              <a:rPr lang="en-US" sz="2400" dirty="0"/>
              <a:t> </a:t>
            </a:r>
            <a:r>
              <a:rPr lang="en-US" sz="2400" dirty="0" err="1"/>
              <a:t>fiyatı</a:t>
            </a:r>
            <a:r>
              <a:rPr lang="en-US" sz="2400" dirty="0"/>
              <a:t> </a:t>
            </a:r>
            <a:r>
              <a:rPr lang="en-US" sz="2400" dirty="0" err="1"/>
              <a:t>belirlemek</a:t>
            </a:r>
            <a:r>
              <a:rPr lang="en-US" sz="2400" dirty="0"/>
              <a:t> </a:t>
            </a:r>
            <a:r>
              <a:rPr lang="en-US" sz="2400" dirty="0" err="1"/>
              <a:t>zor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iş</a:t>
            </a:r>
            <a:r>
              <a:rPr lang="en-US" sz="2400" dirty="0"/>
              <a:t> </a:t>
            </a:r>
            <a:r>
              <a:rPr lang="en-US" sz="2400" dirty="0" err="1"/>
              <a:t>olsa</a:t>
            </a:r>
            <a:r>
              <a:rPr lang="en-US" sz="2400" dirty="0"/>
              <a:t> da </a:t>
            </a:r>
            <a:r>
              <a:rPr lang="en-US" sz="2400" dirty="0" err="1"/>
              <a:t>fiyatlandırmada</a:t>
            </a:r>
            <a:r>
              <a:rPr lang="en-US" sz="2400" dirty="0"/>
              <a:t> </a:t>
            </a:r>
            <a:r>
              <a:rPr lang="en-US" sz="2400" dirty="0" err="1"/>
              <a:t>doğru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yaklaşım</a:t>
            </a:r>
            <a:r>
              <a:rPr lang="en-US" sz="2400" dirty="0"/>
              <a:t> </a:t>
            </a:r>
            <a:r>
              <a:rPr lang="en-US" sz="2400" dirty="0" err="1"/>
              <a:t>oluşturmak</a:t>
            </a:r>
            <a:r>
              <a:rPr lang="en-US" sz="2400" dirty="0"/>
              <a:t> </a:t>
            </a:r>
            <a:r>
              <a:rPr lang="en-US" sz="2400" dirty="0" err="1"/>
              <a:t>zor</a:t>
            </a:r>
            <a:r>
              <a:rPr lang="en-US" sz="2400" dirty="0"/>
              <a:t> </a:t>
            </a:r>
            <a:r>
              <a:rPr lang="en-US" sz="2400" dirty="0" err="1"/>
              <a:t>değildir</a:t>
            </a:r>
            <a:r>
              <a:rPr lang="en-US" sz="2400" dirty="0"/>
              <a:t>.</a:t>
            </a:r>
            <a:endParaRPr lang="tr-TR" sz="2400" dirty="0"/>
          </a:p>
          <a:p>
            <a:pPr marL="0" indent="0" algn="ctr">
              <a:buNone/>
            </a:pPr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478" y="122830"/>
            <a:ext cx="11887200" cy="1678673"/>
          </a:xfrm>
        </p:spPr>
        <p:txBody>
          <a:bodyPr>
            <a:normAutofit/>
          </a:bodyPr>
          <a:lstStyle/>
          <a:p>
            <a:pPr lvl="0" algn="ctr"/>
            <a:r>
              <a:rPr lang="tr-TR" b="1" dirty="0" smtClean="0"/>
              <a:t>2- </a:t>
            </a:r>
            <a:r>
              <a:rPr lang="en-US" b="1" dirty="0" smtClean="0"/>
              <a:t>FİYATLANDIRMA</a:t>
            </a:r>
            <a:r>
              <a:rPr lang="en-US" b="1" dirty="0"/>
              <a:t>, FİYATLANDIRMAYA ETKİ EDEN FAKTÖRLER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0066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0125" y="1064525"/>
            <a:ext cx="11914496" cy="5677469"/>
          </a:xfrm>
        </p:spPr>
        <p:txBody>
          <a:bodyPr>
            <a:normAutofit fontScale="92500" lnSpcReduction="10000"/>
          </a:bodyPr>
          <a:lstStyle/>
          <a:p>
            <a:endParaRPr lang="tr-TR" sz="2000" dirty="0" smtClean="0"/>
          </a:p>
          <a:p>
            <a:r>
              <a:rPr lang="en-US" sz="2000" dirty="0" smtClean="0"/>
              <a:t>Fiyatlandırma </a:t>
            </a:r>
            <a:r>
              <a:rPr lang="en-US" sz="2000" dirty="0" err="1"/>
              <a:t>kararı</a:t>
            </a:r>
            <a:r>
              <a:rPr lang="en-US" sz="2000" dirty="0"/>
              <a:t> </a:t>
            </a:r>
            <a:r>
              <a:rPr lang="en-US" sz="2000" dirty="0" err="1"/>
              <a:t>alınırken</a:t>
            </a:r>
            <a:r>
              <a:rPr lang="en-US" sz="2000" dirty="0"/>
              <a:t> </a:t>
            </a:r>
            <a:r>
              <a:rPr lang="en-US" sz="2000" dirty="0" err="1"/>
              <a:t>öncelikle</a:t>
            </a:r>
            <a:r>
              <a:rPr lang="en-US" sz="2000" dirty="0"/>
              <a:t> </a:t>
            </a:r>
            <a:r>
              <a:rPr lang="en-US" sz="2000" dirty="0" err="1"/>
              <a:t>amaçlar</a:t>
            </a:r>
            <a:r>
              <a:rPr lang="en-US" sz="2000" dirty="0"/>
              <a:t> </a:t>
            </a:r>
            <a:r>
              <a:rPr lang="en-US" sz="2000" dirty="0" err="1"/>
              <a:t>belirlenmelidir</a:t>
            </a:r>
            <a:r>
              <a:rPr lang="en-US" sz="2000" dirty="0"/>
              <a:t>. Bir </a:t>
            </a:r>
            <a:r>
              <a:rPr lang="en-US" sz="2000" dirty="0" err="1"/>
              <a:t>işletmenin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 da </a:t>
            </a:r>
            <a:r>
              <a:rPr lang="en-US" sz="2000" dirty="0" err="1"/>
              <a:t>birden</a:t>
            </a:r>
            <a:r>
              <a:rPr lang="en-US" sz="2000" dirty="0"/>
              <a:t> </a:t>
            </a:r>
            <a:r>
              <a:rPr lang="en-US" sz="2000" dirty="0" err="1"/>
              <a:t>fazla</a:t>
            </a:r>
            <a:r>
              <a:rPr lang="en-US" sz="2000" dirty="0"/>
              <a:t> </a:t>
            </a:r>
            <a:r>
              <a:rPr lang="en-US" sz="2000" dirty="0" err="1"/>
              <a:t>fiyatlandırma</a:t>
            </a:r>
            <a:r>
              <a:rPr lang="en-US" sz="2000" dirty="0"/>
              <a:t> </a:t>
            </a:r>
            <a:r>
              <a:rPr lang="en-US" sz="2000" dirty="0" err="1"/>
              <a:t>amacı</a:t>
            </a:r>
            <a:r>
              <a:rPr lang="en-US" sz="2000" dirty="0"/>
              <a:t> </a:t>
            </a:r>
            <a:r>
              <a:rPr lang="en-US" sz="2000" dirty="0" err="1"/>
              <a:t>bulunmalıdır</a:t>
            </a:r>
            <a:r>
              <a:rPr lang="en-US" sz="2000" dirty="0" smtClean="0"/>
              <a:t>:</a:t>
            </a:r>
            <a:endParaRPr lang="tr-TR" sz="2000" dirty="0"/>
          </a:p>
          <a:p>
            <a:pPr lvl="3"/>
            <a:r>
              <a:rPr lang="en-US" sz="2000" dirty="0"/>
              <a:t>Pazar </a:t>
            </a:r>
            <a:r>
              <a:rPr lang="en-US" sz="2000" dirty="0" err="1"/>
              <a:t>payını</a:t>
            </a:r>
            <a:r>
              <a:rPr lang="en-US" sz="2000" dirty="0"/>
              <a:t> </a:t>
            </a:r>
            <a:r>
              <a:rPr lang="en-US" sz="2000" dirty="0" err="1"/>
              <a:t>korumak</a:t>
            </a:r>
            <a:r>
              <a:rPr lang="en-US" sz="2000" dirty="0"/>
              <a:t>, </a:t>
            </a:r>
            <a:r>
              <a:rPr lang="en-US" sz="2000" dirty="0" err="1"/>
              <a:t>savunmak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 da </a:t>
            </a:r>
            <a:r>
              <a:rPr lang="en-US" sz="2000" dirty="0" err="1"/>
              <a:t>geliştirmek</a:t>
            </a:r>
            <a:endParaRPr lang="tr-TR" sz="2000" dirty="0"/>
          </a:p>
          <a:p>
            <a:pPr lvl="3"/>
            <a:r>
              <a:rPr lang="en-US" sz="2000" dirty="0"/>
              <a:t>Pazar </a:t>
            </a:r>
            <a:r>
              <a:rPr lang="en-US" sz="2000" dirty="0" err="1"/>
              <a:t>payını</a:t>
            </a:r>
            <a:r>
              <a:rPr lang="en-US" sz="2000" dirty="0"/>
              <a:t> </a:t>
            </a:r>
            <a:r>
              <a:rPr lang="en-US" sz="2000" dirty="0" err="1"/>
              <a:t>önemli</a:t>
            </a:r>
            <a:r>
              <a:rPr lang="en-US" sz="2000" dirty="0"/>
              <a:t> </a:t>
            </a:r>
            <a:r>
              <a:rPr lang="en-US" sz="2000" dirty="0" err="1"/>
              <a:t>miktarda</a:t>
            </a:r>
            <a:r>
              <a:rPr lang="en-US" sz="2000" dirty="0"/>
              <a:t> </a:t>
            </a:r>
            <a:r>
              <a:rPr lang="en-US" sz="2000" dirty="0" err="1"/>
              <a:t>artırmak</a:t>
            </a:r>
            <a:endParaRPr lang="tr-TR" sz="2000" dirty="0"/>
          </a:p>
          <a:p>
            <a:pPr lvl="3"/>
            <a:r>
              <a:rPr lang="en-US" sz="2000" dirty="0" err="1"/>
              <a:t>Fiyatları</a:t>
            </a:r>
            <a:r>
              <a:rPr lang="en-US" sz="2000" dirty="0"/>
              <a:t> </a:t>
            </a:r>
            <a:r>
              <a:rPr lang="en-US" sz="2000" dirty="0" err="1"/>
              <a:t>rakiplerin</a:t>
            </a:r>
            <a:r>
              <a:rPr lang="en-US" sz="2000" dirty="0"/>
              <a:t> </a:t>
            </a:r>
            <a:r>
              <a:rPr lang="en-US" sz="2000" dirty="0" err="1"/>
              <a:t>fiyatları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ilişkilendirmek</a:t>
            </a:r>
            <a:endParaRPr lang="tr-TR" sz="2000" dirty="0"/>
          </a:p>
          <a:p>
            <a:pPr lvl="3"/>
            <a:r>
              <a:rPr lang="en-US" sz="2000" dirty="0" err="1"/>
              <a:t>Aradaki</a:t>
            </a:r>
            <a:r>
              <a:rPr lang="en-US" sz="2000" dirty="0"/>
              <a:t> </a:t>
            </a:r>
            <a:r>
              <a:rPr lang="en-US" sz="2000" dirty="0" err="1"/>
              <a:t>farkı</a:t>
            </a:r>
            <a:r>
              <a:rPr lang="en-US" sz="2000" dirty="0"/>
              <a:t> </a:t>
            </a:r>
            <a:r>
              <a:rPr lang="en-US" sz="2000" dirty="0" err="1"/>
              <a:t>görmek</a:t>
            </a:r>
            <a:endParaRPr lang="tr-TR" sz="2000" dirty="0"/>
          </a:p>
          <a:p>
            <a:pPr lvl="3"/>
            <a:r>
              <a:rPr lang="en-US" sz="2000" dirty="0" err="1"/>
              <a:t>Rekabeti</a:t>
            </a:r>
            <a:r>
              <a:rPr lang="en-US" sz="2000" dirty="0"/>
              <a:t> </a:t>
            </a:r>
            <a:r>
              <a:rPr lang="en-US" sz="2000" dirty="0" err="1"/>
              <a:t>ortadan</a:t>
            </a:r>
            <a:r>
              <a:rPr lang="en-US" sz="2000" dirty="0"/>
              <a:t> </a:t>
            </a:r>
            <a:r>
              <a:rPr lang="en-US" sz="2000" dirty="0" err="1"/>
              <a:t>kaldırmak</a:t>
            </a:r>
            <a:endParaRPr lang="tr-TR" sz="2000" dirty="0"/>
          </a:p>
          <a:p>
            <a:pPr lvl="3"/>
            <a:r>
              <a:rPr lang="en-US" sz="2000" dirty="0" err="1"/>
              <a:t>Hedef</a:t>
            </a:r>
            <a:r>
              <a:rPr lang="en-US" sz="2000" dirty="0"/>
              <a:t> </a:t>
            </a:r>
            <a:r>
              <a:rPr lang="en-US" sz="2000" dirty="0" err="1"/>
              <a:t>kârları</a:t>
            </a:r>
            <a:r>
              <a:rPr lang="en-US" sz="2000" dirty="0"/>
              <a:t> </a:t>
            </a:r>
            <a:r>
              <a:rPr lang="en-US" sz="2000" dirty="0" err="1"/>
              <a:t>gerçekleştirmek</a:t>
            </a:r>
            <a:r>
              <a:rPr lang="en-US" sz="2000" dirty="0"/>
              <a:t> (</a:t>
            </a:r>
            <a:r>
              <a:rPr lang="en-US" sz="2000" dirty="0" err="1"/>
              <a:t>Yatırımın</a:t>
            </a:r>
            <a:r>
              <a:rPr lang="en-US" sz="2000" dirty="0"/>
              <a:t> </a:t>
            </a:r>
            <a:r>
              <a:rPr lang="en-US" sz="2000" dirty="0" err="1"/>
              <a:t>geri</a:t>
            </a:r>
            <a:r>
              <a:rPr lang="en-US" sz="2000" dirty="0"/>
              <a:t> </a:t>
            </a:r>
            <a:r>
              <a:rPr lang="en-US" sz="2000" dirty="0" err="1"/>
              <a:t>dönüşümünü</a:t>
            </a:r>
            <a:r>
              <a:rPr lang="en-US" sz="2000" dirty="0"/>
              <a:t> </a:t>
            </a:r>
            <a:r>
              <a:rPr lang="en-US" sz="2000" dirty="0" err="1"/>
              <a:t>sağlamak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nedenlerle</a:t>
            </a:r>
            <a:r>
              <a:rPr lang="en-US" sz="2000" dirty="0"/>
              <a:t>)</a:t>
            </a:r>
            <a:endParaRPr lang="tr-TR" sz="2000" dirty="0"/>
          </a:p>
          <a:p>
            <a:pPr lvl="3"/>
            <a:r>
              <a:rPr lang="en-US" sz="2000" dirty="0" err="1"/>
              <a:t>Kârı</a:t>
            </a:r>
            <a:r>
              <a:rPr lang="en-US" sz="2000" dirty="0"/>
              <a:t> </a:t>
            </a:r>
            <a:r>
              <a:rPr lang="en-US" sz="2000" dirty="0" err="1"/>
              <a:t>maksimize</a:t>
            </a:r>
            <a:r>
              <a:rPr lang="en-US" sz="2000" dirty="0"/>
              <a:t> </a:t>
            </a:r>
            <a:r>
              <a:rPr lang="en-US" sz="2000" dirty="0" err="1"/>
              <a:t>etmek</a:t>
            </a:r>
            <a:endParaRPr lang="tr-TR" sz="2000" dirty="0"/>
          </a:p>
          <a:p>
            <a:pPr lvl="3"/>
            <a:r>
              <a:rPr lang="en-US" sz="2000" dirty="0" err="1"/>
              <a:t>Atıl</a:t>
            </a:r>
            <a:r>
              <a:rPr lang="en-US" sz="2000" dirty="0"/>
              <a:t> </a:t>
            </a:r>
            <a:r>
              <a:rPr lang="en-US" sz="2000" dirty="0" err="1"/>
              <a:t>üretim</a:t>
            </a:r>
            <a:r>
              <a:rPr lang="en-US" sz="2000" dirty="0"/>
              <a:t> </a:t>
            </a:r>
            <a:r>
              <a:rPr lang="en-US" sz="2000" dirty="0" err="1"/>
              <a:t>kapasitesini</a:t>
            </a:r>
            <a:r>
              <a:rPr lang="en-US" sz="2000" dirty="0"/>
              <a:t> </a:t>
            </a:r>
            <a:r>
              <a:rPr lang="en-US" sz="2000" dirty="0" err="1"/>
              <a:t>kullanmak</a:t>
            </a:r>
            <a:endParaRPr lang="tr-TR" sz="2000" dirty="0"/>
          </a:p>
          <a:p>
            <a:pPr lvl="3"/>
            <a:r>
              <a:rPr lang="en-US" sz="2000" dirty="0"/>
              <a:t>Yüksek </a:t>
            </a:r>
            <a:r>
              <a:rPr lang="en-US" sz="2000" dirty="0" err="1"/>
              <a:t>kalite</a:t>
            </a:r>
            <a:r>
              <a:rPr lang="en-US" sz="2000" dirty="0"/>
              <a:t> </a:t>
            </a:r>
            <a:r>
              <a:rPr lang="en-US" sz="2000" dirty="0" err="1"/>
              <a:t>imajı</a:t>
            </a:r>
            <a:r>
              <a:rPr lang="en-US" sz="2000" dirty="0"/>
              <a:t> </a:t>
            </a:r>
            <a:r>
              <a:rPr lang="en-US" sz="2000" dirty="0" err="1"/>
              <a:t>yaratmak</a:t>
            </a:r>
            <a:endParaRPr lang="tr-TR" sz="2000" dirty="0"/>
          </a:p>
          <a:p>
            <a:pPr lvl="3"/>
            <a:r>
              <a:rPr lang="en-US" sz="2000" dirty="0" err="1"/>
              <a:t>Ayakta</a:t>
            </a:r>
            <a:r>
              <a:rPr lang="en-US" sz="2000" dirty="0"/>
              <a:t> </a:t>
            </a:r>
            <a:r>
              <a:rPr lang="en-US" sz="2000" dirty="0" err="1"/>
              <a:t>kalabilmek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.</a:t>
            </a:r>
            <a:endParaRPr lang="tr-TR" sz="2000" dirty="0"/>
          </a:p>
          <a:p>
            <a:r>
              <a:rPr lang="en-US" sz="2000" dirty="0" err="1"/>
              <a:t>İşletmenin</a:t>
            </a:r>
            <a:r>
              <a:rPr lang="en-US" sz="2000" dirty="0"/>
              <a:t> </a:t>
            </a:r>
            <a:r>
              <a:rPr lang="en-US" sz="2000" dirty="0" err="1"/>
              <a:t>yukarıda</a:t>
            </a:r>
            <a:r>
              <a:rPr lang="en-US" sz="2000" dirty="0"/>
              <a:t> </a:t>
            </a:r>
            <a:r>
              <a:rPr lang="en-US" sz="2000" dirty="0" err="1"/>
              <a:t>sayılan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 da </a:t>
            </a:r>
            <a:r>
              <a:rPr lang="en-US" sz="2000" dirty="0" err="1"/>
              <a:t>benzeri</a:t>
            </a:r>
            <a:r>
              <a:rPr lang="en-US" sz="2000" dirty="0"/>
              <a:t> </a:t>
            </a:r>
            <a:r>
              <a:rPr lang="en-US" sz="2000" dirty="0" err="1"/>
              <a:t>amaçlardan</a:t>
            </a:r>
            <a:r>
              <a:rPr lang="en-US" sz="2000" dirty="0"/>
              <a:t> </a:t>
            </a:r>
            <a:r>
              <a:rPr lang="en-US" sz="2000" dirty="0" err="1"/>
              <a:t>birkaçına</a:t>
            </a:r>
            <a:r>
              <a:rPr lang="en-US" sz="2000" dirty="0"/>
              <a:t> </a:t>
            </a:r>
            <a:r>
              <a:rPr lang="en-US" sz="2000" dirty="0" err="1"/>
              <a:t>aynı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sahip</a:t>
            </a:r>
            <a:r>
              <a:rPr lang="en-US" sz="2000" dirty="0"/>
              <a:t>  </a:t>
            </a:r>
            <a:r>
              <a:rPr lang="en-US" sz="2000" dirty="0" err="1"/>
              <a:t>olması</a:t>
            </a:r>
            <a:r>
              <a:rPr lang="en-US" sz="2000" dirty="0"/>
              <a:t> </a:t>
            </a:r>
            <a:r>
              <a:rPr lang="en-US" sz="2000" dirty="0" err="1"/>
              <a:t>mümkündür</a:t>
            </a:r>
            <a:r>
              <a:rPr lang="en-US" sz="2000" dirty="0"/>
              <a:t>.</a:t>
            </a:r>
            <a:endParaRPr lang="tr-TR" sz="2000" dirty="0"/>
          </a:p>
          <a:p>
            <a:pPr marL="0" indent="0">
              <a:buNone/>
            </a:pPr>
            <a:endParaRPr lang="tr-TR" sz="20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0125" y="95535"/>
            <a:ext cx="11914496" cy="1214650"/>
          </a:xfrm>
        </p:spPr>
        <p:txBody>
          <a:bodyPr>
            <a:normAutofit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/>
              <a:t>Fiyatlandırmanın </a:t>
            </a:r>
            <a:r>
              <a:rPr lang="en-US" sz="3200" b="1" dirty="0" err="1"/>
              <a:t>Amaçları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916449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181" y="95534"/>
            <a:ext cx="11928143" cy="66464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tr-TR" sz="3600" dirty="0" smtClean="0"/>
          </a:p>
          <a:p>
            <a:pPr marL="0" indent="0" algn="ctr">
              <a:buNone/>
            </a:pPr>
            <a:r>
              <a:rPr lang="en-US" sz="3600" dirty="0" smtClean="0"/>
              <a:t>Sevkiyat </a:t>
            </a:r>
            <a:r>
              <a:rPr lang="en-US" sz="3600" dirty="0" err="1"/>
              <a:t>sadece</a:t>
            </a:r>
            <a:r>
              <a:rPr lang="en-US" sz="3600" dirty="0"/>
              <a:t> </a:t>
            </a:r>
            <a:r>
              <a:rPr lang="en-US" sz="3600" dirty="0" err="1"/>
              <a:t>tedarikçiden</a:t>
            </a:r>
            <a:r>
              <a:rPr lang="en-US" sz="3600" dirty="0"/>
              <a:t> </a:t>
            </a:r>
            <a:r>
              <a:rPr lang="en-US" sz="3600" dirty="0" err="1"/>
              <a:t>tesise</a:t>
            </a:r>
            <a:r>
              <a:rPr lang="en-US" sz="3600" dirty="0"/>
              <a:t> </a:t>
            </a:r>
            <a:r>
              <a:rPr lang="en-US" sz="3600" dirty="0" err="1"/>
              <a:t>hareketi</a:t>
            </a:r>
            <a:r>
              <a:rPr lang="en-US" sz="3600" dirty="0"/>
              <a:t> </a:t>
            </a:r>
            <a:r>
              <a:rPr lang="en-US" sz="3600" dirty="0" err="1"/>
              <a:t>değil</a:t>
            </a:r>
            <a:r>
              <a:rPr lang="en-US" sz="3600" dirty="0"/>
              <a:t> </a:t>
            </a:r>
            <a:r>
              <a:rPr lang="en-US" sz="3600" dirty="0" err="1"/>
              <a:t>depodan</a:t>
            </a:r>
            <a:r>
              <a:rPr lang="en-US" sz="3600" dirty="0"/>
              <a:t> </a:t>
            </a:r>
            <a:r>
              <a:rPr lang="en-US" sz="3600" dirty="0" err="1"/>
              <a:t>müşteriye</a:t>
            </a:r>
            <a:r>
              <a:rPr lang="en-US" sz="3600" dirty="0"/>
              <a:t> </a:t>
            </a:r>
            <a:r>
              <a:rPr lang="en-US" sz="3600" dirty="0" err="1"/>
              <a:t>hareketi</a:t>
            </a:r>
            <a:r>
              <a:rPr lang="en-US" sz="3600" dirty="0"/>
              <a:t>  de </a:t>
            </a:r>
            <a:r>
              <a:rPr lang="en-US" sz="3600" dirty="0" err="1"/>
              <a:t>içerir</a:t>
            </a:r>
            <a:r>
              <a:rPr lang="en-US" sz="3600" dirty="0"/>
              <a:t>. Sevkiyat </a:t>
            </a:r>
            <a:r>
              <a:rPr lang="en-US" sz="3600" dirty="0" err="1"/>
              <a:t>maliyeti</a:t>
            </a:r>
            <a:r>
              <a:rPr lang="en-US" sz="3600" dirty="0"/>
              <a:t>, </a:t>
            </a:r>
            <a:r>
              <a:rPr lang="en-US" sz="3600" dirty="0" err="1"/>
              <a:t>doğrudan</a:t>
            </a:r>
            <a:r>
              <a:rPr lang="en-US" sz="3600" dirty="0"/>
              <a:t> </a:t>
            </a:r>
            <a:r>
              <a:rPr lang="en-US" sz="3600" dirty="0" err="1"/>
              <a:t>hangi</a:t>
            </a:r>
            <a:r>
              <a:rPr lang="en-US" sz="3600" dirty="0"/>
              <a:t> </a:t>
            </a:r>
            <a:r>
              <a:rPr lang="en-US" sz="3600" dirty="0" err="1"/>
              <a:t>tarafın</a:t>
            </a:r>
            <a:r>
              <a:rPr lang="en-US" sz="3600" dirty="0"/>
              <a:t> (</a:t>
            </a:r>
            <a:r>
              <a:rPr lang="en-US" sz="3600" dirty="0" err="1"/>
              <a:t>taşıyıcı</a:t>
            </a:r>
            <a:r>
              <a:rPr lang="en-US" sz="3600" dirty="0"/>
              <a:t> firma </a:t>
            </a:r>
            <a:r>
              <a:rPr lang="en-US" sz="3600" dirty="0" err="1"/>
              <a:t>veya</a:t>
            </a:r>
            <a:r>
              <a:rPr lang="en-US" sz="3600" dirty="0"/>
              <a:t> </a:t>
            </a:r>
            <a:r>
              <a:rPr lang="en-US" sz="3600" dirty="0" err="1"/>
              <a:t>müşteri</a:t>
            </a:r>
            <a:r>
              <a:rPr lang="en-US" sz="3600" dirty="0"/>
              <a:t>) </a:t>
            </a:r>
            <a:r>
              <a:rPr lang="en-US" sz="3600" dirty="0" err="1"/>
              <a:t>karşıladığına</a:t>
            </a:r>
            <a:r>
              <a:rPr lang="en-US" sz="3600" dirty="0"/>
              <a:t> </a:t>
            </a:r>
            <a:r>
              <a:rPr lang="en-US" sz="3600" dirty="0" err="1"/>
              <a:t>bakılmaksızın</a:t>
            </a:r>
            <a:r>
              <a:rPr lang="en-US" sz="3600" dirty="0"/>
              <a:t> </a:t>
            </a:r>
            <a:r>
              <a:rPr lang="en-US" sz="3600" dirty="0" err="1"/>
              <a:t>dağıtım</a:t>
            </a:r>
            <a:r>
              <a:rPr lang="en-US" sz="3600" dirty="0"/>
              <a:t> </a:t>
            </a:r>
            <a:r>
              <a:rPr lang="en-US" sz="3600" dirty="0" err="1"/>
              <a:t>maliyeti</a:t>
            </a:r>
            <a:r>
              <a:rPr lang="en-US" sz="3600" dirty="0"/>
              <a:t> </a:t>
            </a:r>
            <a:r>
              <a:rPr lang="en-US" sz="3600" dirty="0" err="1"/>
              <a:t>olarak</a:t>
            </a:r>
            <a:r>
              <a:rPr lang="en-US" sz="3600" dirty="0"/>
              <a:t> </a:t>
            </a:r>
            <a:r>
              <a:rPr lang="en-US" sz="3600" dirty="0" err="1"/>
              <a:t>kabul</a:t>
            </a:r>
            <a:r>
              <a:rPr lang="en-US" sz="3600" dirty="0"/>
              <a:t> </a:t>
            </a:r>
            <a:r>
              <a:rPr lang="en-US" sz="3600" dirty="0" err="1"/>
              <a:t>edilir</a:t>
            </a:r>
            <a:r>
              <a:rPr lang="en-US" sz="3600" dirty="0" smtClean="0"/>
              <a:t>.</a:t>
            </a:r>
            <a:endParaRPr lang="tr-TR" sz="3600" dirty="0"/>
          </a:p>
          <a:p>
            <a:pPr marL="0" indent="0" algn="ctr">
              <a:buNone/>
            </a:pPr>
            <a:r>
              <a:rPr lang="en-US" sz="3600" dirty="0" err="1" smtClean="0"/>
              <a:t>Taşıyıcı</a:t>
            </a:r>
            <a:r>
              <a:rPr lang="en-US" sz="3600" dirty="0" smtClean="0"/>
              <a:t> </a:t>
            </a:r>
            <a:r>
              <a:rPr lang="en-US" sz="3600" dirty="0"/>
              <a:t>firma </a:t>
            </a:r>
            <a:r>
              <a:rPr lang="en-US" sz="3600" dirty="0" err="1"/>
              <a:t>ya</a:t>
            </a:r>
            <a:r>
              <a:rPr lang="en-US" sz="3600" dirty="0"/>
              <a:t> da </a:t>
            </a:r>
            <a:r>
              <a:rPr lang="en-US" sz="3600" dirty="0" err="1"/>
              <a:t>dağıtımla</a:t>
            </a:r>
            <a:r>
              <a:rPr lang="en-US" sz="3600" dirty="0"/>
              <a:t> </a:t>
            </a:r>
            <a:r>
              <a:rPr lang="en-US" sz="3600" dirty="0" err="1"/>
              <a:t>ilgili</a:t>
            </a:r>
            <a:r>
              <a:rPr lang="en-US" sz="3600" dirty="0"/>
              <a:t> </a:t>
            </a:r>
            <a:r>
              <a:rPr lang="en-US" sz="3600" dirty="0" err="1"/>
              <a:t>olarak</a:t>
            </a:r>
            <a:r>
              <a:rPr lang="en-US" sz="3600" dirty="0"/>
              <a:t> </a:t>
            </a:r>
            <a:r>
              <a:rPr lang="en-US" sz="3600" dirty="0" err="1"/>
              <a:t>görevlendirilen</a:t>
            </a:r>
            <a:r>
              <a:rPr lang="en-US" sz="3600" dirty="0"/>
              <a:t> </a:t>
            </a:r>
            <a:r>
              <a:rPr lang="en-US" sz="3600" dirty="0" err="1"/>
              <a:t>acente</a:t>
            </a:r>
            <a:r>
              <a:rPr lang="en-US" sz="3600" dirty="0"/>
              <a:t> </a:t>
            </a:r>
            <a:r>
              <a:rPr lang="en-US" sz="3600" dirty="0" err="1"/>
              <a:t>aşağıdaki</a:t>
            </a:r>
            <a:r>
              <a:rPr lang="en-US" sz="3600" dirty="0"/>
              <a:t> </a:t>
            </a:r>
            <a:r>
              <a:rPr lang="en-US" sz="3600" dirty="0" err="1"/>
              <a:t>şekilde</a:t>
            </a:r>
            <a:r>
              <a:rPr lang="en-US" sz="3600" dirty="0"/>
              <a:t> </a:t>
            </a:r>
            <a:r>
              <a:rPr lang="en-US" sz="3600" dirty="0" err="1"/>
              <a:t>yer</a:t>
            </a:r>
            <a:r>
              <a:rPr lang="en-US" sz="3600" dirty="0"/>
              <a:t> </a:t>
            </a:r>
            <a:r>
              <a:rPr lang="en-US" sz="3600" dirty="0" err="1"/>
              <a:t>alan</a:t>
            </a:r>
            <a:r>
              <a:rPr lang="en-US" sz="3600" dirty="0"/>
              <a:t> </a:t>
            </a:r>
            <a:r>
              <a:rPr lang="en-US" sz="3600" dirty="0" err="1"/>
              <a:t>maliyet</a:t>
            </a:r>
            <a:r>
              <a:rPr lang="en-US" sz="3600" dirty="0"/>
              <a:t> </a:t>
            </a:r>
            <a:r>
              <a:rPr lang="en-US" sz="3600" dirty="0" err="1"/>
              <a:t>unsurlarını</a:t>
            </a:r>
            <a:r>
              <a:rPr lang="en-US" sz="3600" dirty="0"/>
              <a:t> </a:t>
            </a:r>
            <a:r>
              <a:rPr lang="en-US" sz="3600" dirty="0" err="1"/>
              <a:t>dikkate</a:t>
            </a:r>
            <a:r>
              <a:rPr lang="en-US" sz="3600" dirty="0"/>
              <a:t> </a:t>
            </a:r>
            <a:r>
              <a:rPr lang="en-US" sz="3600" dirty="0" err="1"/>
              <a:t>almak</a:t>
            </a:r>
            <a:r>
              <a:rPr lang="en-US" sz="3600" dirty="0"/>
              <a:t> </a:t>
            </a:r>
            <a:r>
              <a:rPr lang="en-US" sz="3600" dirty="0" err="1"/>
              <a:t>durumundadır</a:t>
            </a:r>
            <a:r>
              <a:rPr lang="en-US" sz="3600" dirty="0"/>
              <a:t>. </a:t>
            </a:r>
            <a:r>
              <a:rPr lang="en-US" sz="3600" dirty="0" err="1"/>
              <a:t>Dağıtım</a:t>
            </a:r>
            <a:r>
              <a:rPr lang="en-US" sz="3600" dirty="0"/>
              <a:t> </a:t>
            </a:r>
            <a:r>
              <a:rPr lang="en-US" sz="3600" dirty="0" err="1"/>
              <a:t>maliyetleri</a:t>
            </a:r>
            <a:r>
              <a:rPr lang="en-US" sz="3600" dirty="0"/>
              <a:t> </a:t>
            </a:r>
            <a:r>
              <a:rPr lang="en-US" sz="3600" dirty="0" err="1"/>
              <a:t>daha</a:t>
            </a:r>
            <a:r>
              <a:rPr lang="en-US" sz="3600" dirty="0"/>
              <a:t> </a:t>
            </a:r>
            <a:r>
              <a:rPr lang="en-US" sz="3600" dirty="0" err="1"/>
              <a:t>detaylı</a:t>
            </a:r>
            <a:r>
              <a:rPr lang="en-US" sz="3600" dirty="0"/>
              <a:t> </a:t>
            </a:r>
            <a:r>
              <a:rPr lang="en-US" sz="3600" dirty="0" err="1"/>
              <a:t>incelendiğinde</a:t>
            </a:r>
            <a:r>
              <a:rPr lang="en-US" sz="3600" dirty="0"/>
              <a:t> </a:t>
            </a:r>
            <a:r>
              <a:rPr lang="en-US" sz="3600" dirty="0" err="1"/>
              <a:t>maliyet</a:t>
            </a:r>
            <a:r>
              <a:rPr lang="en-US" sz="3600" dirty="0"/>
              <a:t> </a:t>
            </a:r>
            <a:r>
              <a:rPr lang="en-US" sz="3600" dirty="0" err="1"/>
              <a:t>unsurları</a:t>
            </a:r>
            <a:r>
              <a:rPr lang="en-US" sz="3600" dirty="0"/>
              <a:t> </a:t>
            </a:r>
            <a:r>
              <a:rPr lang="en-US" sz="3600" dirty="0" err="1"/>
              <a:t>karşımıza</a:t>
            </a:r>
            <a:r>
              <a:rPr lang="en-US" sz="3600" dirty="0"/>
              <a:t> </a:t>
            </a:r>
            <a:r>
              <a:rPr lang="en-US" sz="3600" dirty="0" err="1"/>
              <a:t>çıkar</a:t>
            </a:r>
            <a:r>
              <a:rPr lang="en-US" sz="3600" dirty="0"/>
              <a:t>.</a:t>
            </a:r>
            <a:endParaRPr lang="tr-TR" sz="3600" dirty="0"/>
          </a:p>
          <a:p>
            <a:pPr marL="0" indent="0" algn="ctr">
              <a:buNone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2470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7" y="136478"/>
            <a:ext cx="11928143" cy="66191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tr-TR" sz="3200" dirty="0" smtClean="0"/>
          </a:p>
          <a:p>
            <a:pPr marL="0" indent="0" algn="ctr">
              <a:buNone/>
            </a:pPr>
            <a:endParaRPr lang="tr-TR" sz="3200" dirty="0"/>
          </a:p>
          <a:p>
            <a:pPr marL="0" indent="0" algn="ctr">
              <a:buNone/>
            </a:pPr>
            <a:r>
              <a:rPr lang="en-US" sz="3200" dirty="0" smtClean="0"/>
              <a:t>Örneğin</a:t>
            </a:r>
            <a:r>
              <a:rPr lang="en-US" sz="3200" dirty="0"/>
              <a:t>,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işletmenin</a:t>
            </a:r>
            <a:r>
              <a:rPr lang="en-US" sz="3200" dirty="0"/>
              <a:t> </a:t>
            </a:r>
            <a:r>
              <a:rPr lang="en-US" sz="3200" dirty="0" err="1"/>
              <a:t>fazla</a:t>
            </a:r>
            <a:r>
              <a:rPr lang="en-US" sz="3200" dirty="0"/>
              <a:t> </a:t>
            </a:r>
            <a:r>
              <a:rPr lang="en-US" sz="3200" dirty="0" err="1"/>
              <a:t>üretim</a:t>
            </a:r>
            <a:r>
              <a:rPr lang="en-US" sz="3200" dirty="0"/>
              <a:t> </a:t>
            </a:r>
            <a:r>
              <a:rPr lang="en-US" sz="3200" dirty="0" err="1"/>
              <a:t>kapasitesini</a:t>
            </a:r>
            <a:r>
              <a:rPr lang="en-US" sz="3200" dirty="0"/>
              <a:t> </a:t>
            </a:r>
            <a:r>
              <a:rPr lang="en-US" sz="3200" dirty="0" err="1"/>
              <a:t>kullanmak</a:t>
            </a:r>
            <a:r>
              <a:rPr lang="en-US" sz="3200" dirty="0"/>
              <a:t> </a:t>
            </a:r>
            <a:r>
              <a:rPr lang="en-US" sz="3200" dirty="0" err="1"/>
              <a:t>olarak</a:t>
            </a:r>
            <a:r>
              <a:rPr lang="en-US" sz="3200" dirty="0"/>
              <a:t> </a:t>
            </a:r>
            <a:r>
              <a:rPr lang="en-US" sz="3200" dirty="0" err="1"/>
              <a:t>belirlediği</a:t>
            </a:r>
            <a:r>
              <a:rPr lang="en-US" sz="3200" dirty="0"/>
              <a:t> </a:t>
            </a:r>
            <a:r>
              <a:rPr lang="en-US" sz="3200" dirty="0" err="1"/>
              <a:t>kısa</a:t>
            </a:r>
            <a:r>
              <a:rPr lang="en-US" sz="3200" dirty="0"/>
              <a:t> </a:t>
            </a:r>
            <a:r>
              <a:rPr lang="en-US" sz="3200" dirty="0" err="1"/>
              <a:t>vadeli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hedefi</a:t>
            </a:r>
            <a:r>
              <a:rPr lang="en-US" sz="3200" dirty="0"/>
              <a:t> </a:t>
            </a:r>
            <a:r>
              <a:rPr lang="en-US" sz="3200" dirty="0" err="1"/>
              <a:t>var</a:t>
            </a:r>
            <a:r>
              <a:rPr lang="en-US" sz="3200" dirty="0"/>
              <a:t> </a:t>
            </a:r>
            <a:r>
              <a:rPr lang="en-US" sz="3200" dirty="0" err="1"/>
              <a:t>ise</a:t>
            </a:r>
            <a:r>
              <a:rPr lang="en-US" sz="3200" dirty="0"/>
              <a:t> (Bu, </a:t>
            </a:r>
            <a:r>
              <a:rPr lang="en-US" sz="3200" dirty="0" err="1"/>
              <a:t>ihraç</a:t>
            </a:r>
            <a:r>
              <a:rPr lang="en-US" sz="3200" dirty="0"/>
              <a:t> </a:t>
            </a:r>
            <a:r>
              <a:rPr lang="en-US" sz="3200" dirty="0" err="1"/>
              <a:t>pazarlarına</a:t>
            </a:r>
            <a:r>
              <a:rPr lang="en-US" sz="3200" dirty="0"/>
              <a:t> </a:t>
            </a:r>
            <a:r>
              <a:rPr lang="en-US" sz="3200" dirty="0" err="1"/>
              <a:t>girmekte</a:t>
            </a:r>
            <a:r>
              <a:rPr lang="en-US" sz="3200" dirty="0"/>
              <a:t> </a:t>
            </a:r>
            <a:r>
              <a:rPr lang="en-US" sz="3200" dirty="0" err="1"/>
              <a:t>olan</a:t>
            </a:r>
            <a:r>
              <a:rPr lang="en-US" sz="3200" dirty="0"/>
              <a:t> </a:t>
            </a:r>
            <a:r>
              <a:rPr lang="en-US" sz="3200" dirty="0" err="1"/>
              <a:t>pek</a:t>
            </a:r>
            <a:r>
              <a:rPr lang="en-US" sz="3200" dirty="0"/>
              <a:t> </a:t>
            </a:r>
            <a:r>
              <a:rPr lang="en-US" sz="3200" dirty="0" err="1"/>
              <a:t>çok</a:t>
            </a:r>
            <a:r>
              <a:rPr lang="en-US" sz="3200" dirty="0"/>
              <a:t> </a:t>
            </a:r>
            <a:r>
              <a:rPr lang="en-US" sz="3200" dirty="0" err="1"/>
              <a:t>işletmenin</a:t>
            </a:r>
            <a:r>
              <a:rPr lang="en-US" sz="3200" dirty="0"/>
              <a:t> </a:t>
            </a:r>
            <a:r>
              <a:rPr lang="en-US" sz="3200" dirty="0" err="1"/>
              <a:t>ortak</a:t>
            </a:r>
            <a:r>
              <a:rPr lang="en-US" sz="3200" dirty="0"/>
              <a:t> </a:t>
            </a:r>
            <a:r>
              <a:rPr lang="en-US" sz="3200" dirty="0" err="1"/>
              <a:t>hedefidir</a:t>
            </a:r>
            <a:r>
              <a:rPr lang="en-US" sz="3200" dirty="0"/>
              <a:t>.) o zaman </a:t>
            </a:r>
            <a:r>
              <a:rPr lang="en-US" sz="3200" dirty="0" err="1"/>
              <a:t>ihraç</a:t>
            </a:r>
            <a:r>
              <a:rPr lang="en-US" sz="3200" dirty="0"/>
              <a:t> </a:t>
            </a:r>
            <a:r>
              <a:rPr lang="en-US" sz="3200" dirty="0" err="1"/>
              <a:t>fiyatları</a:t>
            </a:r>
            <a:r>
              <a:rPr lang="en-US" sz="3200" dirty="0"/>
              <a:t>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ilgili</a:t>
            </a:r>
            <a:r>
              <a:rPr lang="en-US" sz="3200" dirty="0"/>
              <a:t> </a:t>
            </a:r>
            <a:r>
              <a:rPr lang="en-US" sz="3200" dirty="0" err="1"/>
              <a:t>kararlar</a:t>
            </a:r>
            <a:r>
              <a:rPr lang="en-US" sz="3200" dirty="0"/>
              <a:t>, </a:t>
            </a:r>
            <a:r>
              <a:rPr lang="en-US" sz="3200" dirty="0" err="1"/>
              <a:t>ihracatın</a:t>
            </a:r>
            <a:r>
              <a:rPr lang="en-US" sz="3200" dirty="0"/>
              <a:t> </a:t>
            </a:r>
            <a:r>
              <a:rPr lang="en-US" sz="3200" dirty="0" err="1"/>
              <a:t>marjinal</a:t>
            </a:r>
            <a:r>
              <a:rPr lang="en-US" sz="3200" dirty="0"/>
              <a:t> </a:t>
            </a:r>
            <a:r>
              <a:rPr lang="en-US" sz="3200" dirty="0" err="1"/>
              <a:t>maliyetleri</a:t>
            </a:r>
            <a:r>
              <a:rPr lang="en-US" sz="3200" dirty="0"/>
              <a:t> (</a:t>
            </a:r>
            <a:r>
              <a:rPr lang="en-US" sz="3200" dirty="0" err="1"/>
              <a:t>dağıtım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üretimin</a:t>
            </a:r>
            <a:r>
              <a:rPr lang="en-US" sz="3200" dirty="0"/>
              <a:t> </a:t>
            </a:r>
            <a:r>
              <a:rPr lang="en-US" sz="3200" dirty="0" err="1"/>
              <a:t>değişken</a:t>
            </a:r>
            <a:r>
              <a:rPr lang="en-US" sz="3200" dirty="0"/>
              <a:t> </a:t>
            </a:r>
            <a:r>
              <a:rPr lang="en-US" sz="3200" dirty="0" err="1"/>
              <a:t>maliyetleri</a:t>
            </a:r>
            <a:r>
              <a:rPr lang="en-US" sz="3200" dirty="0"/>
              <a:t>)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ilişkilendirilebilir</a:t>
            </a:r>
            <a:r>
              <a:rPr lang="en-US" sz="3200" dirty="0"/>
              <a:t>. </a:t>
            </a:r>
            <a:r>
              <a:rPr lang="en-US" sz="3200" dirty="0" err="1"/>
              <a:t>Öte</a:t>
            </a:r>
            <a:r>
              <a:rPr lang="en-US" sz="3200" dirty="0"/>
              <a:t> </a:t>
            </a:r>
            <a:r>
              <a:rPr lang="en-US" sz="3200" dirty="0" err="1"/>
              <a:t>yandan</a:t>
            </a:r>
            <a:r>
              <a:rPr lang="en-US" sz="3200" dirty="0"/>
              <a:t> </a:t>
            </a:r>
            <a:r>
              <a:rPr lang="en-US" sz="3200" dirty="0" err="1"/>
              <a:t>eğer</a:t>
            </a:r>
            <a:r>
              <a:rPr lang="en-US" sz="3200" dirty="0"/>
              <a:t> </a:t>
            </a:r>
            <a:r>
              <a:rPr lang="en-US" sz="3200" dirty="0" err="1"/>
              <a:t>hedef</a:t>
            </a:r>
            <a:r>
              <a:rPr lang="en-US" sz="3200" dirty="0"/>
              <a:t>, </a:t>
            </a:r>
            <a:r>
              <a:rPr lang="en-US" sz="3200" dirty="0" err="1"/>
              <a:t>rakiplerin</a:t>
            </a:r>
            <a:r>
              <a:rPr lang="en-US" sz="3200" dirty="0"/>
              <a:t> </a:t>
            </a:r>
            <a:r>
              <a:rPr lang="en-US" sz="3200" dirty="0" err="1"/>
              <a:t>fiyatlarına</a:t>
            </a:r>
            <a:r>
              <a:rPr lang="en-US" sz="3200" dirty="0"/>
              <a:t> </a:t>
            </a:r>
            <a:r>
              <a:rPr lang="en-US" sz="3200" dirty="0" err="1"/>
              <a:t>uyum</a:t>
            </a:r>
            <a:r>
              <a:rPr lang="en-US" sz="3200" dirty="0"/>
              <a:t> </a:t>
            </a:r>
            <a:r>
              <a:rPr lang="en-US" sz="3200" dirty="0" err="1"/>
              <a:t>sağlamak</a:t>
            </a:r>
            <a:r>
              <a:rPr lang="en-US" sz="3200" dirty="0"/>
              <a:t> </a:t>
            </a:r>
            <a:r>
              <a:rPr lang="en-US" sz="3200" dirty="0" err="1"/>
              <a:t>ise</a:t>
            </a:r>
            <a:r>
              <a:rPr lang="en-US" sz="3200" dirty="0"/>
              <a:t> o zaman </a:t>
            </a:r>
            <a:r>
              <a:rPr lang="en-US" sz="3200" dirty="0" err="1"/>
              <a:t>fiyatlar</a:t>
            </a:r>
            <a:r>
              <a:rPr lang="en-US" sz="3200" dirty="0"/>
              <a:t> </a:t>
            </a:r>
            <a:r>
              <a:rPr lang="en-US" sz="3200" dirty="0" err="1"/>
              <a:t>pazardaki</a:t>
            </a:r>
            <a:r>
              <a:rPr lang="en-US" sz="3200" dirty="0"/>
              <a:t> </a:t>
            </a:r>
            <a:r>
              <a:rPr lang="en-US" sz="3200" dirty="0" err="1"/>
              <a:t>rakiplerin</a:t>
            </a:r>
            <a:r>
              <a:rPr lang="en-US" sz="3200" dirty="0"/>
              <a:t> </a:t>
            </a:r>
            <a:r>
              <a:rPr lang="en-US" sz="3200" dirty="0" err="1"/>
              <a:t>ihraç</a:t>
            </a:r>
            <a:r>
              <a:rPr lang="en-US" sz="3200" dirty="0"/>
              <a:t> </a:t>
            </a:r>
            <a:r>
              <a:rPr lang="en-US" sz="3200" dirty="0" err="1"/>
              <a:t>fiyatlarına</a:t>
            </a:r>
            <a:r>
              <a:rPr lang="en-US" sz="3200" dirty="0"/>
              <a:t> </a:t>
            </a:r>
            <a:r>
              <a:rPr lang="en-US" sz="3200" dirty="0" err="1"/>
              <a:t>göre</a:t>
            </a:r>
            <a:r>
              <a:rPr lang="en-US" sz="3200" dirty="0"/>
              <a:t> </a:t>
            </a:r>
            <a:r>
              <a:rPr lang="en-US" sz="3200" dirty="0" err="1"/>
              <a:t>belirlenecektir</a:t>
            </a:r>
            <a:r>
              <a:rPr lang="en-US" sz="3200" dirty="0"/>
              <a:t>. </a:t>
            </a:r>
            <a:r>
              <a:rPr lang="en-US" sz="3200" dirty="0" err="1"/>
              <a:t>Başka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ifade</a:t>
            </a:r>
            <a:r>
              <a:rPr lang="en-US" sz="3200" dirty="0"/>
              <a:t>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fiyatlar</a:t>
            </a:r>
            <a:r>
              <a:rPr lang="en-US" sz="3200" dirty="0"/>
              <a:t> </a:t>
            </a:r>
            <a:r>
              <a:rPr lang="en-US" sz="3200" dirty="0" err="1"/>
              <a:t>pazar</a:t>
            </a:r>
            <a:r>
              <a:rPr lang="en-US" sz="3200" dirty="0"/>
              <a:t> </a:t>
            </a:r>
            <a:r>
              <a:rPr lang="en-US" sz="3200" dirty="0" err="1"/>
              <a:t>tarafından</a:t>
            </a:r>
            <a:r>
              <a:rPr lang="en-US" sz="3200" dirty="0"/>
              <a:t> </a:t>
            </a:r>
            <a:r>
              <a:rPr lang="en-US" sz="3200" dirty="0" err="1"/>
              <a:t>belirlenecektir</a:t>
            </a:r>
            <a:r>
              <a:rPr lang="en-US" sz="3200" dirty="0"/>
              <a:t>. Bu durum </a:t>
            </a:r>
            <a:r>
              <a:rPr lang="en-US" sz="3200" dirty="0" err="1"/>
              <a:t>genelde</a:t>
            </a:r>
            <a:r>
              <a:rPr lang="en-US" sz="3200" dirty="0"/>
              <a:t> </a:t>
            </a:r>
            <a:r>
              <a:rPr lang="en-US" sz="3200" dirty="0" err="1"/>
              <a:t>fark</a:t>
            </a:r>
            <a:r>
              <a:rPr lang="en-US" sz="3200" dirty="0"/>
              <a:t> </a:t>
            </a:r>
            <a:r>
              <a:rPr lang="en-US" sz="3200" dirty="0" err="1"/>
              <a:t>yaratmayan</a:t>
            </a:r>
            <a:r>
              <a:rPr lang="en-US" sz="3200" dirty="0"/>
              <a:t>, </a:t>
            </a:r>
            <a:r>
              <a:rPr lang="en-US" sz="3200" dirty="0" err="1"/>
              <a:t>temel</a:t>
            </a:r>
            <a:r>
              <a:rPr lang="en-US" sz="3200" dirty="0"/>
              <a:t> </a:t>
            </a:r>
            <a:r>
              <a:rPr lang="en-US" sz="3200" dirty="0" err="1"/>
              <a:t>ürünler</a:t>
            </a:r>
            <a:r>
              <a:rPr lang="en-US" sz="3200" dirty="0"/>
              <a:t> </a:t>
            </a:r>
            <a:r>
              <a:rPr lang="en-US" sz="3200" dirty="0" err="1"/>
              <a:t>üreten</a:t>
            </a:r>
            <a:r>
              <a:rPr lang="en-US" sz="3200" dirty="0"/>
              <a:t> </a:t>
            </a:r>
            <a:r>
              <a:rPr lang="en-US" sz="3200" dirty="0" err="1"/>
              <a:t>üreticilerin</a:t>
            </a:r>
            <a:r>
              <a:rPr lang="en-US" sz="3200" dirty="0"/>
              <a:t> </a:t>
            </a:r>
            <a:r>
              <a:rPr lang="en-US" sz="3200" dirty="0" err="1"/>
              <a:t>karşı</a:t>
            </a:r>
            <a:r>
              <a:rPr lang="en-US" sz="3200" dirty="0"/>
              <a:t> </a:t>
            </a:r>
            <a:r>
              <a:rPr lang="en-US" sz="3200" dirty="0" err="1"/>
              <a:t>karşıya</a:t>
            </a:r>
            <a:r>
              <a:rPr lang="en-US" sz="3200" dirty="0"/>
              <a:t> </a:t>
            </a:r>
            <a:r>
              <a:rPr lang="en-US" sz="3200" dirty="0" err="1"/>
              <a:t>kaldığı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durumdur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116376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77" y="122830"/>
            <a:ext cx="11914495" cy="66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2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3773" y="1460310"/>
            <a:ext cx="11859905" cy="5268036"/>
          </a:xfrm>
        </p:spPr>
        <p:txBody>
          <a:bodyPr>
            <a:normAutofit fontScale="92500"/>
          </a:bodyPr>
          <a:lstStyle/>
          <a:p>
            <a:pPr marL="1371600" lvl="3" indent="0">
              <a:buNone/>
            </a:pPr>
            <a:r>
              <a:rPr lang="en-US" sz="3200" b="1" dirty="0"/>
              <a:t>Yüksek Fiyat </a:t>
            </a:r>
            <a:r>
              <a:rPr lang="en-US" sz="3200" b="1" dirty="0" err="1" smtClean="0"/>
              <a:t>Stratejisi</a:t>
            </a:r>
            <a:endParaRPr lang="tr-TR" sz="3200" dirty="0"/>
          </a:p>
          <a:p>
            <a:pPr algn="ctr"/>
            <a:endParaRPr lang="tr-TR" sz="3200" dirty="0" smtClean="0"/>
          </a:p>
          <a:p>
            <a:pPr algn="ctr"/>
            <a:r>
              <a:rPr lang="en-US" sz="3200" dirty="0" smtClean="0"/>
              <a:t>Firma</a:t>
            </a:r>
            <a:r>
              <a:rPr lang="en-US" sz="3200" dirty="0"/>
              <a:t>, </a:t>
            </a:r>
            <a:r>
              <a:rPr lang="en-US" sz="3200" dirty="0" err="1"/>
              <a:t>pazarda</a:t>
            </a:r>
            <a:r>
              <a:rPr lang="en-US" sz="3200" dirty="0"/>
              <a:t> </a:t>
            </a:r>
            <a:r>
              <a:rPr lang="en-US" sz="3200" dirty="0" err="1"/>
              <a:t>benzeri</a:t>
            </a:r>
            <a:r>
              <a:rPr lang="en-US" sz="3200" dirty="0"/>
              <a:t> </a:t>
            </a:r>
            <a:r>
              <a:rPr lang="en-US" sz="3200" dirty="0" err="1"/>
              <a:t>olmayan</a:t>
            </a:r>
            <a:r>
              <a:rPr lang="en-US" sz="3200" dirty="0"/>
              <a:t> </a:t>
            </a:r>
            <a:r>
              <a:rPr lang="en-US" sz="3200" dirty="0" err="1"/>
              <a:t>yeni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ürün</a:t>
            </a:r>
            <a:r>
              <a:rPr lang="en-US" sz="3200" dirty="0"/>
              <a:t> </a:t>
            </a:r>
            <a:r>
              <a:rPr lang="en-US" sz="3200" dirty="0" err="1"/>
              <a:t>sunuyorsa</a:t>
            </a:r>
            <a:r>
              <a:rPr lang="en-US" sz="3200" dirty="0"/>
              <a:t> </a:t>
            </a:r>
            <a:r>
              <a:rPr lang="en-US" sz="3200" dirty="0" err="1"/>
              <a:t>ya</a:t>
            </a:r>
            <a:r>
              <a:rPr lang="en-US" sz="3200" dirty="0"/>
              <a:t> da </a:t>
            </a:r>
            <a:r>
              <a:rPr lang="en-US" sz="3200" dirty="0" err="1"/>
              <a:t>ürün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 </a:t>
            </a:r>
            <a:r>
              <a:rPr lang="en-US" sz="3200" dirty="0" err="1"/>
              <a:t>yüksek</a:t>
            </a:r>
            <a:r>
              <a:rPr lang="en-US" sz="3200" dirty="0"/>
              <a:t> </a:t>
            </a:r>
            <a:r>
              <a:rPr lang="en-US" sz="3200" dirty="0" err="1"/>
              <a:t>kaliteli</a:t>
            </a:r>
            <a:r>
              <a:rPr lang="en-US" sz="3200" dirty="0"/>
              <a:t> </a:t>
            </a:r>
            <a:r>
              <a:rPr lang="en-US" sz="3200" dirty="0" err="1"/>
              <a:t>olduğuna</a:t>
            </a:r>
            <a:r>
              <a:rPr lang="en-US" sz="3200" dirty="0"/>
              <a:t> </a:t>
            </a:r>
            <a:r>
              <a:rPr lang="en-US" sz="3200" dirty="0" err="1"/>
              <a:t>dair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imaj</a:t>
            </a:r>
            <a:r>
              <a:rPr lang="en-US" sz="3200" dirty="0"/>
              <a:t> </a:t>
            </a:r>
            <a:r>
              <a:rPr lang="en-US" sz="3200" dirty="0" err="1"/>
              <a:t>yaratmak</a:t>
            </a:r>
            <a:r>
              <a:rPr lang="en-US" sz="3200" dirty="0"/>
              <a:t> </a:t>
            </a:r>
            <a:r>
              <a:rPr lang="en-US" sz="3200" dirty="0" err="1"/>
              <a:t>istiyorsa</a:t>
            </a:r>
            <a:r>
              <a:rPr lang="en-US" sz="3200" dirty="0"/>
              <a:t> </a:t>
            </a:r>
            <a:r>
              <a:rPr lang="en-US" sz="3200" dirty="0" err="1"/>
              <a:t>yüksek</a:t>
            </a:r>
            <a:r>
              <a:rPr lang="en-US" sz="3200" dirty="0"/>
              <a:t> </a:t>
            </a:r>
            <a:r>
              <a:rPr lang="en-US" sz="3200" dirty="0" err="1"/>
              <a:t>fiyat</a:t>
            </a:r>
            <a:r>
              <a:rPr lang="en-US" sz="3200" dirty="0"/>
              <a:t> </a:t>
            </a:r>
            <a:r>
              <a:rPr lang="en-US" sz="3200" dirty="0" err="1"/>
              <a:t>stratejisi</a:t>
            </a:r>
            <a:r>
              <a:rPr lang="en-US" sz="3200" dirty="0"/>
              <a:t> </a:t>
            </a:r>
            <a:r>
              <a:rPr lang="en-US" sz="3200" dirty="0" err="1"/>
              <a:t>belirlemelidir</a:t>
            </a:r>
            <a:r>
              <a:rPr lang="en-US" sz="3200" dirty="0"/>
              <a:t>. </a:t>
            </a:r>
            <a:r>
              <a:rPr lang="en-US" sz="3200" dirty="0" err="1"/>
              <a:t>Pazarlamanın</a:t>
            </a:r>
            <a:r>
              <a:rPr lang="en-US" sz="3200" dirty="0"/>
              <a:t> </a:t>
            </a:r>
            <a:r>
              <a:rPr lang="en-US" sz="3200" dirty="0" err="1"/>
              <a:t>diğer</a:t>
            </a:r>
            <a:r>
              <a:rPr lang="en-US" sz="3200" dirty="0"/>
              <a:t> </a:t>
            </a:r>
            <a:r>
              <a:rPr lang="en-US" sz="3200" dirty="0" err="1"/>
              <a:t>unsurları</a:t>
            </a:r>
            <a:r>
              <a:rPr lang="en-US" sz="3200" dirty="0"/>
              <a:t> da </a:t>
            </a:r>
            <a:r>
              <a:rPr lang="en-US" sz="3200" dirty="0" err="1"/>
              <a:t>tamamlayıcı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rol</a:t>
            </a:r>
            <a:r>
              <a:rPr lang="en-US" sz="3200" dirty="0"/>
              <a:t> </a:t>
            </a:r>
            <a:r>
              <a:rPr lang="en-US" sz="3200" dirty="0" err="1"/>
              <a:t>üstleniyorsa</a:t>
            </a:r>
            <a:r>
              <a:rPr lang="en-US" sz="3200" dirty="0"/>
              <a:t> </a:t>
            </a:r>
            <a:r>
              <a:rPr lang="en-US" sz="3200" dirty="0" err="1"/>
              <a:t>geniş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kâr</a:t>
            </a:r>
            <a:r>
              <a:rPr lang="en-US" sz="3200" dirty="0"/>
              <a:t> </a:t>
            </a:r>
            <a:r>
              <a:rPr lang="en-US" sz="3200" dirty="0" err="1"/>
              <a:t>marjına</a:t>
            </a:r>
            <a:r>
              <a:rPr lang="en-US" sz="3200" dirty="0"/>
              <a:t> </a:t>
            </a:r>
            <a:r>
              <a:rPr lang="en-US" sz="3200" dirty="0" err="1"/>
              <a:t>izin</a:t>
            </a:r>
            <a:r>
              <a:rPr lang="en-US" sz="3200" dirty="0"/>
              <a:t> </a:t>
            </a:r>
            <a:r>
              <a:rPr lang="en-US" sz="3200" dirty="0" err="1"/>
              <a:t>verir</a:t>
            </a:r>
            <a:r>
              <a:rPr lang="en-US" sz="3200" dirty="0"/>
              <a:t>. </a:t>
            </a:r>
            <a:r>
              <a:rPr lang="en-US" sz="3200" dirty="0" err="1"/>
              <a:t>Pazarlamanın</a:t>
            </a:r>
            <a:r>
              <a:rPr lang="en-US" sz="3200" dirty="0"/>
              <a:t> </a:t>
            </a:r>
            <a:r>
              <a:rPr lang="en-US" sz="3200" dirty="0" err="1"/>
              <a:t>diğer</a:t>
            </a:r>
            <a:r>
              <a:rPr lang="en-US" sz="3200" dirty="0"/>
              <a:t> </a:t>
            </a:r>
            <a:r>
              <a:rPr lang="en-US" sz="3200" dirty="0" err="1"/>
              <a:t>unsurları</a:t>
            </a:r>
            <a:r>
              <a:rPr lang="en-US" sz="3200" dirty="0"/>
              <a:t> (</a:t>
            </a:r>
            <a:r>
              <a:rPr lang="en-US" sz="3200" dirty="0" err="1"/>
              <a:t>ürün</a:t>
            </a:r>
            <a:r>
              <a:rPr lang="en-US" sz="3200" dirty="0"/>
              <a:t>, </a:t>
            </a:r>
            <a:r>
              <a:rPr lang="en-US" sz="3200" dirty="0" err="1"/>
              <a:t>tutundurma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dağıtım</a:t>
            </a:r>
            <a:r>
              <a:rPr lang="en-US" sz="3200" dirty="0"/>
              <a:t>) da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stratejiye</a:t>
            </a:r>
            <a:r>
              <a:rPr lang="en-US" sz="3200" dirty="0"/>
              <a:t> </a:t>
            </a:r>
            <a:r>
              <a:rPr lang="en-US" sz="3200" dirty="0" err="1"/>
              <a:t>uygun</a:t>
            </a:r>
            <a:r>
              <a:rPr lang="en-US" sz="3200" dirty="0"/>
              <a:t> </a:t>
            </a:r>
            <a:r>
              <a:rPr lang="en-US" sz="3200" dirty="0" err="1"/>
              <a:t>olarak</a:t>
            </a:r>
            <a:r>
              <a:rPr lang="en-US" sz="3200" dirty="0"/>
              <a:t> </a:t>
            </a:r>
            <a:r>
              <a:rPr lang="en-US" sz="3200" dirty="0" err="1"/>
              <a:t>planlanmıyorsa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firmanın</a:t>
            </a:r>
            <a:r>
              <a:rPr lang="en-US" sz="3200" dirty="0"/>
              <a:t> </a:t>
            </a:r>
            <a:r>
              <a:rPr lang="en-US" sz="3200" dirty="0" err="1"/>
              <a:t>stratejisi</a:t>
            </a:r>
            <a:r>
              <a:rPr lang="en-US" sz="3200" dirty="0"/>
              <a:t>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uyumlu</a:t>
            </a:r>
            <a:r>
              <a:rPr lang="en-US" sz="3200" dirty="0"/>
              <a:t> </a:t>
            </a:r>
            <a:r>
              <a:rPr lang="en-US" sz="3200" dirty="0" err="1"/>
              <a:t>değilse</a:t>
            </a:r>
            <a:r>
              <a:rPr lang="en-US" sz="3200" dirty="0"/>
              <a:t> </a:t>
            </a:r>
            <a:r>
              <a:rPr lang="en-US" sz="3200" dirty="0" err="1"/>
              <a:t>ürünün</a:t>
            </a:r>
            <a:r>
              <a:rPr lang="en-US" sz="3200" dirty="0"/>
              <a:t> </a:t>
            </a:r>
            <a:r>
              <a:rPr lang="en-US" sz="3200" dirty="0" err="1"/>
              <a:t>pazarlanmasını</a:t>
            </a:r>
            <a:r>
              <a:rPr lang="en-US" sz="3200" dirty="0"/>
              <a:t> </a:t>
            </a:r>
            <a:r>
              <a:rPr lang="en-US" sz="3200" dirty="0" err="1"/>
              <a:t>sınırlandırabilir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pazardaki</a:t>
            </a:r>
            <a:r>
              <a:rPr lang="en-US" sz="3200" dirty="0"/>
              <a:t> </a:t>
            </a:r>
            <a:r>
              <a:rPr lang="en-US" sz="3200" dirty="0" err="1"/>
              <a:t>rekabeti</a:t>
            </a:r>
            <a:r>
              <a:rPr lang="en-US" sz="3200" dirty="0"/>
              <a:t> </a:t>
            </a:r>
            <a:r>
              <a:rPr lang="en-US" sz="3200" dirty="0" err="1"/>
              <a:t>zorlaştırabilir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773" y="136479"/>
            <a:ext cx="11859905" cy="1173706"/>
          </a:xfrm>
        </p:spPr>
        <p:txBody>
          <a:bodyPr/>
          <a:lstStyle/>
          <a:p>
            <a:pPr algn="ctr"/>
            <a:r>
              <a:rPr lang="en-US" dirty="0"/>
              <a:t>Fiyatlandırma </a:t>
            </a:r>
            <a:r>
              <a:rPr lang="en-US" dirty="0" err="1"/>
              <a:t>Stratejileri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4984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829" y="136478"/>
            <a:ext cx="11941791" cy="6591868"/>
          </a:xfrm>
        </p:spPr>
        <p:txBody>
          <a:bodyPr>
            <a:normAutofit lnSpcReduction="10000"/>
          </a:bodyPr>
          <a:lstStyle/>
          <a:p>
            <a:pPr marL="1371600" lvl="3" indent="0">
              <a:buNone/>
            </a:pPr>
            <a:r>
              <a:rPr lang="tr-TR" sz="2800" b="1" dirty="0" smtClean="0"/>
              <a:t>                                </a:t>
            </a:r>
            <a:r>
              <a:rPr lang="en-US" sz="2800" b="1" dirty="0" smtClean="0"/>
              <a:t>Düşük </a:t>
            </a:r>
            <a:r>
              <a:rPr lang="en-US" sz="2800" b="1" dirty="0"/>
              <a:t>Fiyat </a:t>
            </a:r>
            <a:r>
              <a:rPr lang="en-US" sz="2800" b="1" dirty="0" err="1" smtClean="0"/>
              <a:t>Stratejisi</a:t>
            </a:r>
            <a:endParaRPr lang="tr-TR" sz="2800" dirty="0"/>
          </a:p>
          <a:p>
            <a:pPr algn="ctr"/>
            <a:r>
              <a:rPr lang="en-US" sz="2200" dirty="0"/>
              <a:t>Fazla </a:t>
            </a:r>
            <a:r>
              <a:rPr lang="en-US" sz="2200" dirty="0" err="1"/>
              <a:t>üretimin</a:t>
            </a:r>
            <a:r>
              <a:rPr lang="en-US" sz="2200" dirty="0"/>
              <a:t> </a:t>
            </a:r>
            <a:r>
              <a:rPr lang="en-US" sz="2200" dirty="0" err="1"/>
              <a:t>pazarlanması</a:t>
            </a:r>
            <a:r>
              <a:rPr lang="en-US" sz="2200" dirty="0"/>
              <a:t>, </a:t>
            </a:r>
            <a:r>
              <a:rPr lang="en-US" sz="2200" dirty="0" err="1"/>
              <a:t>pazara</a:t>
            </a:r>
            <a:r>
              <a:rPr lang="en-US" sz="2200" dirty="0"/>
              <a:t> </a:t>
            </a:r>
            <a:r>
              <a:rPr lang="en-US" sz="2200" dirty="0" err="1"/>
              <a:t>giriş</a:t>
            </a:r>
            <a:r>
              <a:rPr lang="en-US" sz="2200" dirty="0"/>
              <a:t> </a:t>
            </a:r>
            <a:r>
              <a:rPr lang="en-US" sz="2200" dirty="0" err="1"/>
              <a:t>yapmak</a:t>
            </a:r>
            <a:r>
              <a:rPr lang="en-US" sz="2200" dirty="0"/>
              <a:t>, </a:t>
            </a:r>
            <a:r>
              <a:rPr lang="en-US" sz="2200" dirty="0" err="1"/>
              <a:t>piyasada</a:t>
            </a:r>
            <a:r>
              <a:rPr lang="en-US" sz="2200" dirty="0"/>
              <a:t> </a:t>
            </a:r>
            <a:r>
              <a:rPr lang="en-US" sz="2200" dirty="0" err="1"/>
              <a:t>kalmak</a:t>
            </a:r>
            <a:r>
              <a:rPr lang="en-US" sz="2200" dirty="0"/>
              <a:t> </a:t>
            </a:r>
            <a:r>
              <a:rPr lang="en-US" sz="2200" dirty="0" err="1"/>
              <a:t>gibi</a:t>
            </a:r>
            <a:r>
              <a:rPr lang="en-US" sz="2200" dirty="0"/>
              <a:t> </a:t>
            </a:r>
            <a:r>
              <a:rPr lang="en-US" sz="2200" dirty="0" err="1"/>
              <a:t>amaçlarla</a:t>
            </a:r>
            <a:r>
              <a:rPr lang="en-US" sz="2200" dirty="0"/>
              <a:t> </a:t>
            </a:r>
            <a:r>
              <a:rPr lang="en-US" sz="2200" dirty="0" err="1"/>
              <a:t>düşük</a:t>
            </a:r>
            <a:r>
              <a:rPr lang="en-US" sz="2200" dirty="0"/>
              <a:t> </a:t>
            </a:r>
            <a:r>
              <a:rPr lang="en-US" sz="2200" dirty="0" err="1"/>
              <a:t>fiyat</a:t>
            </a:r>
            <a:r>
              <a:rPr lang="en-US" sz="2200" dirty="0"/>
              <a:t> </a:t>
            </a:r>
            <a:r>
              <a:rPr lang="en-US" sz="2200" dirty="0" err="1"/>
              <a:t>stratejisi</a:t>
            </a:r>
            <a:r>
              <a:rPr lang="en-US" sz="2200" dirty="0"/>
              <a:t> </a:t>
            </a:r>
            <a:r>
              <a:rPr lang="en-US" sz="2200" dirty="0" err="1"/>
              <a:t>uygulanabilir</a:t>
            </a:r>
            <a:r>
              <a:rPr lang="en-US" sz="2200" dirty="0"/>
              <a:t>. </a:t>
            </a:r>
            <a:r>
              <a:rPr lang="en-US" sz="2200" dirty="0" err="1"/>
              <a:t>Ancak</a:t>
            </a:r>
            <a:r>
              <a:rPr lang="en-US" sz="2200" dirty="0"/>
              <a:t> </a:t>
            </a:r>
            <a:r>
              <a:rPr lang="en-US" sz="2200" dirty="0" err="1"/>
              <a:t>bazı</a:t>
            </a:r>
            <a:r>
              <a:rPr lang="en-US" sz="2200" dirty="0"/>
              <a:t> </a:t>
            </a:r>
            <a:r>
              <a:rPr lang="en-US" sz="2200" dirty="0" err="1"/>
              <a:t>durumlarda</a:t>
            </a:r>
            <a:r>
              <a:rPr lang="en-US" sz="2200" dirty="0"/>
              <a:t> </a:t>
            </a:r>
            <a:r>
              <a:rPr lang="en-US" sz="2200" dirty="0" err="1"/>
              <a:t>bu</a:t>
            </a:r>
            <a:r>
              <a:rPr lang="en-US" sz="2200" dirty="0"/>
              <a:t> </a:t>
            </a:r>
            <a:r>
              <a:rPr lang="en-US" sz="2200" dirty="0" err="1"/>
              <a:t>strateji</a:t>
            </a:r>
            <a:r>
              <a:rPr lang="en-US" sz="2200" dirty="0"/>
              <a:t> </a:t>
            </a:r>
            <a:r>
              <a:rPr lang="en-US" sz="2200" dirty="0" err="1"/>
              <a:t>antidamping</a:t>
            </a:r>
            <a:r>
              <a:rPr lang="en-US" sz="2200" dirty="0"/>
              <a:t> </a:t>
            </a:r>
            <a:r>
              <a:rPr lang="en-US" sz="2200" dirty="0" err="1"/>
              <a:t>soruşturmalarına</a:t>
            </a:r>
            <a:r>
              <a:rPr lang="en-US" sz="2200" dirty="0"/>
              <a:t> </a:t>
            </a:r>
            <a:r>
              <a:rPr lang="en-US" sz="2200" dirty="0" err="1"/>
              <a:t>neden</a:t>
            </a:r>
            <a:r>
              <a:rPr lang="en-US" sz="2200" dirty="0"/>
              <a:t> </a:t>
            </a:r>
            <a:r>
              <a:rPr lang="en-US" sz="2200" dirty="0" err="1"/>
              <a:t>olabilir</a:t>
            </a:r>
            <a:r>
              <a:rPr lang="en-US" sz="2200" dirty="0" smtClean="0"/>
              <a:t>.</a:t>
            </a:r>
            <a:endParaRPr lang="tr-TR" sz="2800" b="1" dirty="0" smtClean="0"/>
          </a:p>
          <a:p>
            <a:pPr marL="914400" lvl="2" indent="0">
              <a:buNone/>
            </a:pPr>
            <a:r>
              <a:rPr lang="tr-TR" sz="2800" b="1" dirty="0"/>
              <a:t> </a:t>
            </a:r>
            <a:r>
              <a:rPr lang="tr-TR" sz="2800" b="1" dirty="0" smtClean="0"/>
              <a:t>       </a:t>
            </a:r>
            <a:r>
              <a:rPr lang="en-US" sz="2800" b="1" dirty="0" smtClean="0"/>
              <a:t>Fiyatlandırma </a:t>
            </a:r>
            <a:r>
              <a:rPr lang="en-US" sz="2800" b="1" dirty="0" err="1" smtClean="0"/>
              <a:t>Taktikleri</a:t>
            </a:r>
            <a:endParaRPr lang="tr-TR" sz="2800" dirty="0"/>
          </a:p>
          <a:p>
            <a:pPr lvl="3"/>
            <a:r>
              <a:rPr lang="en-US" sz="2800" dirty="0"/>
              <a:t>Pazara </a:t>
            </a:r>
            <a:r>
              <a:rPr lang="en-US" sz="2800" dirty="0" err="1"/>
              <a:t>giriş</a:t>
            </a:r>
            <a:r>
              <a:rPr lang="en-US" sz="2800" dirty="0"/>
              <a:t> </a:t>
            </a:r>
            <a:r>
              <a:rPr lang="en-US" sz="2800" dirty="0" err="1"/>
              <a:t>taktiği</a:t>
            </a:r>
            <a:endParaRPr lang="tr-TR" sz="2800" dirty="0"/>
          </a:p>
          <a:p>
            <a:pPr lvl="3"/>
            <a:r>
              <a:rPr lang="en-US" sz="2800" dirty="0"/>
              <a:t>Pazarın </a:t>
            </a:r>
            <a:r>
              <a:rPr lang="en-US" sz="2800" dirty="0" err="1"/>
              <a:t>kaymağını</a:t>
            </a:r>
            <a:r>
              <a:rPr lang="en-US" sz="2800" dirty="0"/>
              <a:t> alma </a:t>
            </a:r>
            <a:r>
              <a:rPr lang="en-US" sz="2800" dirty="0" err="1"/>
              <a:t>taktiği</a:t>
            </a:r>
            <a:endParaRPr lang="tr-TR" sz="2800" dirty="0"/>
          </a:p>
          <a:p>
            <a:pPr lvl="3"/>
            <a:r>
              <a:rPr lang="en-US" sz="2800" dirty="0" err="1"/>
              <a:t>Piyasada</a:t>
            </a:r>
            <a:r>
              <a:rPr lang="en-US" sz="2800" dirty="0"/>
              <a:t> </a:t>
            </a:r>
            <a:r>
              <a:rPr lang="en-US" sz="2800" dirty="0" err="1"/>
              <a:t>kalabilme</a:t>
            </a:r>
            <a:r>
              <a:rPr lang="en-US" sz="2800" dirty="0"/>
              <a:t> </a:t>
            </a:r>
            <a:r>
              <a:rPr lang="en-US" sz="2800" dirty="0" err="1" smtClean="0"/>
              <a:t>taktiği</a:t>
            </a:r>
            <a:endParaRPr lang="tr-TR" sz="2800" dirty="0" smtClean="0"/>
          </a:p>
          <a:p>
            <a:pPr lvl="3"/>
            <a:r>
              <a:rPr lang="en-US" sz="2800" dirty="0" smtClean="0"/>
              <a:t>Ürün </a:t>
            </a:r>
            <a:r>
              <a:rPr lang="en-US" sz="2800" dirty="0" err="1"/>
              <a:t>imajı</a:t>
            </a:r>
            <a:r>
              <a:rPr lang="en-US" sz="2800" dirty="0"/>
              <a:t> </a:t>
            </a:r>
            <a:r>
              <a:rPr lang="en-US" sz="2800" dirty="0" err="1"/>
              <a:t>yaratma</a:t>
            </a:r>
            <a:r>
              <a:rPr lang="en-US" sz="2800" dirty="0"/>
              <a:t> </a:t>
            </a:r>
            <a:r>
              <a:rPr lang="en-US" sz="2800" dirty="0" err="1"/>
              <a:t>taktiği</a:t>
            </a:r>
            <a:endParaRPr lang="tr-TR" sz="2800" dirty="0"/>
          </a:p>
          <a:p>
            <a:pPr lvl="3"/>
            <a:r>
              <a:rPr lang="en-US" sz="2800" dirty="0" err="1"/>
              <a:t>Erken</a:t>
            </a:r>
            <a:r>
              <a:rPr lang="en-US" sz="2800" dirty="0"/>
              <a:t> </a:t>
            </a:r>
            <a:r>
              <a:rPr lang="en-US" sz="2800" dirty="0" err="1"/>
              <a:t>nakit</a:t>
            </a:r>
            <a:r>
              <a:rPr lang="en-US" sz="2800" dirty="0"/>
              <a:t> </a:t>
            </a:r>
            <a:r>
              <a:rPr lang="en-US" sz="2800" dirty="0" err="1"/>
              <a:t>sağlama</a:t>
            </a:r>
            <a:r>
              <a:rPr lang="en-US" sz="2800" dirty="0"/>
              <a:t> </a:t>
            </a:r>
            <a:r>
              <a:rPr lang="en-US" sz="2800" dirty="0" err="1"/>
              <a:t>taktiği</a:t>
            </a:r>
            <a:endParaRPr lang="tr-TR" sz="2800" dirty="0"/>
          </a:p>
          <a:p>
            <a:pPr lvl="3"/>
            <a:r>
              <a:rPr lang="en-US" sz="2800" dirty="0" err="1"/>
              <a:t>Tamamlayıcı</a:t>
            </a:r>
            <a:r>
              <a:rPr lang="en-US" sz="2800" dirty="0"/>
              <a:t> </a:t>
            </a:r>
            <a:r>
              <a:rPr lang="en-US" sz="2800" dirty="0" err="1"/>
              <a:t>malın</a:t>
            </a:r>
            <a:r>
              <a:rPr lang="en-US" sz="2800" dirty="0"/>
              <a:t> </a:t>
            </a:r>
            <a:r>
              <a:rPr lang="en-US" sz="2800" dirty="0" err="1"/>
              <a:t>işlevi</a:t>
            </a:r>
            <a:endParaRPr lang="tr-TR" sz="2800" dirty="0"/>
          </a:p>
          <a:p>
            <a:pPr lvl="3"/>
            <a:r>
              <a:rPr lang="en-US" sz="2800" dirty="0"/>
              <a:t>Statik </a:t>
            </a:r>
            <a:r>
              <a:rPr lang="en-US" sz="2800" dirty="0" err="1"/>
              <a:t>fiyatlandırma</a:t>
            </a:r>
            <a:r>
              <a:rPr lang="en-US" sz="2800" dirty="0"/>
              <a:t> </a:t>
            </a:r>
            <a:r>
              <a:rPr lang="en-US" sz="2800" dirty="0" err="1"/>
              <a:t>taktiği</a:t>
            </a:r>
            <a:endParaRPr lang="tr-TR" sz="2800" dirty="0"/>
          </a:p>
          <a:p>
            <a:pPr lvl="3"/>
            <a:r>
              <a:rPr lang="en-US" sz="2800" dirty="0" err="1"/>
              <a:t>Esnek</a:t>
            </a:r>
            <a:r>
              <a:rPr lang="en-US" sz="2800" dirty="0"/>
              <a:t> </a:t>
            </a:r>
            <a:r>
              <a:rPr lang="en-US" sz="2800" dirty="0" err="1"/>
              <a:t>fiyatlandırma</a:t>
            </a:r>
            <a:r>
              <a:rPr lang="en-US" sz="2800" dirty="0"/>
              <a:t> </a:t>
            </a:r>
            <a:r>
              <a:rPr lang="en-US" sz="2800" dirty="0" err="1" smtClean="0"/>
              <a:t>taktiği</a:t>
            </a:r>
            <a:endParaRPr lang="tr-TR" sz="28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660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533" y="122830"/>
            <a:ext cx="11969087" cy="6632812"/>
          </a:xfrm>
        </p:spPr>
        <p:txBody>
          <a:bodyPr>
            <a:normAutofit fontScale="92500" lnSpcReduction="20000"/>
          </a:bodyPr>
          <a:lstStyle/>
          <a:p>
            <a:pPr marL="1371600" lvl="3" indent="0">
              <a:buNone/>
            </a:pPr>
            <a:endParaRPr lang="tr-TR" sz="3200" b="1" dirty="0"/>
          </a:p>
          <a:p>
            <a:pPr marL="1371600" lvl="3" indent="0">
              <a:buNone/>
            </a:pPr>
            <a:r>
              <a:rPr lang="tr-TR" sz="3200" b="1" dirty="0" smtClean="0"/>
              <a:t>                 </a:t>
            </a:r>
            <a:r>
              <a:rPr lang="en-US" sz="3200" b="1" dirty="0" err="1" smtClean="0"/>
              <a:t>Pazara</a:t>
            </a:r>
            <a:r>
              <a:rPr lang="en-US" sz="3200" b="1" dirty="0" smtClean="0"/>
              <a:t> </a:t>
            </a:r>
            <a:r>
              <a:rPr lang="en-US" sz="3200" b="1" dirty="0" err="1"/>
              <a:t>Giriş</a:t>
            </a:r>
            <a:r>
              <a:rPr lang="en-US" sz="3200" b="1" dirty="0"/>
              <a:t> </a:t>
            </a:r>
            <a:r>
              <a:rPr lang="en-US" sz="3200" b="1" dirty="0" err="1" smtClean="0"/>
              <a:t>Taktiği</a:t>
            </a:r>
            <a:endParaRPr lang="tr-TR" sz="3200" dirty="0"/>
          </a:p>
          <a:p>
            <a:r>
              <a:rPr lang="en-US" sz="3200" dirty="0" err="1" smtClean="0"/>
              <a:t>Rekabetin</a:t>
            </a:r>
            <a:r>
              <a:rPr lang="en-US" sz="3200" dirty="0" smtClean="0"/>
              <a:t> </a:t>
            </a:r>
            <a:r>
              <a:rPr lang="en-US" sz="3200" dirty="0" err="1"/>
              <a:t>yoğun</a:t>
            </a:r>
            <a:r>
              <a:rPr lang="en-US" sz="3200" dirty="0"/>
              <a:t> </a:t>
            </a:r>
            <a:r>
              <a:rPr lang="en-US" sz="3200" dirty="0" err="1"/>
              <a:t>olduğu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pazara</a:t>
            </a:r>
            <a:r>
              <a:rPr lang="en-US" sz="3200" dirty="0"/>
              <a:t> </a:t>
            </a:r>
            <a:r>
              <a:rPr lang="en-US" sz="3200" dirty="0" err="1"/>
              <a:t>girişte</a:t>
            </a:r>
            <a:r>
              <a:rPr lang="en-US" sz="3200" dirty="0"/>
              <a:t> </a:t>
            </a:r>
            <a:r>
              <a:rPr lang="en-US" sz="3200" dirty="0" err="1"/>
              <a:t>fiyat</a:t>
            </a:r>
            <a:r>
              <a:rPr lang="en-US" sz="3200" dirty="0"/>
              <a:t> </a:t>
            </a:r>
            <a:r>
              <a:rPr lang="en-US" sz="3200" dirty="0" err="1"/>
              <a:t>etken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araç</a:t>
            </a:r>
            <a:r>
              <a:rPr lang="en-US" sz="3200" dirty="0"/>
              <a:t> </a:t>
            </a:r>
            <a:r>
              <a:rPr lang="en-US" sz="3200" dirty="0" err="1"/>
              <a:t>olarak</a:t>
            </a:r>
            <a:r>
              <a:rPr lang="en-US" sz="3200" dirty="0"/>
              <a:t> </a:t>
            </a:r>
            <a:r>
              <a:rPr lang="en-US" sz="3200" dirty="0" err="1"/>
              <a:t>kullanılabilir</a:t>
            </a:r>
            <a:r>
              <a:rPr lang="en-US" sz="3200" dirty="0"/>
              <a:t>. </a:t>
            </a:r>
            <a:r>
              <a:rPr lang="en-US" sz="3200" dirty="0" err="1"/>
              <a:t>Firmalar</a:t>
            </a:r>
            <a:r>
              <a:rPr lang="en-US" sz="3200" dirty="0"/>
              <a:t> </a:t>
            </a:r>
            <a:r>
              <a:rPr lang="en-US" sz="3200" dirty="0" err="1"/>
              <a:t>rekabete</a:t>
            </a:r>
            <a:r>
              <a:rPr lang="en-US" sz="3200" dirty="0"/>
              <a:t> </a:t>
            </a:r>
            <a:r>
              <a:rPr lang="en-US" sz="3200" dirty="0" err="1"/>
              <a:t>rağmen</a:t>
            </a:r>
            <a:r>
              <a:rPr lang="en-US" sz="3200" dirty="0"/>
              <a:t> </a:t>
            </a:r>
            <a:r>
              <a:rPr lang="en-US" sz="3200" dirty="0" err="1"/>
              <a:t>piyasaya</a:t>
            </a:r>
            <a:r>
              <a:rPr lang="en-US" sz="3200" dirty="0"/>
              <a:t> </a:t>
            </a:r>
            <a:r>
              <a:rPr lang="en-US" sz="3200" dirty="0" err="1"/>
              <a:t>girmek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düşük</a:t>
            </a:r>
            <a:r>
              <a:rPr lang="en-US" sz="3200" dirty="0"/>
              <a:t> </a:t>
            </a:r>
            <a:r>
              <a:rPr lang="en-US" sz="3200" dirty="0" err="1"/>
              <a:t>fiyat</a:t>
            </a:r>
            <a:r>
              <a:rPr lang="en-US" sz="3200" dirty="0"/>
              <a:t> </a:t>
            </a:r>
            <a:r>
              <a:rPr lang="en-US" sz="3200" dirty="0" err="1"/>
              <a:t>stratejisi</a:t>
            </a:r>
            <a:r>
              <a:rPr lang="en-US" sz="3200" dirty="0"/>
              <a:t> </a:t>
            </a:r>
            <a:r>
              <a:rPr lang="en-US" sz="3200" dirty="0" err="1"/>
              <a:t>uygulamasına</a:t>
            </a:r>
            <a:r>
              <a:rPr lang="en-US" sz="3200" dirty="0"/>
              <a:t> </a:t>
            </a:r>
            <a:r>
              <a:rPr lang="en-US" sz="3200" dirty="0" err="1"/>
              <a:t>gider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piyasaya</a:t>
            </a:r>
            <a:r>
              <a:rPr lang="en-US" sz="3200" dirty="0"/>
              <a:t> </a:t>
            </a:r>
            <a:r>
              <a:rPr lang="en-US" sz="3200" dirty="0" err="1"/>
              <a:t>yerleştikten</a:t>
            </a:r>
            <a:r>
              <a:rPr lang="en-US" sz="3200" dirty="0"/>
              <a:t> </a:t>
            </a:r>
            <a:r>
              <a:rPr lang="en-US" sz="3200" dirty="0" err="1"/>
              <a:t>sonra</a:t>
            </a:r>
            <a:r>
              <a:rPr lang="en-US" sz="3200" dirty="0"/>
              <a:t> </a:t>
            </a:r>
            <a:r>
              <a:rPr lang="en-US" sz="3200" dirty="0" err="1"/>
              <a:t>fiyatı</a:t>
            </a:r>
            <a:r>
              <a:rPr lang="en-US" sz="3200" dirty="0"/>
              <a:t> </a:t>
            </a:r>
            <a:r>
              <a:rPr lang="en-US" sz="3200" dirty="0" err="1"/>
              <a:t>yükseltebilir</a:t>
            </a:r>
            <a:r>
              <a:rPr lang="en-US" sz="3200" dirty="0" smtClean="0"/>
              <a:t>.</a:t>
            </a:r>
            <a:endParaRPr lang="tr-TR" sz="3200" dirty="0"/>
          </a:p>
          <a:p>
            <a:r>
              <a:rPr lang="en-US" sz="3200" dirty="0" err="1"/>
              <a:t>Ancak</a:t>
            </a:r>
            <a:r>
              <a:rPr lang="en-US" sz="3200" dirty="0"/>
              <a:t> </a:t>
            </a:r>
            <a:r>
              <a:rPr lang="en-US" sz="3200" dirty="0" err="1"/>
              <a:t>böyle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taktik</a:t>
            </a:r>
            <a:r>
              <a:rPr lang="en-US" sz="3200" dirty="0"/>
              <a:t> </a:t>
            </a:r>
            <a:r>
              <a:rPr lang="en-US" sz="3200" dirty="0" err="1"/>
              <a:t>uygulanırken</a:t>
            </a:r>
            <a:r>
              <a:rPr lang="en-US" sz="3200" dirty="0"/>
              <a:t> </a:t>
            </a:r>
            <a:r>
              <a:rPr lang="en-US" sz="3200" dirty="0" err="1"/>
              <a:t>başarının</a:t>
            </a:r>
            <a:r>
              <a:rPr lang="en-US" sz="3200" dirty="0"/>
              <a:t> </a:t>
            </a:r>
            <a:r>
              <a:rPr lang="en-US" sz="3200" dirty="0" err="1"/>
              <a:t>koşulu</a:t>
            </a:r>
            <a:r>
              <a:rPr lang="en-US" sz="3200" dirty="0"/>
              <a:t> </a:t>
            </a:r>
            <a:r>
              <a:rPr lang="en-US" sz="3200" dirty="0" err="1"/>
              <a:t>hedef</a:t>
            </a:r>
            <a:r>
              <a:rPr lang="en-US" sz="3200" dirty="0"/>
              <a:t> </a:t>
            </a:r>
            <a:r>
              <a:rPr lang="en-US" sz="3200" dirty="0" err="1"/>
              <a:t>pazarlara</a:t>
            </a:r>
            <a:r>
              <a:rPr lang="en-US" sz="3200" dirty="0"/>
              <a:t> </a:t>
            </a:r>
            <a:r>
              <a:rPr lang="en-US" sz="3200" dirty="0" err="1"/>
              <a:t>ilişkin</a:t>
            </a:r>
            <a:r>
              <a:rPr lang="en-US" sz="3200" dirty="0"/>
              <a:t> </a:t>
            </a:r>
            <a:r>
              <a:rPr lang="en-US" sz="3200" dirty="0" err="1"/>
              <a:t>yeterli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doğru</a:t>
            </a:r>
            <a:r>
              <a:rPr lang="en-US" sz="3200" dirty="0"/>
              <a:t> </a:t>
            </a:r>
            <a:r>
              <a:rPr lang="en-US" sz="3200" dirty="0" err="1"/>
              <a:t>bilginin</a:t>
            </a:r>
            <a:r>
              <a:rPr lang="en-US" sz="3200" dirty="0"/>
              <a:t> </a:t>
            </a:r>
            <a:r>
              <a:rPr lang="en-US" sz="3200" dirty="0" err="1"/>
              <a:t>edinilmesi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fiyat</a:t>
            </a:r>
            <a:r>
              <a:rPr lang="en-US" sz="3200" dirty="0"/>
              <a:t> </a:t>
            </a:r>
            <a:r>
              <a:rPr lang="en-US" sz="3200" dirty="0" err="1"/>
              <a:t>değişimleri</a:t>
            </a:r>
            <a:r>
              <a:rPr lang="en-US" sz="3200" dirty="0"/>
              <a:t> </a:t>
            </a:r>
            <a:r>
              <a:rPr lang="en-US" sz="3200" dirty="0" err="1"/>
              <a:t>karşısında</a:t>
            </a:r>
            <a:r>
              <a:rPr lang="en-US" sz="3200" dirty="0"/>
              <a:t> </a:t>
            </a:r>
            <a:r>
              <a:rPr lang="en-US" sz="3200" dirty="0" err="1"/>
              <a:t>rakiplerin</a:t>
            </a:r>
            <a:r>
              <a:rPr lang="en-US" sz="3200" dirty="0"/>
              <a:t> </a:t>
            </a:r>
            <a:r>
              <a:rPr lang="en-US" sz="3200" dirty="0" err="1"/>
              <a:t>tepkilerinin</a:t>
            </a:r>
            <a:r>
              <a:rPr lang="en-US" sz="3200" dirty="0"/>
              <a:t> ne </a:t>
            </a:r>
            <a:r>
              <a:rPr lang="en-US" sz="3200" dirty="0" err="1"/>
              <a:t>olacağı</a:t>
            </a:r>
            <a:r>
              <a:rPr lang="en-US" sz="3200" dirty="0"/>
              <a:t> </a:t>
            </a:r>
            <a:r>
              <a:rPr lang="en-US" sz="3200" dirty="0" err="1"/>
              <a:t>konusunda</a:t>
            </a:r>
            <a:r>
              <a:rPr lang="en-US" sz="3200" dirty="0"/>
              <a:t> </a:t>
            </a:r>
            <a:r>
              <a:rPr lang="en-US" sz="3200" dirty="0" err="1"/>
              <a:t>bilgi</a:t>
            </a:r>
            <a:r>
              <a:rPr lang="en-US" sz="3200" dirty="0"/>
              <a:t> </a:t>
            </a:r>
            <a:r>
              <a:rPr lang="en-US" sz="3200" dirty="0" err="1"/>
              <a:t>sahibi</a:t>
            </a:r>
            <a:r>
              <a:rPr lang="en-US" sz="3200" dirty="0"/>
              <a:t> </a:t>
            </a:r>
            <a:r>
              <a:rPr lang="en-US" sz="3200" dirty="0" err="1"/>
              <a:t>olunmasıdır</a:t>
            </a:r>
            <a:r>
              <a:rPr lang="en-US" sz="3200" dirty="0"/>
              <a:t>. </a:t>
            </a:r>
            <a:r>
              <a:rPr lang="en-US" sz="3200" dirty="0" err="1"/>
              <a:t>Ayrıca</a:t>
            </a:r>
            <a:r>
              <a:rPr lang="en-US" sz="3200" dirty="0"/>
              <a:t> </a:t>
            </a:r>
            <a:r>
              <a:rPr lang="en-US" sz="3200" dirty="0" err="1"/>
              <a:t>fiyatın</a:t>
            </a:r>
            <a:r>
              <a:rPr lang="en-US" sz="3200" dirty="0"/>
              <a:t> </a:t>
            </a:r>
            <a:r>
              <a:rPr lang="en-US" sz="3200" dirty="0" err="1"/>
              <a:t>maliyetlerin</a:t>
            </a:r>
            <a:r>
              <a:rPr lang="en-US" sz="3200" dirty="0"/>
              <a:t> </a:t>
            </a:r>
            <a:r>
              <a:rPr lang="en-US" sz="3200" dirty="0" err="1"/>
              <a:t>altına</a:t>
            </a:r>
            <a:r>
              <a:rPr lang="en-US" sz="3200" dirty="0"/>
              <a:t> </a:t>
            </a:r>
            <a:r>
              <a:rPr lang="en-US" sz="3200" dirty="0" err="1"/>
              <a:t>düşmemesine</a:t>
            </a:r>
            <a:r>
              <a:rPr lang="en-US" sz="3200" dirty="0"/>
              <a:t> </a:t>
            </a:r>
            <a:r>
              <a:rPr lang="en-US" sz="3200" dirty="0" err="1"/>
              <a:t>dikkat</a:t>
            </a:r>
            <a:r>
              <a:rPr lang="en-US" sz="3200" dirty="0"/>
              <a:t> </a:t>
            </a:r>
            <a:r>
              <a:rPr lang="en-US" sz="3200" dirty="0" err="1"/>
              <a:t>edilmelidir</a:t>
            </a:r>
            <a:r>
              <a:rPr lang="en-US" sz="3200" dirty="0"/>
              <a:t>. Pazara </a:t>
            </a:r>
            <a:r>
              <a:rPr lang="en-US" sz="3200" dirty="0" err="1"/>
              <a:t>giriş</a:t>
            </a:r>
            <a:r>
              <a:rPr lang="en-US" sz="3200" dirty="0"/>
              <a:t> </a:t>
            </a:r>
            <a:r>
              <a:rPr lang="en-US" sz="3200" dirty="0" err="1"/>
              <a:t>taktiği</a:t>
            </a:r>
            <a:r>
              <a:rPr lang="en-US" sz="3200" dirty="0"/>
              <a:t>, </a:t>
            </a:r>
            <a:r>
              <a:rPr lang="en-US" sz="3200" dirty="0" err="1"/>
              <a:t>tüketicilerin</a:t>
            </a:r>
            <a:r>
              <a:rPr lang="en-US" sz="3200" dirty="0"/>
              <a:t> </a:t>
            </a:r>
            <a:r>
              <a:rPr lang="en-US" sz="3200" dirty="0" err="1"/>
              <a:t>fiyata</a:t>
            </a:r>
            <a:r>
              <a:rPr lang="en-US" sz="3200" dirty="0"/>
              <a:t> </a:t>
            </a:r>
            <a:r>
              <a:rPr lang="en-US" sz="3200" dirty="0" err="1"/>
              <a:t>karşı</a:t>
            </a:r>
            <a:r>
              <a:rPr lang="en-US" sz="3200" dirty="0"/>
              <a:t> </a:t>
            </a:r>
            <a:r>
              <a:rPr lang="en-US" sz="3200" dirty="0" err="1"/>
              <a:t>duyarlı</a:t>
            </a:r>
            <a:r>
              <a:rPr lang="en-US" sz="3200" dirty="0"/>
              <a:t> </a:t>
            </a:r>
            <a:r>
              <a:rPr lang="en-US" sz="3200" dirty="0" err="1"/>
              <a:t>olduğu</a:t>
            </a:r>
            <a:r>
              <a:rPr lang="en-US" sz="3200" dirty="0"/>
              <a:t> (</a:t>
            </a:r>
            <a:r>
              <a:rPr lang="en-US" sz="3200" dirty="0" err="1"/>
              <a:t>talebin</a:t>
            </a:r>
            <a:r>
              <a:rPr lang="en-US" sz="3200" dirty="0"/>
              <a:t> </a:t>
            </a:r>
            <a:r>
              <a:rPr lang="en-US" sz="3200" dirty="0" err="1"/>
              <a:t>esnek</a:t>
            </a:r>
            <a:r>
              <a:rPr lang="en-US" sz="3200" dirty="0"/>
              <a:t> </a:t>
            </a:r>
            <a:r>
              <a:rPr lang="en-US" sz="3200" dirty="0" err="1"/>
              <a:t>olduğu</a:t>
            </a:r>
            <a:r>
              <a:rPr lang="en-US" sz="3200" dirty="0"/>
              <a:t>), </a:t>
            </a:r>
            <a:r>
              <a:rPr lang="en-US" sz="3200" dirty="0" err="1"/>
              <a:t>satışların</a:t>
            </a:r>
            <a:r>
              <a:rPr lang="en-US" sz="3200" dirty="0"/>
              <a:t> </a:t>
            </a:r>
            <a:r>
              <a:rPr lang="en-US" sz="3200" dirty="0" err="1"/>
              <a:t>artması</a:t>
            </a:r>
            <a:r>
              <a:rPr lang="en-US" sz="3200" dirty="0"/>
              <a:t> </a:t>
            </a:r>
            <a:r>
              <a:rPr lang="en-US" sz="3200" dirty="0" err="1"/>
              <a:t>hâlinde</a:t>
            </a:r>
            <a:r>
              <a:rPr lang="en-US" sz="3200" dirty="0"/>
              <a:t> </a:t>
            </a:r>
            <a:r>
              <a:rPr lang="en-US" sz="3200" dirty="0" err="1"/>
              <a:t>maliyetlerin</a:t>
            </a:r>
            <a:r>
              <a:rPr lang="en-US" sz="3200" dirty="0"/>
              <a:t> </a:t>
            </a:r>
            <a:r>
              <a:rPr lang="en-US" sz="3200" dirty="0" err="1"/>
              <a:t>düşeceği</a:t>
            </a:r>
            <a:r>
              <a:rPr lang="en-US" sz="3200" dirty="0"/>
              <a:t>, </a:t>
            </a:r>
            <a:r>
              <a:rPr lang="en-US" sz="3200" dirty="0" err="1"/>
              <a:t>ürünün</a:t>
            </a:r>
            <a:r>
              <a:rPr lang="en-US" sz="3200" dirty="0"/>
              <a:t> </a:t>
            </a:r>
            <a:r>
              <a:rPr lang="en-US" sz="3200" dirty="0" err="1"/>
              <a:t>taklit</a:t>
            </a:r>
            <a:r>
              <a:rPr lang="en-US" sz="3200" dirty="0"/>
              <a:t> </a:t>
            </a:r>
            <a:r>
              <a:rPr lang="en-US" sz="3200" dirty="0" err="1"/>
              <a:t>edilmesinin</a:t>
            </a:r>
            <a:r>
              <a:rPr lang="en-US" sz="3200" dirty="0"/>
              <a:t> </a:t>
            </a:r>
            <a:r>
              <a:rPr lang="en-US" sz="3200" dirty="0" err="1"/>
              <a:t>ya</a:t>
            </a:r>
            <a:r>
              <a:rPr lang="en-US" sz="3200" dirty="0"/>
              <a:t> da </a:t>
            </a:r>
            <a:r>
              <a:rPr lang="en-US" sz="3200" dirty="0" err="1"/>
              <a:t>başka</a:t>
            </a:r>
            <a:r>
              <a:rPr lang="en-US" sz="3200" dirty="0"/>
              <a:t> </a:t>
            </a:r>
            <a:r>
              <a:rPr lang="en-US" sz="3200" dirty="0" err="1"/>
              <a:t>firmalar</a:t>
            </a:r>
            <a:r>
              <a:rPr lang="en-US" sz="3200" dirty="0"/>
              <a:t> </a:t>
            </a:r>
            <a:r>
              <a:rPr lang="en-US" sz="3200" dirty="0" err="1"/>
              <a:t>tarafından</a:t>
            </a:r>
            <a:r>
              <a:rPr lang="en-US" sz="3200" dirty="0"/>
              <a:t> </a:t>
            </a:r>
            <a:r>
              <a:rPr lang="en-US" sz="3200" dirty="0" err="1"/>
              <a:t>pazar</a:t>
            </a:r>
            <a:r>
              <a:rPr lang="en-US" sz="3200" dirty="0"/>
              <a:t> </a:t>
            </a:r>
            <a:r>
              <a:rPr lang="en-US" sz="3200" dirty="0" err="1"/>
              <a:t>girişlerin</a:t>
            </a:r>
            <a:r>
              <a:rPr lang="en-US" sz="3200" dirty="0"/>
              <a:t> </a:t>
            </a:r>
            <a:r>
              <a:rPr lang="en-US" sz="3200" dirty="0" err="1"/>
              <a:t>beklendiği</a:t>
            </a:r>
            <a:r>
              <a:rPr lang="en-US" sz="3200" dirty="0"/>
              <a:t> </a:t>
            </a:r>
            <a:r>
              <a:rPr lang="en-US" sz="3200" dirty="0" err="1"/>
              <a:t>durumlara</a:t>
            </a:r>
            <a:r>
              <a:rPr lang="en-US" sz="3200" dirty="0"/>
              <a:t> </a:t>
            </a:r>
            <a:r>
              <a:rPr lang="en-US" sz="3200" dirty="0" err="1"/>
              <a:t>uygun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taktiktir</a:t>
            </a:r>
            <a:r>
              <a:rPr lang="en-US" sz="3200" dirty="0"/>
              <a:t>.</a:t>
            </a:r>
            <a:endParaRPr lang="tr-TR" sz="3200" dirty="0"/>
          </a:p>
          <a:p>
            <a:pPr marL="0" indent="0"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846132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8" y="136478"/>
            <a:ext cx="11900847" cy="6619164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tr-TR" sz="3200" b="1" dirty="0" smtClean="0"/>
          </a:p>
          <a:p>
            <a:pPr marL="1371600" lvl="3" indent="0">
              <a:buNone/>
            </a:pPr>
            <a:r>
              <a:rPr lang="tr-TR" sz="3200" b="1" dirty="0" smtClean="0"/>
              <a:t>          </a:t>
            </a:r>
            <a:r>
              <a:rPr lang="en-US" sz="3200" b="1" dirty="0" err="1" smtClean="0"/>
              <a:t>Pazarın</a:t>
            </a:r>
            <a:r>
              <a:rPr lang="en-US" sz="3200" b="1" dirty="0" smtClean="0"/>
              <a:t> </a:t>
            </a:r>
            <a:r>
              <a:rPr lang="en-US" sz="3200" b="1" dirty="0" err="1"/>
              <a:t>Kaymağını</a:t>
            </a:r>
            <a:r>
              <a:rPr lang="en-US" sz="3200" b="1" dirty="0"/>
              <a:t> Alma </a:t>
            </a:r>
            <a:r>
              <a:rPr lang="en-US" sz="3200" b="1" dirty="0" err="1" smtClean="0"/>
              <a:t>Taktiği</a:t>
            </a:r>
            <a:endParaRPr lang="tr-TR" sz="3200" dirty="0"/>
          </a:p>
          <a:p>
            <a:r>
              <a:rPr lang="en-US" sz="3200" dirty="0" err="1" smtClean="0"/>
              <a:t>Rekabetin</a:t>
            </a:r>
            <a:r>
              <a:rPr lang="en-US" sz="3200" dirty="0" smtClean="0"/>
              <a:t> </a:t>
            </a:r>
            <a:r>
              <a:rPr lang="en-US" sz="3200" dirty="0" err="1"/>
              <a:t>olmadığı</a:t>
            </a:r>
            <a:r>
              <a:rPr lang="en-US" sz="3200" dirty="0"/>
              <a:t>, </a:t>
            </a:r>
            <a:r>
              <a:rPr lang="en-US" sz="3200" dirty="0" err="1"/>
              <a:t>işletmenin</a:t>
            </a:r>
            <a:r>
              <a:rPr lang="en-US" sz="3200" dirty="0"/>
              <a:t> </a:t>
            </a:r>
            <a:r>
              <a:rPr lang="en-US" sz="3200" dirty="0" err="1"/>
              <a:t>özgün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ürün</a:t>
            </a:r>
            <a:r>
              <a:rPr lang="en-US" sz="3200" dirty="0"/>
              <a:t> </a:t>
            </a:r>
            <a:r>
              <a:rPr lang="en-US" sz="3200" dirty="0" err="1"/>
              <a:t>sattığı</a:t>
            </a:r>
            <a:r>
              <a:rPr lang="en-US" sz="3200" dirty="0"/>
              <a:t> </a:t>
            </a:r>
            <a:r>
              <a:rPr lang="en-US" sz="3200" dirty="0" err="1"/>
              <a:t>durumlarda</a:t>
            </a:r>
            <a:r>
              <a:rPr lang="en-US" sz="3200" dirty="0"/>
              <a:t> </a:t>
            </a:r>
            <a:r>
              <a:rPr lang="en-US" sz="3200" dirty="0" err="1"/>
              <a:t>söz</a:t>
            </a:r>
            <a:r>
              <a:rPr lang="en-US" sz="3200" dirty="0"/>
              <a:t> </a:t>
            </a:r>
            <a:r>
              <a:rPr lang="en-US" sz="3200" dirty="0" err="1"/>
              <a:t>konusudur</a:t>
            </a:r>
            <a:r>
              <a:rPr lang="en-US" sz="3200" dirty="0" smtClean="0"/>
              <a:t>.</a:t>
            </a:r>
            <a:endParaRPr lang="tr-TR" sz="3200" dirty="0"/>
          </a:p>
          <a:p>
            <a:r>
              <a:rPr lang="en-US" sz="3200" dirty="0" err="1"/>
              <a:t>İşletme</a:t>
            </a:r>
            <a:r>
              <a:rPr lang="en-US" sz="3200" dirty="0"/>
              <a:t> </a:t>
            </a:r>
            <a:r>
              <a:rPr lang="en-US" sz="3200" dirty="0" err="1"/>
              <a:t>pazar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yeni</a:t>
            </a:r>
            <a:r>
              <a:rPr lang="en-US" sz="3200" dirty="0"/>
              <a:t>, </a:t>
            </a:r>
            <a:r>
              <a:rPr lang="en-US" sz="3200" dirty="0" err="1"/>
              <a:t>daha</a:t>
            </a:r>
            <a:r>
              <a:rPr lang="en-US" sz="3200" dirty="0"/>
              <a:t> </a:t>
            </a:r>
            <a:r>
              <a:rPr lang="en-US" sz="3200" dirty="0" err="1"/>
              <a:t>önce</a:t>
            </a:r>
            <a:r>
              <a:rPr lang="en-US" sz="3200" dirty="0"/>
              <a:t> </a:t>
            </a:r>
            <a:r>
              <a:rPr lang="en-US" sz="3200" dirty="0" err="1"/>
              <a:t>üretilmemiş</a:t>
            </a:r>
            <a:r>
              <a:rPr lang="en-US" sz="3200" dirty="0"/>
              <a:t>, </a:t>
            </a:r>
            <a:r>
              <a:rPr lang="en-US" sz="3200" dirty="0" err="1"/>
              <a:t>kendine</a:t>
            </a:r>
            <a:r>
              <a:rPr lang="en-US" sz="3200" dirty="0"/>
              <a:t> </a:t>
            </a:r>
            <a:r>
              <a:rPr lang="en-US" sz="3200" dirty="0" err="1"/>
              <a:t>özgü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ürün</a:t>
            </a:r>
            <a:r>
              <a:rPr lang="en-US" sz="3200" dirty="0"/>
              <a:t> </a:t>
            </a:r>
            <a:r>
              <a:rPr lang="en-US" sz="3200" dirty="0" err="1"/>
              <a:t>pazarlıyorsa</a:t>
            </a:r>
            <a:r>
              <a:rPr lang="en-US" sz="3200" dirty="0"/>
              <a:t> </a:t>
            </a:r>
            <a:r>
              <a:rPr lang="en-US" sz="3200" dirty="0" err="1"/>
              <a:t>yüksek</a:t>
            </a:r>
            <a:r>
              <a:rPr lang="en-US" sz="3200" dirty="0"/>
              <a:t> </a:t>
            </a:r>
            <a:r>
              <a:rPr lang="en-US" sz="3200" dirty="0" err="1"/>
              <a:t>fiyat</a:t>
            </a:r>
            <a:r>
              <a:rPr lang="en-US" sz="3200" dirty="0"/>
              <a:t> </a:t>
            </a:r>
            <a:r>
              <a:rPr lang="en-US" sz="3200" dirty="0" err="1"/>
              <a:t>stratejisi</a:t>
            </a:r>
            <a:r>
              <a:rPr lang="en-US" sz="3200" dirty="0"/>
              <a:t> </a:t>
            </a:r>
            <a:r>
              <a:rPr lang="en-US" sz="3200" dirty="0" err="1"/>
              <a:t>izleyecektir</a:t>
            </a:r>
            <a:r>
              <a:rPr lang="en-US" sz="3200" dirty="0"/>
              <a:t>. </a:t>
            </a:r>
            <a:r>
              <a:rPr lang="en-US" sz="3200" dirty="0" err="1"/>
              <a:t>Ancak</a:t>
            </a:r>
            <a:r>
              <a:rPr lang="en-US" sz="3200" dirty="0"/>
              <a:t> “</a:t>
            </a:r>
            <a:r>
              <a:rPr lang="en-US" sz="3200" dirty="0" err="1"/>
              <a:t>yüksek</a:t>
            </a:r>
            <a:r>
              <a:rPr lang="en-US" sz="3200" dirty="0"/>
              <a:t> </a:t>
            </a:r>
            <a:r>
              <a:rPr lang="en-US" sz="3200" dirty="0" err="1"/>
              <a:t>fiyat</a:t>
            </a:r>
            <a:r>
              <a:rPr lang="en-US" sz="3200" dirty="0"/>
              <a:t> </a:t>
            </a:r>
            <a:r>
              <a:rPr lang="en-US" sz="3200" dirty="0" err="1"/>
              <a:t>stratejisi</a:t>
            </a:r>
            <a:r>
              <a:rPr lang="en-US" sz="3200" dirty="0"/>
              <a:t>” </a:t>
            </a:r>
            <a:r>
              <a:rPr lang="en-US" sz="3200" dirty="0" err="1"/>
              <a:t>bölümünde</a:t>
            </a:r>
            <a:r>
              <a:rPr lang="en-US" sz="3200" dirty="0"/>
              <a:t> </a:t>
            </a:r>
            <a:r>
              <a:rPr lang="en-US" sz="3200" dirty="0" err="1"/>
              <a:t>anlatıldığı</a:t>
            </a:r>
            <a:r>
              <a:rPr lang="en-US" sz="3200" dirty="0"/>
              <a:t> </a:t>
            </a:r>
            <a:r>
              <a:rPr lang="en-US" sz="3200" dirty="0" err="1"/>
              <a:t>gibi</a:t>
            </a:r>
            <a:r>
              <a:rPr lang="en-US" sz="3200" dirty="0"/>
              <a:t> </a:t>
            </a:r>
            <a:r>
              <a:rPr lang="en-US" sz="3200" dirty="0" err="1"/>
              <a:t>fiyatın</a:t>
            </a:r>
            <a:r>
              <a:rPr lang="en-US" sz="3200" dirty="0"/>
              <a:t> </a:t>
            </a:r>
            <a:r>
              <a:rPr lang="en-US" sz="3200" dirty="0" err="1"/>
              <a:t>muhtemel</a:t>
            </a:r>
            <a:r>
              <a:rPr lang="en-US" sz="3200" dirty="0"/>
              <a:t> </a:t>
            </a:r>
            <a:r>
              <a:rPr lang="en-US" sz="3200" dirty="0" err="1"/>
              <a:t>rakiplerde</a:t>
            </a:r>
            <a:r>
              <a:rPr lang="en-US" sz="3200" dirty="0"/>
              <a:t> </a:t>
            </a:r>
            <a:r>
              <a:rPr lang="en-US" sz="3200" dirty="0" err="1"/>
              <a:t>pazara</a:t>
            </a:r>
            <a:r>
              <a:rPr lang="en-US" sz="3200" dirty="0"/>
              <a:t> </a:t>
            </a:r>
            <a:r>
              <a:rPr lang="en-US" sz="3200" dirty="0" err="1"/>
              <a:t>giriş</a:t>
            </a:r>
            <a:r>
              <a:rPr lang="en-US" sz="3200" dirty="0"/>
              <a:t> </a:t>
            </a:r>
            <a:r>
              <a:rPr lang="en-US" sz="3200" dirty="0" err="1"/>
              <a:t>yapma</a:t>
            </a:r>
            <a:r>
              <a:rPr lang="en-US" sz="3200" dirty="0"/>
              <a:t> </a:t>
            </a:r>
            <a:r>
              <a:rPr lang="en-US" sz="3200" dirty="0" err="1"/>
              <a:t>isteği</a:t>
            </a:r>
            <a:r>
              <a:rPr lang="en-US" sz="3200" dirty="0"/>
              <a:t> </a:t>
            </a:r>
            <a:r>
              <a:rPr lang="en-US" sz="3200" dirty="0" err="1"/>
              <a:t>uyandırmayacak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seviyede</a:t>
            </a:r>
            <a:r>
              <a:rPr lang="en-US" sz="3200" dirty="0"/>
              <a:t> </a:t>
            </a:r>
            <a:r>
              <a:rPr lang="en-US" sz="3200" dirty="0" err="1"/>
              <a:t>tutulmasına</a:t>
            </a:r>
            <a:r>
              <a:rPr lang="en-US" sz="3200" dirty="0"/>
              <a:t> </a:t>
            </a:r>
            <a:r>
              <a:rPr lang="en-US" sz="3200" dirty="0" err="1"/>
              <a:t>dikkat</a:t>
            </a:r>
            <a:r>
              <a:rPr lang="en-US" sz="3200" dirty="0"/>
              <a:t> </a:t>
            </a:r>
            <a:r>
              <a:rPr lang="en-US" sz="3200" dirty="0" err="1"/>
              <a:t>edilmesi</a:t>
            </a:r>
            <a:r>
              <a:rPr lang="en-US" sz="3200" dirty="0"/>
              <a:t> </a:t>
            </a:r>
            <a:r>
              <a:rPr lang="en-US" sz="3200" dirty="0" err="1"/>
              <a:t>gerekmektedir</a:t>
            </a:r>
            <a:r>
              <a:rPr lang="en-US" sz="3200" dirty="0"/>
              <a:t>.</a:t>
            </a:r>
            <a:endParaRPr lang="tr-TR" sz="3200" dirty="0"/>
          </a:p>
          <a:p>
            <a:pPr marL="0" indent="0"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530176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0125" y="95534"/>
            <a:ext cx="11887200" cy="6619165"/>
          </a:xfrm>
        </p:spPr>
        <p:txBody>
          <a:bodyPr>
            <a:normAutofit lnSpcReduction="10000"/>
          </a:bodyPr>
          <a:lstStyle/>
          <a:p>
            <a:pPr marL="1371600" lvl="3" indent="0">
              <a:buNone/>
            </a:pPr>
            <a:endParaRPr lang="tr-TR" sz="3600" b="1" dirty="0"/>
          </a:p>
          <a:p>
            <a:pPr marL="1371600" lvl="3" indent="0">
              <a:buNone/>
            </a:pPr>
            <a:r>
              <a:rPr lang="tr-TR" sz="3600" b="1" dirty="0" smtClean="0"/>
              <a:t>         </a:t>
            </a:r>
            <a:r>
              <a:rPr lang="en-US" sz="3600" b="1" dirty="0" err="1" smtClean="0"/>
              <a:t>Piyasada</a:t>
            </a:r>
            <a:r>
              <a:rPr lang="en-US" sz="3600" b="1" dirty="0" smtClean="0"/>
              <a:t> </a:t>
            </a:r>
            <a:r>
              <a:rPr lang="en-US" sz="3600" b="1" dirty="0" err="1"/>
              <a:t>Kalabilme</a:t>
            </a:r>
            <a:r>
              <a:rPr lang="en-US" sz="3600" b="1" dirty="0"/>
              <a:t> </a:t>
            </a:r>
            <a:r>
              <a:rPr lang="en-US" sz="3600" b="1" dirty="0" err="1"/>
              <a:t>Taktiği</a:t>
            </a:r>
            <a:endParaRPr lang="tr-TR" sz="3600" b="1" dirty="0"/>
          </a:p>
          <a:p>
            <a:pPr marL="0" indent="0">
              <a:buNone/>
            </a:pPr>
            <a:endParaRPr lang="tr-TR" sz="3600" dirty="0"/>
          </a:p>
          <a:p>
            <a:r>
              <a:rPr lang="en-US" sz="3600" dirty="0" err="1"/>
              <a:t>Firmalar</a:t>
            </a:r>
            <a:r>
              <a:rPr lang="en-US" sz="3600" dirty="0"/>
              <a:t> </a:t>
            </a:r>
            <a:r>
              <a:rPr lang="en-US" sz="3600" dirty="0" err="1"/>
              <a:t>maliyeti</a:t>
            </a:r>
            <a:r>
              <a:rPr lang="en-US" sz="3600" dirty="0"/>
              <a:t> ne </a:t>
            </a:r>
            <a:r>
              <a:rPr lang="en-US" sz="3600" dirty="0" err="1"/>
              <a:t>olursa</a:t>
            </a:r>
            <a:r>
              <a:rPr lang="en-US" sz="3600" dirty="0"/>
              <a:t> </a:t>
            </a:r>
            <a:r>
              <a:rPr lang="en-US" sz="3600" dirty="0" err="1"/>
              <a:t>olsun</a:t>
            </a:r>
            <a:r>
              <a:rPr lang="en-US" sz="3600" dirty="0"/>
              <a:t> </a:t>
            </a:r>
            <a:r>
              <a:rPr lang="en-US" sz="3600" dirty="0" err="1"/>
              <a:t>düşük</a:t>
            </a:r>
            <a:r>
              <a:rPr lang="en-US" sz="3600" dirty="0"/>
              <a:t> </a:t>
            </a:r>
            <a:r>
              <a:rPr lang="en-US" sz="3600" dirty="0" err="1"/>
              <a:t>fiyatla</a:t>
            </a:r>
            <a:r>
              <a:rPr lang="en-US" sz="3600" dirty="0"/>
              <a:t> </a:t>
            </a:r>
            <a:r>
              <a:rPr lang="en-US" sz="3600" dirty="0" err="1"/>
              <a:t>satış</a:t>
            </a:r>
            <a:r>
              <a:rPr lang="en-US" sz="3600" dirty="0"/>
              <a:t> </a:t>
            </a:r>
            <a:r>
              <a:rPr lang="en-US" sz="3600" dirty="0" err="1"/>
              <a:t>yaparak</a:t>
            </a:r>
            <a:r>
              <a:rPr lang="en-US" sz="3600" dirty="0"/>
              <a:t> </a:t>
            </a:r>
            <a:r>
              <a:rPr lang="en-US" sz="3600" dirty="0" err="1"/>
              <a:t>cirosunu</a:t>
            </a:r>
            <a:r>
              <a:rPr lang="en-US" sz="3600" dirty="0"/>
              <a:t> </a:t>
            </a:r>
            <a:r>
              <a:rPr lang="en-US" sz="3600" dirty="0" err="1"/>
              <a:t>genişletebilmeyi</a:t>
            </a:r>
            <a:r>
              <a:rPr lang="en-US" sz="3600" dirty="0"/>
              <a:t> </a:t>
            </a:r>
            <a:r>
              <a:rPr lang="en-US" sz="3600" dirty="0" err="1"/>
              <a:t>amaçlayabilir</a:t>
            </a:r>
            <a:r>
              <a:rPr lang="en-US" sz="3600" dirty="0"/>
              <a:t>. </a:t>
            </a:r>
            <a:r>
              <a:rPr lang="en-US" sz="3600" dirty="0" err="1"/>
              <a:t>Eğer</a:t>
            </a:r>
            <a:r>
              <a:rPr lang="en-US" sz="3600" dirty="0"/>
              <a:t> firma </a:t>
            </a:r>
            <a:r>
              <a:rPr lang="en-US" sz="3600" dirty="0" err="1"/>
              <a:t>malın</a:t>
            </a:r>
            <a:r>
              <a:rPr lang="en-US" sz="3600" dirty="0"/>
              <a:t> </a:t>
            </a:r>
            <a:r>
              <a:rPr lang="en-US" sz="3600" dirty="0" err="1"/>
              <a:t>büyük</a:t>
            </a:r>
            <a:r>
              <a:rPr lang="en-US" sz="3600" dirty="0"/>
              <a:t> </a:t>
            </a:r>
            <a:r>
              <a:rPr lang="en-US" sz="3600" dirty="0" err="1"/>
              <a:t>üreticilerinden</a:t>
            </a:r>
            <a:r>
              <a:rPr lang="en-US" sz="3600" dirty="0"/>
              <a:t> </a:t>
            </a:r>
            <a:r>
              <a:rPr lang="en-US" sz="3600" dirty="0" err="1"/>
              <a:t>değilse</a:t>
            </a:r>
            <a:r>
              <a:rPr lang="en-US" sz="3600" dirty="0"/>
              <a:t> </a:t>
            </a:r>
            <a:r>
              <a:rPr lang="en-US" sz="3600" dirty="0" err="1"/>
              <a:t>fiyat</a:t>
            </a:r>
            <a:r>
              <a:rPr lang="en-US" sz="3600" dirty="0"/>
              <a:t> </a:t>
            </a:r>
            <a:r>
              <a:rPr lang="en-US" sz="3600" dirty="0" err="1"/>
              <a:t>kırması</a:t>
            </a:r>
            <a:r>
              <a:rPr lang="en-US" sz="3600" dirty="0"/>
              <a:t> </a:t>
            </a:r>
            <a:r>
              <a:rPr lang="en-US" sz="3600" dirty="0" err="1"/>
              <a:t>hâlinde</a:t>
            </a:r>
            <a:r>
              <a:rPr lang="en-US" sz="3600" dirty="0"/>
              <a:t> </a:t>
            </a:r>
            <a:r>
              <a:rPr lang="en-US" sz="3600" dirty="0" err="1"/>
              <a:t>diğer</a:t>
            </a:r>
            <a:r>
              <a:rPr lang="en-US" sz="3600" dirty="0"/>
              <a:t> </a:t>
            </a:r>
            <a:r>
              <a:rPr lang="en-US" sz="3600" dirty="0" err="1"/>
              <a:t>satıcılar</a:t>
            </a:r>
            <a:r>
              <a:rPr lang="en-US" sz="3600" dirty="0"/>
              <a:t> </a:t>
            </a:r>
            <a:r>
              <a:rPr lang="en-US" sz="3600" dirty="0" err="1"/>
              <a:t>fazla</a:t>
            </a:r>
            <a:r>
              <a:rPr lang="en-US" sz="3600" dirty="0"/>
              <a:t> </a:t>
            </a:r>
            <a:r>
              <a:rPr lang="en-US" sz="3600" dirty="0" err="1"/>
              <a:t>etkilenmeyecek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satışı</a:t>
            </a:r>
            <a:r>
              <a:rPr lang="en-US" sz="3600" dirty="0"/>
              <a:t> </a:t>
            </a:r>
            <a:r>
              <a:rPr lang="en-US" sz="3600" dirty="0" err="1"/>
              <a:t>artırmak</a:t>
            </a:r>
            <a:r>
              <a:rPr lang="en-US" sz="3600" dirty="0"/>
              <a:t> </a:t>
            </a:r>
            <a:r>
              <a:rPr lang="en-US" sz="3600" dirty="0" err="1"/>
              <a:t>mümkün</a:t>
            </a:r>
            <a:r>
              <a:rPr lang="en-US" sz="3600" dirty="0"/>
              <a:t> </a:t>
            </a:r>
            <a:r>
              <a:rPr lang="en-US" sz="3600" dirty="0" err="1"/>
              <a:t>olacaktır</a:t>
            </a:r>
            <a:r>
              <a:rPr lang="en-US" sz="3600" dirty="0"/>
              <a:t>. </a:t>
            </a:r>
            <a:r>
              <a:rPr lang="en-US" sz="3600" dirty="0" err="1"/>
              <a:t>Eğer</a:t>
            </a:r>
            <a:r>
              <a:rPr lang="en-US" sz="3600" dirty="0"/>
              <a:t> firma </a:t>
            </a:r>
            <a:r>
              <a:rPr lang="en-US" sz="3600" dirty="0" err="1"/>
              <a:t>malın</a:t>
            </a:r>
            <a:r>
              <a:rPr lang="en-US" sz="3600" dirty="0"/>
              <a:t> </a:t>
            </a:r>
            <a:r>
              <a:rPr lang="en-US" sz="3600" dirty="0" err="1"/>
              <a:t>büyük</a:t>
            </a:r>
            <a:r>
              <a:rPr lang="en-US" sz="3600" dirty="0"/>
              <a:t> </a:t>
            </a:r>
            <a:r>
              <a:rPr lang="en-US" sz="3600" dirty="0" err="1"/>
              <a:t>üreticilerinden</a:t>
            </a:r>
            <a:r>
              <a:rPr lang="en-US" sz="3600" dirty="0"/>
              <a:t> </a:t>
            </a:r>
            <a:r>
              <a:rPr lang="en-US" sz="3600" dirty="0" err="1"/>
              <a:t>ise</a:t>
            </a:r>
            <a:r>
              <a:rPr lang="en-US" sz="3600" dirty="0"/>
              <a:t> </a:t>
            </a:r>
            <a:r>
              <a:rPr lang="en-US" sz="3600" dirty="0" err="1"/>
              <a:t>fiyat</a:t>
            </a:r>
            <a:r>
              <a:rPr lang="en-US" sz="3600" dirty="0"/>
              <a:t> </a:t>
            </a:r>
            <a:r>
              <a:rPr lang="en-US" sz="3600" dirty="0" err="1"/>
              <a:t>kırması</a:t>
            </a:r>
            <a:r>
              <a:rPr lang="en-US" sz="3600" dirty="0"/>
              <a:t> </a:t>
            </a:r>
            <a:r>
              <a:rPr lang="en-US" sz="3600" dirty="0" err="1"/>
              <a:t>hâlinde</a:t>
            </a:r>
            <a:r>
              <a:rPr lang="en-US" sz="3600" dirty="0"/>
              <a:t> </a:t>
            </a:r>
            <a:r>
              <a:rPr lang="en-US" sz="3600" dirty="0" err="1"/>
              <a:t>diğer</a:t>
            </a:r>
            <a:r>
              <a:rPr lang="en-US" sz="3600" dirty="0"/>
              <a:t> </a:t>
            </a:r>
            <a:r>
              <a:rPr lang="en-US" sz="3600" dirty="0" err="1"/>
              <a:t>satıcılar</a:t>
            </a:r>
            <a:r>
              <a:rPr lang="en-US" sz="3600" dirty="0"/>
              <a:t> da </a:t>
            </a:r>
            <a:r>
              <a:rPr lang="en-US" sz="3600" dirty="0" err="1"/>
              <a:t>fiyat</a:t>
            </a:r>
            <a:r>
              <a:rPr lang="en-US" sz="3600" dirty="0"/>
              <a:t> </a:t>
            </a:r>
            <a:r>
              <a:rPr lang="en-US" sz="3600" dirty="0" err="1"/>
              <a:t>kıracak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sonuçta</a:t>
            </a:r>
            <a:r>
              <a:rPr lang="en-US" sz="3600" dirty="0"/>
              <a:t> </a:t>
            </a:r>
            <a:r>
              <a:rPr lang="en-US" sz="3600" dirty="0" err="1"/>
              <a:t>elde</a:t>
            </a:r>
            <a:r>
              <a:rPr lang="en-US" sz="3600" dirty="0"/>
              <a:t> </a:t>
            </a:r>
            <a:r>
              <a:rPr lang="en-US" sz="3600" dirty="0" err="1"/>
              <a:t>edilecek</a:t>
            </a:r>
            <a:r>
              <a:rPr lang="en-US" sz="3600" dirty="0"/>
              <a:t> </a:t>
            </a:r>
            <a:r>
              <a:rPr lang="en-US" sz="3600" dirty="0" err="1"/>
              <a:t>kâr</a:t>
            </a:r>
            <a:r>
              <a:rPr lang="en-US" sz="3600" dirty="0"/>
              <a:t> </a:t>
            </a:r>
            <a:r>
              <a:rPr lang="en-US" sz="3600" dirty="0" err="1"/>
              <a:t>azalacaktır</a:t>
            </a:r>
            <a:r>
              <a:rPr lang="en-US" sz="3600" dirty="0"/>
              <a:t>.</a:t>
            </a:r>
            <a:endParaRPr lang="tr-TR" sz="3600" dirty="0"/>
          </a:p>
          <a:p>
            <a:pPr marL="0" indent="0">
              <a:buNone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465573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7" y="136478"/>
            <a:ext cx="11928143" cy="6578221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tr-TR" sz="2800" b="1" dirty="0" smtClean="0"/>
          </a:p>
          <a:p>
            <a:pPr marL="1371600" lvl="3" indent="0">
              <a:buNone/>
            </a:pPr>
            <a:r>
              <a:rPr lang="tr-TR" sz="2800" b="1" dirty="0" smtClean="0"/>
              <a:t>              </a:t>
            </a:r>
            <a:r>
              <a:rPr lang="en-US" sz="2800" b="1" dirty="0" err="1" smtClean="0"/>
              <a:t>Ürün</a:t>
            </a:r>
            <a:r>
              <a:rPr lang="en-US" sz="2800" b="1" dirty="0" smtClean="0"/>
              <a:t> </a:t>
            </a:r>
            <a:r>
              <a:rPr lang="en-US" sz="2800" b="1" dirty="0" err="1"/>
              <a:t>İmajı</a:t>
            </a:r>
            <a:r>
              <a:rPr lang="en-US" sz="2800" b="1" dirty="0"/>
              <a:t> </a:t>
            </a:r>
            <a:r>
              <a:rPr lang="en-US" sz="2800" b="1" dirty="0" err="1"/>
              <a:t>Yaratma</a:t>
            </a:r>
            <a:r>
              <a:rPr lang="en-US" sz="2800" b="1" dirty="0"/>
              <a:t> </a:t>
            </a:r>
            <a:r>
              <a:rPr lang="en-US" sz="2800" b="1" dirty="0" err="1" smtClean="0"/>
              <a:t>Taktiği</a:t>
            </a:r>
            <a:endParaRPr lang="tr-TR" dirty="0" smtClean="0"/>
          </a:p>
          <a:p>
            <a:r>
              <a:rPr lang="en-US" dirty="0" err="1" smtClean="0"/>
              <a:t>Firmalar</a:t>
            </a:r>
            <a:r>
              <a:rPr lang="en-US" dirty="0" smtClean="0"/>
              <a:t> </a:t>
            </a:r>
            <a:r>
              <a:rPr lang="en-US" dirty="0" err="1"/>
              <a:t>ürününün</a:t>
            </a:r>
            <a:r>
              <a:rPr lang="en-US" dirty="0"/>
              <a:t> </a:t>
            </a:r>
            <a:r>
              <a:rPr lang="en-US" dirty="0" err="1"/>
              <a:t>kaliteli</a:t>
            </a:r>
            <a:r>
              <a:rPr lang="en-US" dirty="0"/>
              <a:t> </a:t>
            </a:r>
            <a:r>
              <a:rPr lang="en-US" dirty="0" err="1"/>
              <a:t>olduğuna</a:t>
            </a:r>
            <a:r>
              <a:rPr lang="en-US" dirty="0"/>
              <a:t> </a:t>
            </a:r>
            <a:r>
              <a:rPr lang="en-US" dirty="0" err="1"/>
              <a:t>dair</a:t>
            </a:r>
            <a:r>
              <a:rPr lang="en-US" dirty="0"/>
              <a:t> </a:t>
            </a:r>
            <a:r>
              <a:rPr lang="en-US" dirty="0" err="1"/>
              <a:t>alıcıları</a:t>
            </a:r>
            <a:r>
              <a:rPr lang="en-US" dirty="0"/>
              <a:t> </a:t>
            </a:r>
            <a:r>
              <a:rPr lang="en-US" dirty="0" err="1"/>
              <a:t>ikna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fiyat</a:t>
            </a:r>
            <a:r>
              <a:rPr lang="en-US" dirty="0"/>
              <a:t> </a:t>
            </a:r>
            <a:r>
              <a:rPr lang="en-US" dirty="0" err="1"/>
              <a:t>stratejisi</a:t>
            </a:r>
            <a:r>
              <a:rPr lang="en-US" dirty="0"/>
              <a:t> </a:t>
            </a:r>
            <a:r>
              <a:rPr lang="en-US" dirty="0" err="1"/>
              <a:t>izleyebilir</a:t>
            </a:r>
            <a:r>
              <a:rPr lang="en-US" dirty="0" smtClean="0"/>
              <a:t>.</a:t>
            </a:r>
            <a:endParaRPr lang="tr-TR" dirty="0"/>
          </a:p>
          <a:p>
            <a:pPr marL="1371600" lvl="3" indent="0">
              <a:buNone/>
            </a:pPr>
            <a:r>
              <a:rPr lang="tr-TR" sz="2800" b="1" dirty="0" smtClean="0"/>
              <a:t>               </a:t>
            </a:r>
            <a:r>
              <a:rPr lang="en-US" sz="2800" b="1" dirty="0" err="1" smtClean="0"/>
              <a:t>Erken</a:t>
            </a:r>
            <a:r>
              <a:rPr lang="en-US" sz="2800" b="1" dirty="0" smtClean="0"/>
              <a:t> </a:t>
            </a:r>
            <a:r>
              <a:rPr lang="en-US" sz="2800" b="1" dirty="0" err="1"/>
              <a:t>Nakit</a:t>
            </a:r>
            <a:r>
              <a:rPr lang="en-US" sz="2800" b="1" dirty="0"/>
              <a:t> </a:t>
            </a:r>
            <a:r>
              <a:rPr lang="en-US" sz="2800" b="1" dirty="0" err="1"/>
              <a:t>Sağlama</a:t>
            </a:r>
            <a:r>
              <a:rPr lang="en-US" sz="2800" b="1" dirty="0"/>
              <a:t> </a:t>
            </a:r>
            <a:r>
              <a:rPr lang="en-US" sz="2800" b="1" dirty="0" err="1" smtClean="0"/>
              <a:t>Taktiği</a:t>
            </a:r>
            <a:endParaRPr lang="tr-TR" sz="2800" dirty="0"/>
          </a:p>
          <a:p>
            <a:r>
              <a:rPr lang="en-US" dirty="0" err="1"/>
              <a:t>Likidite</a:t>
            </a:r>
            <a:r>
              <a:rPr lang="en-US" dirty="0"/>
              <a:t> </a:t>
            </a:r>
            <a:r>
              <a:rPr lang="en-US" dirty="0" err="1"/>
              <a:t>sorunu</a:t>
            </a:r>
            <a:r>
              <a:rPr lang="en-US" dirty="0"/>
              <a:t>, </a:t>
            </a:r>
            <a:r>
              <a:rPr lang="en-US" dirty="0" err="1"/>
              <a:t>nakit</a:t>
            </a:r>
            <a:r>
              <a:rPr lang="en-US" dirty="0"/>
              <a:t> </a:t>
            </a:r>
            <a:r>
              <a:rPr lang="en-US" dirty="0" err="1"/>
              <a:t>sorunu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firma </a:t>
            </a:r>
            <a:r>
              <a:rPr lang="en-US" dirty="0" err="1"/>
              <a:t>fiyatlandırmada</a:t>
            </a:r>
            <a:r>
              <a:rPr lang="en-US" dirty="0"/>
              <a:t> </a:t>
            </a:r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nakit</a:t>
            </a:r>
            <a:r>
              <a:rPr lang="en-US" dirty="0"/>
              <a:t> </a:t>
            </a:r>
            <a:r>
              <a:rPr lang="en-US" dirty="0" err="1"/>
              <a:t>sağlama</a:t>
            </a:r>
            <a:r>
              <a:rPr lang="en-US" dirty="0"/>
              <a:t> </a:t>
            </a:r>
            <a:r>
              <a:rPr lang="en-US" dirty="0" err="1"/>
              <a:t>taktiğini</a:t>
            </a:r>
            <a:r>
              <a:rPr lang="en-US" dirty="0"/>
              <a:t> </a:t>
            </a:r>
            <a:r>
              <a:rPr lang="en-US" dirty="0" err="1"/>
              <a:t>kullanabilir</a:t>
            </a:r>
            <a:r>
              <a:rPr lang="en-US" dirty="0"/>
              <a:t>. Örneğin, </a:t>
            </a:r>
            <a:r>
              <a:rPr lang="en-US" dirty="0" err="1"/>
              <a:t>ihracatçı</a:t>
            </a:r>
            <a:r>
              <a:rPr lang="en-US" dirty="0"/>
              <a:t> </a:t>
            </a:r>
            <a:r>
              <a:rPr lang="en-US" dirty="0" err="1"/>
              <a:t>peşin</a:t>
            </a:r>
            <a:r>
              <a:rPr lang="en-US" dirty="0"/>
              <a:t> </a:t>
            </a:r>
            <a:r>
              <a:rPr lang="en-US" dirty="0" err="1"/>
              <a:t>ödeme</a:t>
            </a:r>
            <a:r>
              <a:rPr lang="en-US" dirty="0"/>
              <a:t> </a:t>
            </a:r>
            <a:r>
              <a:rPr lang="en-US" dirty="0" err="1"/>
              <a:t>yapanlara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indirimler</a:t>
            </a:r>
            <a:r>
              <a:rPr lang="en-US" dirty="0"/>
              <a:t> </a:t>
            </a:r>
            <a:r>
              <a:rPr lang="en-US" dirty="0" err="1"/>
              <a:t>sunarak</a:t>
            </a:r>
            <a:r>
              <a:rPr lang="en-US" dirty="0"/>
              <a:t> </a:t>
            </a:r>
            <a:r>
              <a:rPr lang="en-US" dirty="0" err="1"/>
              <a:t>alıcıları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distribütörleri</a:t>
            </a:r>
            <a:r>
              <a:rPr lang="en-US" dirty="0"/>
              <a:t> </a:t>
            </a:r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ödeme</a:t>
            </a:r>
            <a:r>
              <a:rPr lang="en-US" dirty="0"/>
              <a:t> </a:t>
            </a:r>
            <a:r>
              <a:rPr lang="en-US" dirty="0" err="1"/>
              <a:t>yapmaları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motive </a:t>
            </a:r>
            <a:r>
              <a:rPr lang="en-US" dirty="0" err="1"/>
              <a:t>edebilir</a:t>
            </a:r>
            <a:r>
              <a:rPr lang="en-US" dirty="0" smtClean="0"/>
              <a:t>.</a:t>
            </a:r>
            <a:endParaRPr lang="tr-TR" dirty="0"/>
          </a:p>
          <a:p>
            <a:pPr marL="1371600" lvl="3" indent="0">
              <a:buNone/>
            </a:pPr>
            <a:r>
              <a:rPr lang="tr-TR" sz="2800" b="1" dirty="0" smtClean="0"/>
              <a:t>               </a:t>
            </a:r>
            <a:r>
              <a:rPr lang="en-US" sz="2800" b="1" dirty="0" err="1" smtClean="0"/>
              <a:t>Tamamlayıcı</a:t>
            </a:r>
            <a:r>
              <a:rPr lang="en-US" sz="2800" b="1" dirty="0" smtClean="0"/>
              <a:t> </a:t>
            </a:r>
            <a:r>
              <a:rPr lang="en-US" sz="2800" b="1" dirty="0" err="1"/>
              <a:t>Malın</a:t>
            </a:r>
            <a:r>
              <a:rPr lang="en-US" sz="2800" b="1" dirty="0"/>
              <a:t> </a:t>
            </a:r>
            <a:r>
              <a:rPr lang="en-US" sz="2800" b="1" dirty="0" err="1" smtClean="0"/>
              <a:t>İşlevi</a:t>
            </a:r>
            <a:endParaRPr lang="tr-TR" sz="2800" dirty="0"/>
          </a:p>
          <a:p>
            <a:r>
              <a:rPr lang="en-US" dirty="0"/>
              <a:t>Bir </a:t>
            </a:r>
            <a:r>
              <a:rPr lang="en-US" dirty="0" err="1"/>
              <a:t>ürüne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talep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ürüne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talepten</a:t>
            </a:r>
            <a:r>
              <a:rPr lang="en-US" dirty="0"/>
              <a:t> </a:t>
            </a:r>
            <a:r>
              <a:rPr lang="en-US" dirty="0" err="1"/>
              <a:t>doğuyorsa</a:t>
            </a:r>
            <a:r>
              <a:rPr lang="en-US" dirty="0"/>
              <a:t> firma </a:t>
            </a:r>
            <a:r>
              <a:rPr lang="en-US" dirty="0" err="1"/>
              <a:t>asıl</a:t>
            </a:r>
            <a:r>
              <a:rPr lang="en-US" dirty="0"/>
              <a:t> </a:t>
            </a:r>
            <a:r>
              <a:rPr lang="en-US" dirty="0" err="1"/>
              <a:t>kâr</a:t>
            </a:r>
            <a:r>
              <a:rPr lang="en-US" dirty="0"/>
              <a:t> </a:t>
            </a:r>
            <a:r>
              <a:rPr lang="en-US" dirty="0" err="1"/>
              <a:t>sağlayan</a:t>
            </a:r>
            <a:r>
              <a:rPr lang="en-US" dirty="0"/>
              <a:t> </a:t>
            </a:r>
            <a:r>
              <a:rPr lang="en-US" dirty="0" err="1"/>
              <a:t>ürünlerin</a:t>
            </a:r>
            <a:r>
              <a:rPr lang="en-US" dirty="0"/>
              <a:t> </a:t>
            </a:r>
            <a:r>
              <a:rPr lang="en-US" dirty="0" err="1"/>
              <a:t>satışını</a:t>
            </a:r>
            <a:r>
              <a:rPr lang="en-US" dirty="0"/>
              <a:t> </a:t>
            </a:r>
            <a:r>
              <a:rPr lang="en-US" dirty="0" err="1"/>
              <a:t>artırmak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fiyatında</a:t>
            </a:r>
            <a:r>
              <a:rPr lang="en-US" dirty="0"/>
              <a:t>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fiyat</a:t>
            </a:r>
            <a:r>
              <a:rPr lang="en-US" dirty="0"/>
              <a:t> </a:t>
            </a:r>
            <a:r>
              <a:rPr lang="en-US" dirty="0" err="1"/>
              <a:t>stratejisi</a:t>
            </a:r>
            <a:r>
              <a:rPr lang="en-US" dirty="0"/>
              <a:t> </a:t>
            </a:r>
            <a:r>
              <a:rPr lang="en-US" dirty="0" err="1"/>
              <a:t>uygulayabilir</a:t>
            </a:r>
            <a:r>
              <a:rPr lang="en-US" dirty="0"/>
              <a:t>. </a:t>
            </a:r>
            <a:r>
              <a:rPr lang="en-US" dirty="0" err="1"/>
              <a:t>Firmanın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yelpazesi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tamamlayıcı</a:t>
            </a:r>
            <a:r>
              <a:rPr lang="en-US" dirty="0"/>
              <a:t> mal </a:t>
            </a:r>
            <a:r>
              <a:rPr lang="en-US" dirty="0" err="1"/>
              <a:t>unsuru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fiyatını</a:t>
            </a:r>
            <a:r>
              <a:rPr lang="en-US" dirty="0"/>
              <a:t>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tutması</a:t>
            </a:r>
            <a:r>
              <a:rPr lang="en-US" dirty="0"/>
              <a:t> </a:t>
            </a:r>
            <a:r>
              <a:rPr lang="en-US" dirty="0" err="1"/>
              <a:t>tüketicileri</a:t>
            </a:r>
            <a:r>
              <a:rPr lang="en-US" dirty="0"/>
              <a:t> </a:t>
            </a:r>
            <a:r>
              <a:rPr lang="en-US" dirty="0" err="1"/>
              <a:t>cazip</a:t>
            </a:r>
            <a:r>
              <a:rPr lang="en-US" dirty="0"/>
              <a:t> </a:t>
            </a:r>
            <a:r>
              <a:rPr lang="en-US" dirty="0" err="1"/>
              <a:t>gelmekte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dolayısıyla</a:t>
            </a:r>
            <a:r>
              <a:rPr lang="en-US" dirty="0"/>
              <a:t> her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ürüne</a:t>
            </a:r>
            <a:r>
              <a:rPr lang="en-US" dirty="0"/>
              <a:t> </a:t>
            </a:r>
            <a:r>
              <a:rPr lang="en-US" dirty="0" err="1"/>
              <a:t>talebi</a:t>
            </a:r>
            <a:r>
              <a:rPr lang="en-US" dirty="0"/>
              <a:t> </a:t>
            </a:r>
            <a:r>
              <a:rPr lang="en-US" dirty="0" err="1"/>
              <a:t>artırabilmektedir</a:t>
            </a:r>
            <a:r>
              <a:rPr lang="en-US" dirty="0"/>
              <a:t>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1212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0125" y="136478"/>
            <a:ext cx="11914496" cy="6605516"/>
          </a:xfrm>
        </p:spPr>
        <p:txBody>
          <a:bodyPr>
            <a:normAutofit lnSpcReduction="10000"/>
          </a:bodyPr>
          <a:lstStyle/>
          <a:p>
            <a:pPr marL="1371600" lvl="3" indent="0">
              <a:buNone/>
            </a:pPr>
            <a:endParaRPr lang="tr-TR" sz="3600" b="1" dirty="0" smtClean="0"/>
          </a:p>
          <a:p>
            <a:pPr marL="1371600" lvl="3" indent="0">
              <a:buNone/>
            </a:pPr>
            <a:r>
              <a:rPr lang="tr-TR" sz="3600" b="1" dirty="0" smtClean="0"/>
              <a:t>      </a:t>
            </a:r>
            <a:r>
              <a:rPr lang="en-US" sz="3600" b="1" dirty="0" err="1" smtClean="0"/>
              <a:t>Statik</a:t>
            </a:r>
            <a:r>
              <a:rPr lang="en-US" sz="3600" b="1" dirty="0" smtClean="0"/>
              <a:t> </a:t>
            </a:r>
            <a:r>
              <a:rPr lang="en-US" sz="3600" b="1" dirty="0"/>
              <a:t>Fiyatlandırma </a:t>
            </a:r>
            <a:r>
              <a:rPr lang="en-US" sz="3600" b="1" dirty="0" err="1" smtClean="0"/>
              <a:t>Taktiği</a:t>
            </a:r>
            <a:endParaRPr lang="tr-TR" sz="3600" dirty="0"/>
          </a:p>
          <a:p>
            <a:r>
              <a:rPr lang="en-US" sz="3600" dirty="0" err="1"/>
              <a:t>Firmaların</a:t>
            </a:r>
            <a:r>
              <a:rPr lang="en-US" sz="3600" dirty="0"/>
              <a:t> </a:t>
            </a:r>
            <a:r>
              <a:rPr lang="en-US" sz="3600" dirty="0" err="1"/>
              <a:t>ürünlerini</a:t>
            </a:r>
            <a:r>
              <a:rPr lang="en-US" sz="3600" dirty="0"/>
              <a:t> </a:t>
            </a:r>
            <a:r>
              <a:rPr lang="en-US" sz="3600" dirty="0" err="1"/>
              <a:t>tüm</a:t>
            </a:r>
            <a:r>
              <a:rPr lang="en-US" sz="3600" dirty="0"/>
              <a:t> </a:t>
            </a:r>
            <a:r>
              <a:rPr lang="en-US" sz="3600" dirty="0" err="1"/>
              <a:t>pazarlarda</a:t>
            </a:r>
            <a:r>
              <a:rPr lang="en-US" sz="3600" dirty="0"/>
              <a:t> </a:t>
            </a:r>
            <a:r>
              <a:rPr lang="en-US" sz="3600" dirty="0" err="1"/>
              <a:t>aynı</a:t>
            </a:r>
            <a:r>
              <a:rPr lang="en-US" sz="3600" dirty="0"/>
              <a:t> </a:t>
            </a:r>
            <a:r>
              <a:rPr lang="en-US" sz="3600" dirty="0" err="1"/>
              <a:t>fiyata</a:t>
            </a:r>
            <a:r>
              <a:rPr lang="en-US" sz="3600" dirty="0"/>
              <a:t> </a:t>
            </a:r>
            <a:r>
              <a:rPr lang="en-US" sz="3600" dirty="0" err="1"/>
              <a:t>satmasıdır</a:t>
            </a:r>
            <a:r>
              <a:rPr lang="en-US" sz="3600" dirty="0"/>
              <a:t>. </a:t>
            </a:r>
            <a:r>
              <a:rPr lang="en-US" sz="3600" dirty="0" err="1"/>
              <a:t>Ancak</a:t>
            </a:r>
            <a:r>
              <a:rPr lang="en-US" sz="3600" dirty="0"/>
              <a:t> </a:t>
            </a:r>
            <a:r>
              <a:rPr lang="en-US" sz="3600" dirty="0" err="1"/>
              <a:t>standart</a:t>
            </a:r>
            <a:r>
              <a:rPr lang="en-US" sz="3600" dirty="0"/>
              <a:t> </a:t>
            </a:r>
            <a:r>
              <a:rPr lang="en-US" sz="3600" dirty="0" err="1"/>
              <a:t>bir</a:t>
            </a:r>
            <a:r>
              <a:rPr lang="en-US" sz="3600" dirty="0"/>
              <a:t> </a:t>
            </a:r>
            <a:r>
              <a:rPr lang="en-US" sz="3600" dirty="0" err="1"/>
              <a:t>fiyatla</a:t>
            </a:r>
            <a:r>
              <a:rPr lang="en-US" sz="3600" dirty="0"/>
              <a:t> </a:t>
            </a:r>
            <a:r>
              <a:rPr lang="en-US" sz="3600" dirty="0" err="1"/>
              <a:t>çok</a:t>
            </a:r>
            <a:r>
              <a:rPr lang="en-US" sz="3600" dirty="0"/>
              <a:t> </a:t>
            </a:r>
            <a:r>
              <a:rPr lang="en-US" sz="3600" dirty="0" err="1"/>
              <a:t>sayıda</a:t>
            </a:r>
            <a:r>
              <a:rPr lang="en-US" sz="3600" dirty="0"/>
              <a:t> </a:t>
            </a:r>
            <a:r>
              <a:rPr lang="en-US" sz="3600" dirty="0" err="1"/>
              <a:t>pazarlara</a:t>
            </a:r>
            <a:r>
              <a:rPr lang="en-US" sz="3600" dirty="0"/>
              <a:t> </a:t>
            </a:r>
            <a:r>
              <a:rPr lang="en-US" sz="3600" dirty="0" err="1"/>
              <a:t>ulaşılması</a:t>
            </a:r>
            <a:r>
              <a:rPr lang="en-US" sz="3600" dirty="0"/>
              <a:t> </a:t>
            </a:r>
            <a:r>
              <a:rPr lang="en-US" sz="3600" dirty="0" err="1"/>
              <a:t>çok</a:t>
            </a:r>
            <a:r>
              <a:rPr lang="en-US" sz="3600" dirty="0"/>
              <a:t> </a:t>
            </a:r>
            <a:r>
              <a:rPr lang="en-US" sz="3600" dirty="0" err="1"/>
              <a:t>güç</a:t>
            </a:r>
            <a:r>
              <a:rPr lang="en-US" sz="3600" dirty="0"/>
              <a:t> </a:t>
            </a:r>
            <a:r>
              <a:rPr lang="en-US" sz="3600" dirty="0" err="1"/>
              <a:t>olmaktadır</a:t>
            </a:r>
            <a:r>
              <a:rPr lang="en-US" sz="3600" dirty="0" smtClean="0"/>
              <a:t>.</a:t>
            </a:r>
            <a:endParaRPr lang="tr-TR" sz="3600" dirty="0"/>
          </a:p>
          <a:p>
            <a:pPr marL="0" indent="0">
              <a:buNone/>
            </a:pPr>
            <a:r>
              <a:rPr lang="en-US" sz="3600" b="1" dirty="0" smtClean="0"/>
              <a:t> </a:t>
            </a:r>
            <a:r>
              <a:rPr lang="tr-TR" sz="3600" b="1" dirty="0" smtClean="0"/>
              <a:t>               </a:t>
            </a:r>
            <a:r>
              <a:rPr lang="en-US" sz="3600" b="1" dirty="0" err="1" smtClean="0"/>
              <a:t>Esnek</a:t>
            </a:r>
            <a:r>
              <a:rPr lang="en-US" sz="3600" b="1" dirty="0" smtClean="0"/>
              <a:t> </a:t>
            </a:r>
            <a:r>
              <a:rPr lang="en-US" sz="3600" b="1" dirty="0"/>
              <a:t>Fiyatlandırma </a:t>
            </a:r>
            <a:r>
              <a:rPr lang="en-US" sz="3600" b="1" dirty="0" err="1" smtClean="0"/>
              <a:t>Taktiği</a:t>
            </a:r>
            <a:endParaRPr lang="tr-TR" sz="3600" dirty="0"/>
          </a:p>
          <a:p>
            <a:r>
              <a:rPr lang="en-US" sz="3600" dirty="0" smtClean="0"/>
              <a:t>Firm</a:t>
            </a:r>
            <a:r>
              <a:rPr lang="tr-TR" sz="3600" dirty="0" smtClean="0"/>
              <a:t>a</a:t>
            </a:r>
            <a:r>
              <a:rPr lang="en-US" sz="3600" dirty="0" err="1" smtClean="0"/>
              <a:t>nın</a:t>
            </a:r>
            <a:r>
              <a:rPr lang="en-US" sz="3600" dirty="0" smtClean="0"/>
              <a:t> </a:t>
            </a:r>
            <a:r>
              <a:rPr lang="en-US" sz="3600" dirty="0" err="1"/>
              <a:t>ürünlerini</a:t>
            </a:r>
            <a:r>
              <a:rPr lang="en-US" sz="3600" dirty="0"/>
              <a:t> </a:t>
            </a:r>
            <a:r>
              <a:rPr lang="en-US" sz="3600" dirty="0" err="1"/>
              <a:t>farklı</a:t>
            </a:r>
            <a:r>
              <a:rPr lang="en-US" sz="3600" dirty="0"/>
              <a:t> </a:t>
            </a:r>
            <a:r>
              <a:rPr lang="en-US" sz="3600" dirty="0" err="1"/>
              <a:t>pazarlarda</a:t>
            </a:r>
            <a:r>
              <a:rPr lang="en-US" sz="3600" dirty="0"/>
              <a:t> </a:t>
            </a:r>
            <a:r>
              <a:rPr lang="en-US" sz="3600" dirty="0" err="1"/>
              <a:t>farklı</a:t>
            </a:r>
            <a:r>
              <a:rPr lang="en-US" sz="3600" dirty="0"/>
              <a:t> </a:t>
            </a:r>
            <a:r>
              <a:rPr lang="en-US" sz="3600" dirty="0" err="1"/>
              <a:t>fiyatlardan</a:t>
            </a:r>
            <a:r>
              <a:rPr lang="en-US" sz="3600" dirty="0"/>
              <a:t> </a:t>
            </a:r>
            <a:r>
              <a:rPr lang="en-US" sz="3600" dirty="0" err="1"/>
              <a:t>pazarlamasıdır</a:t>
            </a:r>
            <a:r>
              <a:rPr lang="en-US" sz="3600" dirty="0"/>
              <a:t>. Pazar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rekabet</a:t>
            </a:r>
            <a:r>
              <a:rPr lang="en-US" sz="3600" dirty="0"/>
              <a:t> </a:t>
            </a:r>
            <a:r>
              <a:rPr lang="en-US" sz="3600" dirty="0" err="1"/>
              <a:t>koşulları</a:t>
            </a:r>
            <a:r>
              <a:rPr lang="en-US" sz="3600" dirty="0"/>
              <a:t> </a:t>
            </a:r>
            <a:r>
              <a:rPr lang="en-US" sz="3600" dirty="0" err="1"/>
              <a:t>ile</a:t>
            </a:r>
            <a:r>
              <a:rPr lang="en-US" sz="3600" dirty="0"/>
              <a:t> </a:t>
            </a:r>
            <a:r>
              <a:rPr lang="en-US" sz="3600" dirty="0" err="1"/>
              <a:t>diğer</a:t>
            </a:r>
            <a:r>
              <a:rPr lang="en-US" sz="3600" dirty="0"/>
              <a:t> </a:t>
            </a:r>
            <a:r>
              <a:rPr lang="en-US" sz="3600" dirty="0" err="1"/>
              <a:t>çevresel</a:t>
            </a:r>
            <a:r>
              <a:rPr lang="en-US" sz="3600" dirty="0"/>
              <a:t> </a:t>
            </a:r>
            <a:r>
              <a:rPr lang="en-US" sz="3600" dirty="0" err="1"/>
              <a:t>faktörler</a:t>
            </a:r>
            <a:r>
              <a:rPr lang="en-US" sz="3600" dirty="0"/>
              <a:t> </a:t>
            </a:r>
            <a:r>
              <a:rPr lang="en-US" sz="3600" dirty="0" err="1"/>
              <a:t>bir</a:t>
            </a:r>
            <a:r>
              <a:rPr lang="en-US" sz="3600" dirty="0"/>
              <a:t> </a:t>
            </a:r>
            <a:r>
              <a:rPr lang="en-US" sz="3600" dirty="0" err="1"/>
              <a:t>ülkeden</a:t>
            </a:r>
            <a:r>
              <a:rPr lang="en-US" sz="3600" dirty="0"/>
              <a:t> </a:t>
            </a:r>
            <a:r>
              <a:rPr lang="en-US" sz="3600" dirty="0" err="1"/>
              <a:t>diğerine</a:t>
            </a:r>
            <a:r>
              <a:rPr lang="en-US" sz="3600" dirty="0"/>
              <a:t> </a:t>
            </a:r>
            <a:r>
              <a:rPr lang="en-US" sz="3600" dirty="0" err="1"/>
              <a:t>değişiklik</a:t>
            </a:r>
            <a:r>
              <a:rPr lang="en-US" sz="3600" dirty="0"/>
              <a:t> </a:t>
            </a:r>
            <a:r>
              <a:rPr lang="en-US" sz="3600" dirty="0" err="1"/>
              <a:t>gösterdiğine</a:t>
            </a:r>
            <a:r>
              <a:rPr lang="en-US" sz="3600" dirty="0"/>
              <a:t> </a:t>
            </a:r>
            <a:r>
              <a:rPr lang="en-US" sz="3600" dirty="0" err="1"/>
              <a:t>göre</a:t>
            </a:r>
            <a:r>
              <a:rPr lang="en-US" sz="3600" dirty="0"/>
              <a:t> </a:t>
            </a:r>
            <a:r>
              <a:rPr lang="en-US" sz="3600" dirty="0" err="1"/>
              <a:t>farklı</a:t>
            </a:r>
            <a:r>
              <a:rPr lang="en-US" sz="3600" dirty="0"/>
              <a:t> </a:t>
            </a:r>
            <a:r>
              <a:rPr lang="en-US" sz="3600" dirty="0" err="1"/>
              <a:t>pazarlarda</a:t>
            </a:r>
            <a:r>
              <a:rPr lang="en-US" sz="3600" dirty="0"/>
              <a:t> </a:t>
            </a:r>
            <a:r>
              <a:rPr lang="en-US" sz="3600" dirty="0" err="1"/>
              <a:t>farklı</a:t>
            </a:r>
            <a:r>
              <a:rPr lang="en-US" sz="3600" dirty="0"/>
              <a:t> </a:t>
            </a:r>
            <a:r>
              <a:rPr lang="en-US" sz="3600" dirty="0" err="1"/>
              <a:t>fiyatlar</a:t>
            </a:r>
            <a:r>
              <a:rPr lang="en-US" sz="3600" dirty="0"/>
              <a:t> </a:t>
            </a:r>
            <a:r>
              <a:rPr lang="en-US" sz="3600" dirty="0" err="1"/>
              <a:t>uygulanması</a:t>
            </a:r>
            <a:r>
              <a:rPr lang="en-US" sz="3600" dirty="0"/>
              <a:t> da </a:t>
            </a:r>
            <a:r>
              <a:rPr lang="en-US" sz="3600" dirty="0" err="1"/>
              <a:t>kaçınılmazdır</a:t>
            </a:r>
            <a:r>
              <a:rPr lang="en-US" sz="3600" dirty="0"/>
              <a:t>.</a:t>
            </a:r>
            <a:endParaRPr lang="tr-TR" sz="3600" dirty="0"/>
          </a:p>
          <a:p>
            <a:pPr marL="0" indent="0">
              <a:buNone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8008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8" y="1542196"/>
            <a:ext cx="11887200" cy="5186149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Uluslararası </a:t>
            </a:r>
            <a:r>
              <a:rPr lang="en-US" sz="2400" dirty="0" err="1"/>
              <a:t>pazarlarda</a:t>
            </a:r>
            <a:r>
              <a:rPr lang="en-US" sz="2400" dirty="0"/>
              <a:t> </a:t>
            </a:r>
            <a:r>
              <a:rPr lang="en-US" sz="2400" dirty="0" err="1"/>
              <a:t>fiyat</a:t>
            </a:r>
            <a:r>
              <a:rPr lang="en-US" sz="2400" dirty="0"/>
              <a:t> </a:t>
            </a:r>
            <a:r>
              <a:rPr lang="en-US" sz="2400" dirty="0" err="1"/>
              <a:t>belirleme</a:t>
            </a:r>
            <a:r>
              <a:rPr lang="en-US" sz="2400" dirty="0"/>
              <a:t> </a:t>
            </a:r>
            <a:r>
              <a:rPr lang="en-US" sz="2400" dirty="0" err="1"/>
              <a:t>işi</a:t>
            </a:r>
            <a:r>
              <a:rPr lang="en-US" sz="2400" dirty="0"/>
              <a:t> </a:t>
            </a:r>
            <a:r>
              <a:rPr lang="en-US" sz="2400" dirty="0" err="1"/>
              <a:t>pek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etkenden</a:t>
            </a:r>
            <a:r>
              <a:rPr lang="en-US" sz="2400" dirty="0"/>
              <a:t> </a:t>
            </a:r>
            <a:r>
              <a:rPr lang="en-US" sz="2400" dirty="0" err="1"/>
              <a:t>etkilenmesi</a:t>
            </a:r>
            <a:r>
              <a:rPr lang="en-US" sz="2400" dirty="0"/>
              <a:t> </a:t>
            </a:r>
            <a:r>
              <a:rPr lang="en-US" sz="2400" dirty="0" err="1"/>
              <a:t>dolayısı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karmaşık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işlemdir</a:t>
            </a:r>
            <a:r>
              <a:rPr lang="en-US" sz="2400" dirty="0"/>
              <a:t>. Bu </a:t>
            </a:r>
            <a:r>
              <a:rPr lang="en-US" sz="2400" dirty="0" err="1"/>
              <a:t>etkenler</a:t>
            </a:r>
            <a:r>
              <a:rPr lang="en-US" sz="2400" dirty="0"/>
              <a:t>; </a:t>
            </a:r>
            <a:r>
              <a:rPr lang="en-US" sz="2400" dirty="0" err="1"/>
              <a:t>tüketici</a:t>
            </a:r>
            <a:r>
              <a:rPr lang="en-US" sz="2400" dirty="0"/>
              <a:t> </a:t>
            </a:r>
            <a:r>
              <a:rPr lang="en-US" sz="2400" dirty="0" err="1"/>
              <a:t>davranışları</a:t>
            </a:r>
            <a:r>
              <a:rPr lang="en-US" sz="2400" dirty="0"/>
              <a:t>, </a:t>
            </a:r>
            <a:r>
              <a:rPr lang="en-US" sz="2400" dirty="0" err="1"/>
              <a:t>rekabet</a:t>
            </a:r>
            <a:r>
              <a:rPr lang="en-US" sz="2400" dirty="0"/>
              <a:t> </a:t>
            </a:r>
            <a:r>
              <a:rPr lang="en-US" sz="2400" dirty="0" err="1"/>
              <a:t>durumu</a:t>
            </a:r>
            <a:r>
              <a:rPr lang="en-US" sz="2400" dirty="0"/>
              <a:t>, </a:t>
            </a:r>
            <a:r>
              <a:rPr lang="en-US" sz="2400" dirty="0" err="1"/>
              <a:t>firmanın</a:t>
            </a:r>
            <a:r>
              <a:rPr lang="en-US" sz="2400" dirty="0"/>
              <a:t>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maliyet</a:t>
            </a:r>
            <a:r>
              <a:rPr lang="en-US" sz="2400" dirty="0"/>
              <a:t> </a:t>
            </a:r>
            <a:r>
              <a:rPr lang="en-US" sz="2400" dirty="0" err="1"/>
              <a:t>yapısı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kâr</a:t>
            </a:r>
            <a:r>
              <a:rPr lang="en-US" sz="2400" dirty="0"/>
              <a:t> </a:t>
            </a:r>
            <a:r>
              <a:rPr lang="en-US" sz="2400" dirty="0" err="1"/>
              <a:t>hedefleri</a:t>
            </a:r>
            <a:r>
              <a:rPr lang="en-US" sz="2400" dirty="0"/>
              <a:t>, </a:t>
            </a:r>
            <a:r>
              <a:rPr lang="en-US" sz="2400" dirty="0" err="1"/>
              <a:t>hükümet</a:t>
            </a:r>
            <a:r>
              <a:rPr lang="en-US" sz="2400" dirty="0"/>
              <a:t> </a:t>
            </a:r>
            <a:r>
              <a:rPr lang="en-US" sz="2400" dirty="0" err="1"/>
              <a:t>uygulamalarıdır</a:t>
            </a:r>
            <a:r>
              <a:rPr lang="en-US" sz="2400" dirty="0"/>
              <a:t>. </a:t>
            </a:r>
            <a:r>
              <a:rPr lang="en-US" sz="2400" dirty="0" err="1"/>
              <a:t>Döviz</a:t>
            </a:r>
            <a:r>
              <a:rPr lang="en-US" sz="2400" dirty="0"/>
              <a:t> </a:t>
            </a:r>
            <a:r>
              <a:rPr lang="en-US" sz="2400" dirty="0" err="1"/>
              <a:t>kuru</a:t>
            </a:r>
            <a:r>
              <a:rPr lang="en-US" sz="2400" dirty="0"/>
              <a:t> </a:t>
            </a:r>
            <a:r>
              <a:rPr lang="en-US" sz="2400" dirty="0" err="1"/>
              <a:t>dalgalanmaları</a:t>
            </a:r>
            <a:r>
              <a:rPr lang="en-US" sz="2400" dirty="0"/>
              <a:t> da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faktörlere</a:t>
            </a:r>
            <a:r>
              <a:rPr lang="en-US" sz="2400" dirty="0"/>
              <a:t> </a:t>
            </a:r>
            <a:r>
              <a:rPr lang="en-US" sz="2400" dirty="0" err="1"/>
              <a:t>eklendiğinde</a:t>
            </a:r>
            <a:r>
              <a:rPr lang="en-US" sz="2400" dirty="0"/>
              <a:t> </a:t>
            </a:r>
            <a:r>
              <a:rPr lang="en-US" sz="2400" dirty="0" err="1"/>
              <a:t>fiyatlandırma</a:t>
            </a:r>
            <a:r>
              <a:rPr lang="en-US" sz="2400" dirty="0"/>
              <a:t> </a:t>
            </a:r>
            <a:r>
              <a:rPr lang="en-US" sz="2400" dirty="0" err="1"/>
              <a:t>işi</a:t>
            </a:r>
            <a:r>
              <a:rPr lang="en-US" sz="2400" dirty="0"/>
              <a:t>, </a:t>
            </a:r>
            <a:r>
              <a:rPr lang="en-US" sz="2400" dirty="0" err="1"/>
              <a:t>firmalar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sürekli</a:t>
            </a:r>
            <a:r>
              <a:rPr lang="en-US" sz="2400" dirty="0"/>
              <a:t> </a:t>
            </a:r>
            <a:r>
              <a:rPr lang="en-US" sz="2400" dirty="0" err="1"/>
              <a:t>gözden</a:t>
            </a:r>
            <a:r>
              <a:rPr lang="en-US" sz="2400" dirty="0"/>
              <a:t> </a:t>
            </a:r>
            <a:r>
              <a:rPr lang="en-US" sz="2400" dirty="0" err="1"/>
              <a:t>geçirilmesi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takip</a:t>
            </a:r>
            <a:r>
              <a:rPr lang="en-US" sz="2400" dirty="0"/>
              <a:t> </a:t>
            </a:r>
            <a:r>
              <a:rPr lang="en-US" sz="2400" dirty="0" err="1"/>
              <a:t>edilmesi</a:t>
            </a:r>
            <a:r>
              <a:rPr lang="en-US" sz="2400" dirty="0"/>
              <a:t> </a:t>
            </a:r>
            <a:r>
              <a:rPr lang="en-US" sz="2400" dirty="0" err="1"/>
              <a:t>gereken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iş</a:t>
            </a:r>
            <a:r>
              <a:rPr lang="en-US" sz="2400" dirty="0"/>
              <a:t> </a:t>
            </a:r>
            <a:r>
              <a:rPr lang="en-US" sz="2400" dirty="0" err="1"/>
              <a:t>hâlini</a:t>
            </a:r>
            <a:r>
              <a:rPr lang="en-US" sz="2400" dirty="0"/>
              <a:t> </a:t>
            </a:r>
            <a:r>
              <a:rPr lang="en-US" sz="2400" dirty="0" err="1"/>
              <a:t>almaktadır</a:t>
            </a:r>
            <a:r>
              <a:rPr lang="en-US" sz="2400" dirty="0" smtClean="0"/>
              <a:t>.</a:t>
            </a:r>
            <a:endParaRPr lang="tr-TR" sz="2400" dirty="0"/>
          </a:p>
          <a:p>
            <a:pPr algn="ctr"/>
            <a:r>
              <a:rPr lang="en-US" sz="2400" dirty="0"/>
              <a:t>Fiyatlandırma </a:t>
            </a:r>
            <a:r>
              <a:rPr lang="en-US" sz="2400" dirty="0" err="1"/>
              <a:t>kararının</a:t>
            </a:r>
            <a:r>
              <a:rPr lang="en-US" sz="2400" dirty="0"/>
              <a:t> </a:t>
            </a:r>
            <a:r>
              <a:rPr lang="en-US" sz="2400" dirty="0" err="1"/>
              <a:t>pazarlama</a:t>
            </a:r>
            <a:r>
              <a:rPr lang="en-US" sz="2400" dirty="0"/>
              <a:t> </a:t>
            </a:r>
            <a:r>
              <a:rPr lang="en-US" sz="2400" dirty="0" err="1"/>
              <a:t>karmasının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elemanları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etkileşim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olması</a:t>
            </a:r>
            <a:r>
              <a:rPr lang="en-US" sz="2400" dirty="0"/>
              <a:t> </a:t>
            </a:r>
            <a:r>
              <a:rPr lang="en-US" sz="2400" dirty="0" err="1"/>
              <a:t>dikkat</a:t>
            </a:r>
            <a:r>
              <a:rPr lang="en-US" sz="2400" dirty="0"/>
              <a:t> </a:t>
            </a:r>
            <a:r>
              <a:rPr lang="en-US" sz="2400" dirty="0" err="1"/>
              <a:t>edilmesi</a:t>
            </a:r>
            <a:r>
              <a:rPr lang="en-US" sz="2400" dirty="0"/>
              <a:t> </a:t>
            </a:r>
            <a:r>
              <a:rPr lang="en-US" sz="2400" dirty="0" err="1"/>
              <a:t>gereken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husustur</a:t>
            </a:r>
            <a:r>
              <a:rPr lang="en-US" sz="2400" dirty="0"/>
              <a:t>. Buna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fiyatlandırma</a:t>
            </a:r>
            <a:r>
              <a:rPr lang="en-US" sz="2400" dirty="0"/>
              <a:t> </a:t>
            </a:r>
            <a:r>
              <a:rPr lang="en-US" sz="2400" dirty="0" err="1"/>
              <a:t>kararında</a:t>
            </a:r>
            <a:r>
              <a:rPr lang="en-US" sz="2400" dirty="0"/>
              <a:t> </a:t>
            </a:r>
            <a:r>
              <a:rPr lang="en-US" sz="2400" dirty="0" err="1"/>
              <a:t>belirleyici</a:t>
            </a:r>
            <a:r>
              <a:rPr lang="en-US" sz="2400" dirty="0"/>
              <a:t>  </a:t>
            </a:r>
            <a:r>
              <a:rPr lang="en-US" sz="2400" dirty="0" err="1"/>
              <a:t>rol</a:t>
            </a:r>
            <a:r>
              <a:rPr lang="en-US" sz="2400" dirty="0"/>
              <a:t> </a:t>
            </a:r>
            <a:r>
              <a:rPr lang="en-US" sz="2400" dirty="0" err="1"/>
              <a:t>oynayan</a:t>
            </a:r>
            <a:r>
              <a:rPr lang="en-US" sz="2400" dirty="0"/>
              <a:t> firma </a:t>
            </a:r>
            <a:r>
              <a:rPr lang="en-US" sz="2400" dirty="0" err="1"/>
              <a:t>hedefleri</a:t>
            </a:r>
            <a:r>
              <a:rPr lang="en-US" sz="2400" dirty="0"/>
              <a:t>, </a:t>
            </a:r>
            <a:r>
              <a:rPr lang="en-US" sz="2400" dirty="0" err="1"/>
              <a:t>maliyetler</a:t>
            </a:r>
            <a:r>
              <a:rPr lang="en-US" sz="2400" dirty="0"/>
              <a:t> (</a:t>
            </a:r>
            <a:r>
              <a:rPr lang="en-US" sz="2400" dirty="0" err="1"/>
              <a:t>üretim</a:t>
            </a:r>
            <a:r>
              <a:rPr lang="en-US" sz="2400" dirty="0"/>
              <a:t>, </a:t>
            </a:r>
            <a:r>
              <a:rPr lang="en-US" sz="2400" dirty="0" err="1"/>
              <a:t>ulaştırma</a:t>
            </a:r>
            <a:r>
              <a:rPr lang="en-US" sz="2400" dirty="0"/>
              <a:t>, </a:t>
            </a:r>
            <a:r>
              <a:rPr lang="en-US" sz="2400" dirty="0" err="1"/>
              <a:t>pazarlama</a:t>
            </a:r>
            <a:r>
              <a:rPr lang="en-US" sz="2400" dirty="0"/>
              <a:t> </a:t>
            </a:r>
            <a:r>
              <a:rPr lang="en-US" sz="2400" dirty="0" err="1"/>
              <a:t>maliyetleri</a:t>
            </a:r>
            <a:r>
              <a:rPr lang="en-US" sz="2400" dirty="0"/>
              <a:t>), </a:t>
            </a:r>
            <a:r>
              <a:rPr lang="en-US" sz="2400" dirty="0" err="1"/>
              <a:t>talep</a:t>
            </a:r>
            <a:r>
              <a:rPr lang="en-US" sz="2400" dirty="0"/>
              <a:t>, </a:t>
            </a:r>
            <a:r>
              <a:rPr lang="en-US" sz="2400" dirty="0" err="1"/>
              <a:t>rekabet</a:t>
            </a:r>
            <a:r>
              <a:rPr lang="en-US" sz="2400" dirty="0"/>
              <a:t>, </a:t>
            </a:r>
            <a:r>
              <a:rPr lang="en-US" sz="2400" dirty="0" err="1"/>
              <a:t>hükümet</a:t>
            </a:r>
            <a:r>
              <a:rPr lang="en-US" sz="2400" dirty="0"/>
              <a:t> </a:t>
            </a:r>
            <a:r>
              <a:rPr lang="en-US" sz="2400" dirty="0" err="1"/>
              <a:t>politikaları</a:t>
            </a:r>
            <a:r>
              <a:rPr lang="en-US" sz="2400" dirty="0"/>
              <a:t>, </a:t>
            </a:r>
            <a:r>
              <a:rPr lang="en-US" sz="2400" dirty="0" err="1"/>
              <a:t>gümrük</a:t>
            </a:r>
            <a:r>
              <a:rPr lang="en-US" sz="2400" dirty="0"/>
              <a:t> </a:t>
            </a:r>
            <a:r>
              <a:rPr lang="en-US" sz="2400" dirty="0" err="1"/>
              <a:t>vergileri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vergiler</a:t>
            </a:r>
            <a:r>
              <a:rPr lang="en-US" sz="2400" dirty="0"/>
              <a:t>, </a:t>
            </a:r>
            <a:r>
              <a:rPr lang="en-US" sz="2400" dirty="0" err="1"/>
              <a:t>enflasyon</a:t>
            </a:r>
            <a:r>
              <a:rPr lang="en-US" sz="2400" dirty="0"/>
              <a:t>, </a:t>
            </a:r>
            <a:r>
              <a:rPr lang="en-US" sz="2400" dirty="0" err="1"/>
              <a:t>üretim</a:t>
            </a:r>
            <a:r>
              <a:rPr lang="en-US" sz="2400" dirty="0"/>
              <a:t> </a:t>
            </a:r>
            <a:r>
              <a:rPr lang="en-US" sz="2400" dirty="0" err="1"/>
              <a:t>hattı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unsurların</a:t>
            </a:r>
            <a:r>
              <a:rPr lang="en-US" sz="2400" dirty="0"/>
              <a:t> </a:t>
            </a:r>
            <a:r>
              <a:rPr lang="en-US" sz="2400" dirty="0" err="1"/>
              <a:t>yanında</a:t>
            </a:r>
            <a:r>
              <a:rPr lang="en-US" sz="2400" dirty="0"/>
              <a:t> </a:t>
            </a:r>
            <a:r>
              <a:rPr lang="en-US" sz="2400" dirty="0" err="1"/>
              <a:t>dağıtım</a:t>
            </a:r>
            <a:r>
              <a:rPr lang="en-US" sz="2400" dirty="0"/>
              <a:t> </a:t>
            </a:r>
            <a:r>
              <a:rPr lang="en-US" sz="2400" dirty="0" err="1"/>
              <a:t>kanalları</a:t>
            </a:r>
            <a:r>
              <a:rPr lang="en-US" sz="2400" dirty="0"/>
              <a:t>, </a:t>
            </a:r>
            <a:r>
              <a:rPr lang="en-US" sz="2400" dirty="0" err="1"/>
              <a:t>ürün</a:t>
            </a:r>
            <a:r>
              <a:rPr lang="en-US" sz="2400" dirty="0"/>
              <a:t> </a:t>
            </a:r>
            <a:r>
              <a:rPr lang="en-US" sz="2400" dirty="0" err="1"/>
              <a:t>özellikleri</a:t>
            </a:r>
            <a:r>
              <a:rPr lang="en-US" sz="2400" dirty="0"/>
              <a:t>, </a:t>
            </a:r>
            <a:r>
              <a:rPr lang="en-US" sz="2400" dirty="0" err="1"/>
              <a:t>tanıtım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tutundurma</a:t>
            </a:r>
            <a:r>
              <a:rPr lang="en-US" sz="2400" dirty="0"/>
              <a:t> </a:t>
            </a:r>
            <a:r>
              <a:rPr lang="en-US" sz="2400" dirty="0" err="1"/>
              <a:t>çalışmaları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pazarlama</a:t>
            </a:r>
            <a:r>
              <a:rPr lang="en-US" sz="2400" dirty="0"/>
              <a:t> </a:t>
            </a:r>
            <a:r>
              <a:rPr lang="en-US" sz="2400" dirty="0" err="1"/>
              <a:t>karması</a:t>
            </a:r>
            <a:r>
              <a:rPr lang="en-US" sz="2400" dirty="0"/>
              <a:t> </a:t>
            </a:r>
            <a:r>
              <a:rPr lang="en-US" sz="2400" dirty="0" err="1"/>
              <a:t>elemanları</a:t>
            </a:r>
            <a:r>
              <a:rPr lang="en-US" sz="2400" dirty="0"/>
              <a:t> da </a:t>
            </a:r>
            <a:r>
              <a:rPr lang="en-US" sz="2400" dirty="0" err="1"/>
              <a:t>dikkate</a:t>
            </a:r>
            <a:r>
              <a:rPr lang="en-US" sz="2400" dirty="0"/>
              <a:t> </a:t>
            </a:r>
            <a:r>
              <a:rPr lang="en-US" sz="2400" dirty="0" err="1"/>
              <a:t>alınmalıdır</a:t>
            </a:r>
            <a:r>
              <a:rPr lang="en-US" sz="2400" dirty="0"/>
              <a:t>.</a:t>
            </a:r>
            <a:endParaRPr lang="tr-TR" sz="2400" dirty="0"/>
          </a:p>
          <a:p>
            <a:pPr marL="0" indent="0" algn="ctr">
              <a:buNone/>
            </a:pPr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478" y="95535"/>
            <a:ext cx="11887200" cy="1241946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/>
              <a:t>Fiyatlandırmaya </a:t>
            </a:r>
            <a:r>
              <a:rPr lang="en-US" sz="3200" b="1" dirty="0" err="1"/>
              <a:t>Etki</a:t>
            </a:r>
            <a:r>
              <a:rPr lang="en-US" sz="3200" b="1" dirty="0"/>
              <a:t> Eden </a:t>
            </a:r>
            <a:r>
              <a:rPr lang="en-US" sz="3200" b="1" dirty="0" err="1"/>
              <a:t>Faktörler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74447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82" y="95534"/>
            <a:ext cx="11982734" cy="66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9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8" y="1392072"/>
            <a:ext cx="11955438" cy="53226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tr-TR" sz="3200" dirty="0"/>
          </a:p>
          <a:p>
            <a:pPr algn="ctr"/>
            <a:r>
              <a:rPr lang="en-US" sz="3200" dirty="0" smtClean="0"/>
              <a:t>Üretim </a:t>
            </a:r>
            <a:r>
              <a:rPr lang="en-US" sz="3200" dirty="0" err="1"/>
              <a:t>miktarının</a:t>
            </a:r>
            <a:r>
              <a:rPr lang="en-US" sz="3200" dirty="0"/>
              <a:t> </a:t>
            </a:r>
            <a:r>
              <a:rPr lang="en-US" sz="3200" dirty="0" err="1"/>
              <a:t>artışından</a:t>
            </a:r>
            <a:r>
              <a:rPr lang="en-US" sz="3200" dirty="0"/>
              <a:t> </a:t>
            </a:r>
            <a:r>
              <a:rPr lang="en-US" sz="3200" dirty="0" err="1"/>
              <a:t>bağımsız</a:t>
            </a:r>
            <a:r>
              <a:rPr lang="en-US" sz="3200" dirty="0"/>
              <a:t> </a:t>
            </a:r>
            <a:r>
              <a:rPr lang="en-US" sz="3200" dirty="0" err="1"/>
              <a:t>olarak</a:t>
            </a:r>
            <a:r>
              <a:rPr lang="en-US" sz="3200" dirty="0"/>
              <a:t> her </a:t>
            </a:r>
            <a:r>
              <a:rPr lang="en-US" sz="3200" dirty="0" err="1"/>
              <a:t>işletmenin</a:t>
            </a:r>
            <a:r>
              <a:rPr lang="en-US" sz="3200" dirty="0"/>
              <a:t> </a:t>
            </a:r>
            <a:r>
              <a:rPr lang="en-US" sz="3200" dirty="0" err="1"/>
              <a:t>üstlenmek</a:t>
            </a:r>
            <a:r>
              <a:rPr lang="en-US" sz="3200" dirty="0"/>
              <a:t> </a:t>
            </a:r>
            <a:r>
              <a:rPr lang="en-US" sz="3200" dirty="0" err="1"/>
              <a:t>zorunda</a:t>
            </a:r>
            <a:r>
              <a:rPr lang="en-US" sz="3200" dirty="0"/>
              <a:t>  </a:t>
            </a:r>
            <a:r>
              <a:rPr lang="en-US" sz="3200" dirty="0" err="1"/>
              <a:t>olduğu</a:t>
            </a:r>
            <a:r>
              <a:rPr lang="en-US" sz="3200" dirty="0"/>
              <a:t> </a:t>
            </a:r>
            <a:r>
              <a:rPr lang="en-US" sz="3200" dirty="0" err="1"/>
              <a:t>kira</a:t>
            </a:r>
            <a:r>
              <a:rPr lang="en-US" sz="3200" dirty="0"/>
              <a:t>, </a:t>
            </a:r>
            <a:r>
              <a:rPr lang="en-US" sz="3200" dirty="0" err="1"/>
              <a:t>amortisman</a:t>
            </a:r>
            <a:r>
              <a:rPr lang="en-US" sz="3200" dirty="0"/>
              <a:t>, </a:t>
            </a:r>
            <a:r>
              <a:rPr lang="en-US" sz="3200" dirty="0" err="1"/>
              <a:t>işletme</a:t>
            </a:r>
            <a:r>
              <a:rPr lang="en-US" sz="3200" dirty="0"/>
              <a:t> </a:t>
            </a:r>
            <a:r>
              <a:rPr lang="en-US" sz="3200" dirty="0" err="1"/>
              <a:t>giderleri</a:t>
            </a:r>
            <a:r>
              <a:rPr lang="en-US" sz="3200" dirty="0"/>
              <a:t> </a:t>
            </a:r>
            <a:r>
              <a:rPr lang="en-US" sz="3200" dirty="0" err="1"/>
              <a:t>gibi</a:t>
            </a:r>
            <a:r>
              <a:rPr lang="en-US" sz="3200" dirty="0"/>
              <a:t> </a:t>
            </a:r>
            <a:r>
              <a:rPr lang="en-US" sz="3200" dirty="0" err="1"/>
              <a:t>maliyetler</a:t>
            </a:r>
            <a:r>
              <a:rPr lang="en-US" sz="3200" dirty="0"/>
              <a:t> </a:t>
            </a:r>
            <a:r>
              <a:rPr lang="en-US" sz="3200" dirty="0" err="1"/>
              <a:t>sabit</a:t>
            </a:r>
            <a:r>
              <a:rPr lang="en-US" sz="3200" dirty="0"/>
              <a:t> </a:t>
            </a:r>
            <a:r>
              <a:rPr lang="en-US" sz="3200" dirty="0" err="1"/>
              <a:t>maliyetlerdir</a:t>
            </a:r>
            <a:r>
              <a:rPr lang="en-US" sz="3200" dirty="0"/>
              <a:t>. İşletmelerin </a:t>
            </a:r>
            <a:r>
              <a:rPr lang="en-US" sz="3200" dirty="0" err="1"/>
              <a:t>üstlenmek</a:t>
            </a:r>
            <a:r>
              <a:rPr lang="en-US" sz="3200" dirty="0"/>
              <a:t> </a:t>
            </a:r>
            <a:r>
              <a:rPr lang="en-US" sz="3200" dirty="0" err="1"/>
              <a:t>zorunda</a:t>
            </a:r>
            <a:r>
              <a:rPr lang="en-US" sz="3200" dirty="0"/>
              <a:t> </a:t>
            </a:r>
            <a:r>
              <a:rPr lang="en-US" sz="3200" dirty="0" err="1"/>
              <a:t>olduğu</a:t>
            </a:r>
            <a:r>
              <a:rPr lang="en-US" sz="3200" dirty="0"/>
              <a:t> </a:t>
            </a:r>
            <a:r>
              <a:rPr lang="en-US" sz="3200" dirty="0" err="1"/>
              <a:t>üretim</a:t>
            </a:r>
            <a:r>
              <a:rPr lang="en-US" sz="3200" dirty="0"/>
              <a:t> </a:t>
            </a:r>
            <a:r>
              <a:rPr lang="en-US" sz="3200" dirty="0" err="1"/>
              <a:t>artışına</a:t>
            </a:r>
            <a:r>
              <a:rPr lang="en-US" sz="3200" dirty="0"/>
              <a:t> </a:t>
            </a:r>
            <a:r>
              <a:rPr lang="en-US" sz="3200" dirty="0" err="1"/>
              <a:t>bağlı</a:t>
            </a:r>
            <a:r>
              <a:rPr lang="en-US" sz="3200" dirty="0"/>
              <a:t> </a:t>
            </a:r>
            <a:r>
              <a:rPr lang="en-US" sz="3200" dirty="0" err="1"/>
              <a:t>olarak</a:t>
            </a:r>
            <a:r>
              <a:rPr lang="en-US" sz="3200" dirty="0"/>
              <a:t> </a:t>
            </a:r>
            <a:r>
              <a:rPr lang="en-US" sz="3200" dirty="0" err="1"/>
              <a:t>artan</a:t>
            </a:r>
            <a:r>
              <a:rPr lang="en-US" sz="3200" dirty="0"/>
              <a:t> </a:t>
            </a:r>
            <a:r>
              <a:rPr lang="en-US" sz="3200" dirty="0" err="1"/>
              <a:t>maliyetler</a:t>
            </a:r>
            <a:r>
              <a:rPr lang="en-US" sz="3200" dirty="0"/>
              <a:t> de </a:t>
            </a:r>
            <a:r>
              <a:rPr lang="en-US" sz="3200" dirty="0" err="1"/>
              <a:t>bulunmaktadır</a:t>
            </a:r>
            <a:r>
              <a:rPr lang="en-US" sz="3200" dirty="0" smtClean="0"/>
              <a:t>.</a:t>
            </a:r>
            <a:endParaRPr lang="tr-TR" sz="3200" dirty="0"/>
          </a:p>
          <a:p>
            <a:pPr algn="ctr"/>
            <a:r>
              <a:rPr lang="en-US" sz="3200" dirty="0" err="1"/>
              <a:t>Bunlar</a:t>
            </a:r>
            <a:r>
              <a:rPr lang="en-US" sz="3200" dirty="0"/>
              <a:t> </a:t>
            </a:r>
            <a:r>
              <a:rPr lang="en-US" sz="3200" dirty="0" err="1"/>
              <a:t>malzeme</a:t>
            </a:r>
            <a:r>
              <a:rPr lang="en-US" sz="3200" dirty="0"/>
              <a:t> </a:t>
            </a:r>
            <a:r>
              <a:rPr lang="en-US" sz="3200" dirty="0" err="1"/>
              <a:t>giderleri</a:t>
            </a:r>
            <a:r>
              <a:rPr lang="en-US" sz="3200" dirty="0"/>
              <a:t>, </a:t>
            </a:r>
            <a:r>
              <a:rPr lang="en-US" sz="3200" dirty="0" err="1"/>
              <a:t>emek</a:t>
            </a:r>
            <a:r>
              <a:rPr lang="en-US" sz="3200" dirty="0"/>
              <a:t> </a:t>
            </a:r>
            <a:r>
              <a:rPr lang="en-US" sz="3200" dirty="0" err="1"/>
              <a:t>giderleri</a:t>
            </a:r>
            <a:r>
              <a:rPr lang="en-US" sz="3200" dirty="0"/>
              <a:t>, </a:t>
            </a:r>
            <a:r>
              <a:rPr lang="en-US" sz="3200" dirty="0" err="1"/>
              <a:t>yakıt</a:t>
            </a:r>
            <a:r>
              <a:rPr lang="en-US" sz="3200" dirty="0"/>
              <a:t>, </a:t>
            </a:r>
            <a:r>
              <a:rPr lang="en-US" sz="3200" dirty="0" err="1"/>
              <a:t>enerji</a:t>
            </a:r>
            <a:r>
              <a:rPr lang="en-US" sz="3200" dirty="0"/>
              <a:t> </a:t>
            </a:r>
            <a:r>
              <a:rPr lang="en-US" sz="3200" dirty="0" err="1"/>
              <a:t>giderleri</a:t>
            </a:r>
            <a:r>
              <a:rPr lang="en-US" sz="3200" dirty="0"/>
              <a:t> </a:t>
            </a:r>
            <a:r>
              <a:rPr lang="en-US" sz="3200" dirty="0" err="1"/>
              <a:t>gibi</a:t>
            </a:r>
            <a:r>
              <a:rPr lang="en-US" sz="3200" dirty="0"/>
              <a:t> </a:t>
            </a:r>
            <a:r>
              <a:rPr lang="en-US" sz="3200" dirty="0" err="1"/>
              <a:t>değişken</a:t>
            </a:r>
            <a:r>
              <a:rPr lang="en-US" sz="3200" dirty="0"/>
              <a:t> </a:t>
            </a:r>
            <a:r>
              <a:rPr lang="en-US" sz="3200" dirty="0" err="1"/>
              <a:t>maliyetlerdir</a:t>
            </a:r>
            <a:r>
              <a:rPr lang="en-US" sz="3200" dirty="0"/>
              <a:t>. </a:t>
            </a:r>
            <a:r>
              <a:rPr lang="en-US" sz="3200" dirty="0" err="1"/>
              <a:t>Sabit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değişken</a:t>
            </a:r>
            <a:r>
              <a:rPr lang="en-US" sz="3200" dirty="0"/>
              <a:t> </a:t>
            </a:r>
            <a:r>
              <a:rPr lang="en-US" sz="3200" dirty="0" err="1"/>
              <a:t>maliyetlerin</a:t>
            </a:r>
            <a:r>
              <a:rPr lang="en-US" sz="3200" dirty="0"/>
              <a:t> </a:t>
            </a:r>
            <a:r>
              <a:rPr lang="en-US" sz="3200" dirty="0" err="1"/>
              <a:t>toplamı</a:t>
            </a:r>
            <a:r>
              <a:rPr lang="en-US" sz="3200" dirty="0"/>
              <a:t>, </a:t>
            </a:r>
            <a:r>
              <a:rPr lang="en-US" sz="3200" dirty="0" err="1"/>
              <a:t>bir</a:t>
            </a:r>
            <a:r>
              <a:rPr lang="en-US" sz="3200" dirty="0"/>
              <a:t> mal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yapılan</a:t>
            </a:r>
            <a:r>
              <a:rPr lang="en-US" sz="3200" dirty="0"/>
              <a:t> </a:t>
            </a:r>
            <a:r>
              <a:rPr lang="en-US" sz="3200" dirty="0" err="1"/>
              <a:t>toplam</a:t>
            </a:r>
            <a:r>
              <a:rPr lang="en-US" sz="3200" dirty="0"/>
              <a:t> </a:t>
            </a:r>
            <a:r>
              <a:rPr lang="en-US" sz="3200" dirty="0" err="1"/>
              <a:t>maliyet</a:t>
            </a:r>
            <a:r>
              <a:rPr lang="en-US" sz="3200" dirty="0"/>
              <a:t> </a:t>
            </a:r>
            <a:r>
              <a:rPr lang="en-US" sz="3200" dirty="0" err="1"/>
              <a:t>harcamaları</a:t>
            </a:r>
            <a:r>
              <a:rPr lang="en-US" sz="3200" dirty="0"/>
              <a:t> </a:t>
            </a:r>
            <a:r>
              <a:rPr lang="en-US" sz="3200" dirty="0" err="1"/>
              <a:t>değerini</a:t>
            </a:r>
            <a:r>
              <a:rPr lang="en-US" sz="3200" dirty="0"/>
              <a:t> </a:t>
            </a:r>
            <a:r>
              <a:rPr lang="en-US" sz="3200" dirty="0" err="1"/>
              <a:t>vermektedir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478" y="122831"/>
            <a:ext cx="11955438" cy="111911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Fiyatların </a:t>
            </a:r>
            <a:r>
              <a:rPr lang="en-US" dirty="0" err="1"/>
              <a:t>Belirlenmesinde</a:t>
            </a:r>
            <a:r>
              <a:rPr lang="en-US" dirty="0"/>
              <a:t> </a:t>
            </a:r>
            <a:r>
              <a:rPr lang="en-US" dirty="0" err="1"/>
              <a:t>Etkili</a:t>
            </a:r>
            <a:r>
              <a:rPr lang="en-US" dirty="0"/>
              <a:t> Olan Maliyet </a:t>
            </a:r>
            <a:r>
              <a:rPr lang="en-US" dirty="0" err="1"/>
              <a:t>Unsurları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618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7" y="163773"/>
            <a:ext cx="11900847" cy="653727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tr-TR" sz="3200" dirty="0"/>
          </a:p>
          <a:p>
            <a:pPr algn="ctr"/>
            <a:r>
              <a:rPr lang="en-US" sz="3200" dirty="0" smtClean="0"/>
              <a:t>Uluslararası </a:t>
            </a:r>
            <a:r>
              <a:rPr lang="en-US" sz="3200" dirty="0" err="1"/>
              <a:t>alanda</a:t>
            </a:r>
            <a:r>
              <a:rPr lang="en-US" sz="3200" dirty="0"/>
              <a:t> </a:t>
            </a:r>
            <a:r>
              <a:rPr lang="en-US" sz="3200" dirty="0" err="1"/>
              <a:t>zorlayıcı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fiyat</a:t>
            </a:r>
            <a:r>
              <a:rPr lang="en-US" sz="3200" dirty="0"/>
              <a:t> </a:t>
            </a:r>
            <a:r>
              <a:rPr lang="en-US" sz="3200" dirty="0" err="1"/>
              <a:t>politikası</a:t>
            </a:r>
            <a:r>
              <a:rPr lang="en-US" sz="3200" dirty="0"/>
              <a:t> </a:t>
            </a:r>
            <a:r>
              <a:rPr lang="en-US" sz="3200" dirty="0" err="1"/>
              <a:t>izlemeyi</a:t>
            </a:r>
            <a:r>
              <a:rPr lang="en-US" sz="3200" dirty="0"/>
              <a:t> </a:t>
            </a:r>
            <a:r>
              <a:rPr lang="en-US" sz="3200" dirty="0" err="1"/>
              <a:t>hedeflemiş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firma </a:t>
            </a:r>
            <a:r>
              <a:rPr lang="en-US" sz="3200" dirty="0" err="1"/>
              <a:t>açısından</a:t>
            </a:r>
            <a:r>
              <a:rPr lang="en-US" sz="3200" dirty="0"/>
              <a:t> </a:t>
            </a:r>
            <a:r>
              <a:rPr lang="en-US" sz="3200" dirty="0" err="1"/>
              <a:t>marjinal</a:t>
            </a:r>
            <a:r>
              <a:rPr lang="en-US" sz="3200" dirty="0"/>
              <a:t> </a:t>
            </a:r>
            <a:r>
              <a:rPr lang="en-US" sz="3200" dirty="0" err="1"/>
              <a:t>maliyetlerin</a:t>
            </a:r>
            <a:r>
              <a:rPr lang="en-US" sz="3200" dirty="0"/>
              <a:t> </a:t>
            </a:r>
            <a:r>
              <a:rPr lang="en-US" sz="3200" dirty="0" err="1"/>
              <a:t>olabildiğince</a:t>
            </a:r>
            <a:r>
              <a:rPr lang="en-US" sz="3200" dirty="0"/>
              <a:t> </a:t>
            </a:r>
            <a:r>
              <a:rPr lang="en-US" sz="3200" dirty="0" err="1"/>
              <a:t>düşük</a:t>
            </a:r>
            <a:r>
              <a:rPr lang="en-US" sz="3200" dirty="0"/>
              <a:t> </a:t>
            </a:r>
            <a:r>
              <a:rPr lang="en-US" sz="3200" dirty="0" err="1"/>
              <a:t>tutulması</a:t>
            </a:r>
            <a:r>
              <a:rPr lang="en-US" sz="3200" dirty="0"/>
              <a:t> </a:t>
            </a:r>
            <a:r>
              <a:rPr lang="en-US" sz="3200" dirty="0" err="1"/>
              <a:t>yararlı</a:t>
            </a:r>
            <a:r>
              <a:rPr lang="en-US" sz="3200" dirty="0"/>
              <a:t> </a:t>
            </a:r>
            <a:r>
              <a:rPr lang="en-US" sz="3200" dirty="0" err="1"/>
              <a:t>olacaktır</a:t>
            </a:r>
            <a:r>
              <a:rPr lang="en-US" sz="3200" dirty="0"/>
              <a:t>. </a:t>
            </a:r>
            <a:r>
              <a:rPr lang="en-US" sz="3200" dirty="0" err="1"/>
              <a:t>Ancak</a:t>
            </a:r>
            <a:r>
              <a:rPr lang="en-US" sz="3200" dirty="0"/>
              <a:t> </a:t>
            </a:r>
            <a:r>
              <a:rPr lang="en-US" sz="3200" dirty="0" err="1"/>
              <a:t>uluslararası</a:t>
            </a:r>
            <a:r>
              <a:rPr lang="en-US" sz="3200" dirty="0"/>
              <a:t> </a:t>
            </a:r>
            <a:r>
              <a:rPr lang="en-US" sz="3200" dirty="0" err="1"/>
              <a:t>alanda</a:t>
            </a:r>
            <a:r>
              <a:rPr lang="en-US" sz="3200" dirty="0"/>
              <a:t> </a:t>
            </a:r>
            <a:r>
              <a:rPr lang="en-US" sz="3200" dirty="0" err="1"/>
              <a:t>ün</a:t>
            </a:r>
            <a:r>
              <a:rPr lang="en-US" sz="3200" dirty="0"/>
              <a:t> </a:t>
            </a:r>
            <a:r>
              <a:rPr lang="en-US" sz="3200" dirty="0" err="1"/>
              <a:t>yapmış</a:t>
            </a:r>
            <a:r>
              <a:rPr lang="en-US" sz="3200" dirty="0"/>
              <a:t> </a:t>
            </a:r>
            <a:r>
              <a:rPr lang="en-US" sz="3200" dirty="0" err="1"/>
              <a:t>büyük</a:t>
            </a:r>
            <a:r>
              <a:rPr lang="en-US" sz="3200" dirty="0"/>
              <a:t> </a:t>
            </a:r>
            <a:r>
              <a:rPr lang="en-US" sz="3200" dirty="0" err="1"/>
              <a:t>firmalar</a:t>
            </a:r>
            <a:r>
              <a:rPr lang="en-US" sz="3200" dirty="0"/>
              <a:t> </a:t>
            </a:r>
            <a:r>
              <a:rPr lang="en-US" sz="3200" dirty="0" err="1"/>
              <a:t>aşağıdaki</a:t>
            </a:r>
            <a:r>
              <a:rPr lang="en-US" sz="3200" dirty="0"/>
              <a:t> </a:t>
            </a:r>
            <a:r>
              <a:rPr lang="en-US" sz="3200" dirty="0" err="1"/>
              <a:t>nedenlerden</a:t>
            </a:r>
            <a:r>
              <a:rPr lang="en-US" sz="3200" dirty="0"/>
              <a:t> </a:t>
            </a:r>
            <a:r>
              <a:rPr lang="en-US" sz="3200" dirty="0" err="1"/>
              <a:t>ötürü</a:t>
            </a:r>
            <a:r>
              <a:rPr lang="en-US" sz="3200" dirty="0"/>
              <a:t>, </a:t>
            </a:r>
            <a:r>
              <a:rPr lang="en-US" sz="3200" dirty="0" err="1"/>
              <a:t>düşük</a:t>
            </a:r>
            <a:r>
              <a:rPr lang="en-US" sz="3200" dirty="0"/>
              <a:t> </a:t>
            </a:r>
            <a:r>
              <a:rPr lang="en-US" sz="3200" dirty="0" err="1"/>
              <a:t>fiyat</a:t>
            </a:r>
            <a:r>
              <a:rPr lang="en-US" sz="3200" dirty="0"/>
              <a:t> </a:t>
            </a:r>
            <a:r>
              <a:rPr lang="en-US" sz="3200" dirty="0" err="1"/>
              <a:t>politikalarından</a:t>
            </a:r>
            <a:r>
              <a:rPr lang="en-US" sz="3200" dirty="0"/>
              <a:t> </a:t>
            </a:r>
            <a:r>
              <a:rPr lang="en-US" sz="3200" dirty="0" err="1"/>
              <a:t>etkilenmeyebilir</a:t>
            </a:r>
            <a:r>
              <a:rPr lang="en-US" sz="3200" dirty="0" smtClean="0"/>
              <a:t>.</a:t>
            </a:r>
            <a:endParaRPr lang="tr-TR" sz="3200" dirty="0"/>
          </a:p>
          <a:p>
            <a:pPr lvl="3"/>
            <a:r>
              <a:rPr lang="en-US" sz="3200" dirty="0"/>
              <a:t>Marka</a:t>
            </a:r>
            <a:endParaRPr lang="tr-TR" sz="3200" dirty="0"/>
          </a:p>
          <a:p>
            <a:pPr lvl="3"/>
            <a:r>
              <a:rPr lang="en-US" sz="3200" dirty="0" err="1"/>
              <a:t>Güvenilir</a:t>
            </a:r>
            <a:r>
              <a:rPr lang="en-US" sz="3200" dirty="0"/>
              <a:t> </a:t>
            </a:r>
            <a:r>
              <a:rPr lang="en-US" sz="3200" dirty="0" err="1"/>
              <a:t>kalite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hizmet</a:t>
            </a:r>
            <a:endParaRPr lang="tr-TR" sz="3200" dirty="0"/>
          </a:p>
          <a:p>
            <a:pPr lvl="3"/>
            <a:r>
              <a:rPr lang="en-US" sz="3200" dirty="0" err="1"/>
              <a:t>Dağıtım</a:t>
            </a:r>
            <a:r>
              <a:rPr lang="en-US" sz="3200" dirty="0"/>
              <a:t> </a:t>
            </a:r>
            <a:r>
              <a:rPr lang="en-US" sz="3200" dirty="0" err="1"/>
              <a:t>kanallarının</a:t>
            </a:r>
            <a:r>
              <a:rPr lang="en-US" sz="3200" dirty="0"/>
              <a:t> </a:t>
            </a:r>
            <a:r>
              <a:rPr lang="en-US" sz="3200" dirty="0" err="1"/>
              <a:t>iyi</a:t>
            </a:r>
            <a:r>
              <a:rPr lang="en-US" sz="3200" dirty="0"/>
              <a:t> </a:t>
            </a:r>
            <a:r>
              <a:rPr lang="en-US" sz="3200" dirty="0" err="1"/>
              <a:t>olması</a:t>
            </a:r>
            <a:endParaRPr lang="tr-TR" sz="3200" dirty="0"/>
          </a:p>
          <a:p>
            <a:pPr lvl="3"/>
            <a:r>
              <a:rPr lang="en-US" sz="3200" dirty="0" err="1"/>
              <a:t>Nitelikli</a:t>
            </a:r>
            <a:r>
              <a:rPr lang="en-US" sz="3200" dirty="0"/>
              <a:t> </a:t>
            </a:r>
            <a:r>
              <a:rPr lang="en-US" sz="3200" dirty="0" err="1"/>
              <a:t>elemanlarının</a:t>
            </a:r>
            <a:r>
              <a:rPr lang="en-US" sz="3200" dirty="0"/>
              <a:t> </a:t>
            </a:r>
            <a:r>
              <a:rPr lang="en-US" sz="3200" dirty="0" err="1" smtClean="0"/>
              <a:t>olması</a:t>
            </a:r>
            <a:r>
              <a:rPr lang="tr-TR" sz="3200" dirty="0"/>
              <a:t> </a:t>
            </a:r>
            <a:endParaRPr lang="tr-TR" sz="3200" dirty="0" smtClean="0"/>
          </a:p>
          <a:p>
            <a:pPr lvl="3"/>
            <a:r>
              <a:rPr lang="en-US" sz="3200" dirty="0" err="1" smtClean="0"/>
              <a:t>Etkili</a:t>
            </a:r>
            <a:r>
              <a:rPr lang="en-US" sz="3200" dirty="0" smtClean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çekici</a:t>
            </a:r>
            <a:r>
              <a:rPr lang="en-US" sz="3200" dirty="0"/>
              <a:t> </a:t>
            </a:r>
            <a:r>
              <a:rPr lang="en-US" sz="3200" dirty="0" err="1"/>
              <a:t>ambalajlama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06255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7" y="1460310"/>
            <a:ext cx="11914495" cy="5295332"/>
          </a:xfrm>
        </p:spPr>
        <p:txBody>
          <a:bodyPr>
            <a:normAutofit fontScale="92500" lnSpcReduction="10000"/>
          </a:bodyPr>
          <a:lstStyle/>
          <a:p>
            <a:pPr algn="ctr"/>
            <a:endParaRPr lang="tr-TR" sz="3200" dirty="0" smtClean="0"/>
          </a:p>
          <a:p>
            <a:pPr algn="ctr"/>
            <a:r>
              <a:rPr lang="en-US" sz="3200" dirty="0" smtClean="0"/>
              <a:t>Küreselleşen </a:t>
            </a:r>
            <a:r>
              <a:rPr lang="en-US" sz="3200" dirty="0" err="1"/>
              <a:t>dünyada</a:t>
            </a:r>
            <a:r>
              <a:rPr lang="en-US" sz="3200" dirty="0"/>
              <a:t> </a:t>
            </a:r>
            <a:r>
              <a:rPr lang="en-US" sz="3200" dirty="0" err="1"/>
              <a:t>piyasadaki</a:t>
            </a:r>
            <a:r>
              <a:rPr lang="en-US" sz="3200" dirty="0"/>
              <a:t> </a:t>
            </a:r>
            <a:r>
              <a:rPr lang="en-US" sz="3200" dirty="0" err="1"/>
              <a:t>işletmelerin</a:t>
            </a:r>
            <a:r>
              <a:rPr lang="en-US" sz="3200" dirty="0"/>
              <a:t> </a:t>
            </a:r>
            <a:r>
              <a:rPr lang="en-US" sz="3200" dirty="0" err="1"/>
              <a:t>sayısının</a:t>
            </a:r>
            <a:r>
              <a:rPr lang="en-US" sz="3200" dirty="0"/>
              <a:t> her </a:t>
            </a:r>
            <a:r>
              <a:rPr lang="en-US" sz="3200" dirty="0" err="1"/>
              <a:t>geçen</a:t>
            </a:r>
            <a:r>
              <a:rPr lang="en-US" sz="3200" dirty="0"/>
              <a:t> </a:t>
            </a:r>
            <a:r>
              <a:rPr lang="en-US" sz="3200" dirty="0" err="1"/>
              <a:t>gün</a:t>
            </a:r>
            <a:r>
              <a:rPr lang="en-US" sz="3200" dirty="0"/>
              <a:t> </a:t>
            </a:r>
            <a:r>
              <a:rPr lang="en-US" sz="3200" dirty="0" err="1"/>
              <a:t>artması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sonrasında</a:t>
            </a:r>
            <a:r>
              <a:rPr lang="en-US" sz="3200" dirty="0"/>
              <a:t> </a:t>
            </a:r>
            <a:r>
              <a:rPr lang="en-US" sz="3200" dirty="0" err="1"/>
              <a:t>ortaya</a:t>
            </a:r>
            <a:r>
              <a:rPr lang="en-US" sz="3200" dirty="0"/>
              <a:t> </a:t>
            </a:r>
            <a:r>
              <a:rPr lang="en-US" sz="3200" dirty="0" err="1"/>
              <a:t>çıkan</a:t>
            </a:r>
            <a:r>
              <a:rPr lang="en-US" sz="3200" dirty="0"/>
              <a:t> </a:t>
            </a:r>
            <a:r>
              <a:rPr lang="en-US" sz="3200" dirty="0" err="1"/>
              <a:t>rekabet</a:t>
            </a:r>
            <a:r>
              <a:rPr lang="en-US" sz="3200" dirty="0"/>
              <a:t>, </a:t>
            </a:r>
            <a:r>
              <a:rPr lang="en-US" sz="3200" dirty="0" err="1"/>
              <a:t>pazarlamayı</a:t>
            </a:r>
            <a:r>
              <a:rPr lang="en-US" sz="3200" dirty="0"/>
              <a:t> </a:t>
            </a:r>
            <a:r>
              <a:rPr lang="en-US" sz="3200" dirty="0" err="1"/>
              <a:t>ön</a:t>
            </a:r>
            <a:r>
              <a:rPr lang="en-US" sz="3200" dirty="0"/>
              <a:t> </a:t>
            </a:r>
            <a:r>
              <a:rPr lang="en-US" sz="3200" dirty="0" err="1"/>
              <a:t>plana</a:t>
            </a:r>
            <a:r>
              <a:rPr lang="en-US" sz="3200" dirty="0"/>
              <a:t> </a:t>
            </a:r>
            <a:r>
              <a:rPr lang="en-US" sz="3200" dirty="0" err="1"/>
              <a:t>çıkarmıştır</a:t>
            </a:r>
            <a:r>
              <a:rPr lang="en-US" sz="3200" dirty="0"/>
              <a:t>. </a:t>
            </a:r>
            <a:r>
              <a:rPr lang="en-US" sz="3200" dirty="0" err="1"/>
              <a:t>Pazarlamanın</a:t>
            </a:r>
            <a:r>
              <a:rPr lang="en-US" sz="3200" dirty="0"/>
              <a:t> </a:t>
            </a:r>
            <a:r>
              <a:rPr lang="en-US" sz="3200" dirty="0" err="1"/>
              <a:t>dört</a:t>
            </a:r>
            <a:r>
              <a:rPr lang="en-US" sz="3200" dirty="0"/>
              <a:t> </a:t>
            </a:r>
            <a:r>
              <a:rPr lang="en-US" sz="3200" dirty="0" err="1"/>
              <a:t>temel</a:t>
            </a:r>
            <a:r>
              <a:rPr lang="en-US" sz="3200" dirty="0"/>
              <a:t> </a:t>
            </a:r>
            <a:r>
              <a:rPr lang="en-US" sz="3200" dirty="0" err="1"/>
              <a:t>öğesinden</a:t>
            </a:r>
            <a:r>
              <a:rPr lang="en-US" sz="3200" dirty="0"/>
              <a:t> </a:t>
            </a:r>
            <a:r>
              <a:rPr lang="en-US" sz="3200" dirty="0" err="1"/>
              <a:t>biri</a:t>
            </a:r>
            <a:r>
              <a:rPr lang="en-US" sz="3200" dirty="0"/>
              <a:t> </a:t>
            </a:r>
            <a:r>
              <a:rPr lang="en-US" sz="3200" dirty="0" err="1"/>
              <a:t>olan</a:t>
            </a:r>
            <a:r>
              <a:rPr lang="en-US" sz="3200" dirty="0"/>
              <a:t> </a:t>
            </a:r>
            <a:r>
              <a:rPr lang="en-US" sz="3200" dirty="0" err="1"/>
              <a:t>fiyat</a:t>
            </a:r>
            <a:r>
              <a:rPr lang="en-US" sz="3200" dirty="0"/>
              <a:t>, </a:t>
            </a:r>
            <a:r>
              <a:rPr lang="en-US" sz="3200" dirty="0" err="1"/>
              <a:t>uzun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süre</a:t>
            </a:r>
            <a:r>
              <a:rPr lang="en-US" sz="3200" dirty="0"/>
              <a:t> </a:t>
            </a:r>
            <a:r>
              <a:rPr lang="en-US" sz="3200" dirty="0" err="1"/>
              <a:t>tek</a:t>
            </a:r>
            <a:r>
              <a:rPr lang="en-US" sz="3200" dirty="0"/>
              <a:t> </a:t>
            </a:r>
            <a:r>
              <a:rPr lang="en-US" sz="3200" dirty="0" err="1"/>
              <a:t>rekabet</a:t>
            </a:r>
            <a:r>
              <a:rPr lang="en-US" sz="3200" dirty="0"/>
              <a:t> </a:t>
            </a:r>
            <a:r>
              <a:rPr lang="en-US" sz="3200" dirty="0" err="1"/>
              <a:t>aracı</a:t>
            </a:r>
            <a:r>
              <a:rPr lang="en-US" sz="3200" dirty="0"/>
              <a:t> </a:t>
            </a:r>
            <a:r>
              <a:rPr lang="en-US" sz="3200" dirty="0" err="1"/>
              <a:t>olmuş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ekonominin</a:t>
            </a:r>
            <a:r>
              <a:rPr lang="en-US" sz="3200" dirty="0"/>
              <a:t> </a:t>
            </a:r>
            <a:r>
              <a:rPr lang="en-US" sz="3200" dirty="0" err="1"/>
              <a:t>temel</a:t>
            </a:r>
            <a:r>
              <a:rPr lang="en-US" sz="3200" dirty="0"/>
              <a:t> </a:t>
            </a:r>
            <a:r>
              <a:rPr lang="en-US" sz="3200" dirty="0" err="1"/>
              <a:t>konularından</a:t>
            </a:r>
            <a:r>
              <a:rPr lang="en-US" sz="3200" dirty="0"/>
              <a:t> </a:t>
            </a:r>
            <a:r>
              <a:rPr lang="en-US" sz="3200" dirty="0" err="1"/>
              <a:t>birini</a:t>
            </a:r>
            <a:r>
              <a:rPr lang="en-US" sz="3200" dirty="0"/>
              <a:t> </a:t>
            </a:r>
            <a:r>
              <a:rPr lang="en-US" sz="3200" dirty="0" err="1"/>
              <a:t>oluşturmuştur</a:t>
            </a:r>
            <a:r>
              <a:rPr lang="en-US" sz="3200" dirty="0"/>
              <a:t>. </a:t>
            </a:r>
            <a:r>
              <a:rPr lang="en-US" sz="3200" dirty="0" err="1"/>
              <a:t>Fiyatın</a:t>
            </a:r>
            <a:r>
              <a:rPr lang="en-US" sz="3200" dirty="0"/>
              <a:t>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özelliğinden</a:t>
            </a:r>
            <a:r>
              <a:rPr lang="en-US" sz="3200" dirty="0"/>
              <a:t> </a:t>
            </a:r>
            <a:r>
              <a:rPr lang="en-US" sz="3200" dirty="0" err="1"/>
              <a:t>dolayı</a:t>
            </a:r>
            <a:r>
              <a:rPr lang="en-US" sz="3200" dirty="0"/>
              <a:t> </a:t>
            </a:r>
            <a:r>
              <a:rPr lang="en-US" sz="3200" dirty="0" err="1"/>
              <a:t>işletmeler</a:t>
            </a:r>
            <a:r>
              <a:rPr lang="en-US" sz="3200" dirty="0"/>
              <a:t>, </a:t>
            </a:r>
            <a:r>
              <a:rPr lang="en-US" sz="3200" dirty="0" err="1"/>
              <a:t>fiyatlandırma</a:t>
            </a:r>
            <a:r>
              <a:rPr lang="en-US" sz="3200" dirty="0"/>
              <a:t> </a:t>
            </a:r>
            <a:r>
              <a:rPr lang="en-US" sz="3200" dirty="0" err="1"/>
              <a:t>kararlarını</a:t>
            </a:r>
            <a:r>
              <a:rPr lang="en-US" sz="3200" dirty="0"/>
              <a:t> </a:t>
            </a:r>
            <a:r>
              <a:rPr lang="en-US" sz="3200" dirty="0" err="1"/>
              <a:t>belirlenen</a:t>
            </a:r>
            <a:r>
              <a:rPr lang="en-US" sz="3200" dirty="0"/>
              <a:t> </a:t>
            </a:r>
            <a:r>
              <a:rPr lang="en-US" sz="3200" dirty="0" err="1"/>
              <a:t>amaçlar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fiyatlandırmayı</a:t>
            </a:r>
            <a:r>
              <a:rPr lang="en-US" sz="3200" dirty="0"/>
              <a:t> </a:t>
            </a:r>
            <a:r>
              <a:rPr lang="en-US" sz="3200" dirty="0" err="1"/>
              <a:t>etkileyen</a:t>
            </a:r>
            <a:r>
              <a:rPr lang="en-US" sz="3200" dirty="0"/>
              <a:t> </a:t>
            </a:r>
            <a:r>
              <a:rPr lang="en-US" sz="3200" dirty="0" err="1"/>
              <a:t>tüm</a:t>
            </a:r>
            <a:r>
              <a:rPr lang="en-US" sz="3200" dirty="0"/>
              <a:t> </a:t>
            </a:r>
            <a:r>
              <a:rPr lang="en-US" sz="3200" dirty="0" err="1"/>
              <a:t>faktörler</a:t>
            </a:r>
            <a:r>
              <a:rPr lang="en-US" sz="3200" dirty="0"/>
              <a:t> </a:t>
            </a:r>
            <a:r>
              <a:rPr lang="en-US" sz="3200" dirty="0" err="1"/>
              <a:t>doğrultusunda</a:t>
            </a:r>
            <a:r>
              <a:rPr lang="en-US" sz="3200" dirty="0"/>
              <a:t> </a:t>
            </a:r>
            <a:r>
              <a:rPr lang="en-US" sz="3200" dirty="0" err="1"/>
              <a:t>ele</a:t>
            </a:r>
            <a:r>
              <a:rPr lang="en-US" sz="3200" dirty="0"/>
              <a:t> </a:t>
            </a:r>
            <a:r>
              <a:rPr lang="en-US" sz="3200" dirty="0" err="1"/>
              <a:t>almak</a:t>
            </a:r>
            <a:r>
              <a:rPr lang="en-US" sz="3200" dirty="0"/>
              <a:t> </a:t>
            </a:r>
            <a:r>
              <a:rPr lang="en-US" sz="3200" dirty="0" err="1"/>
              <a:t>zorundadır</a:t>
            </a:r>
            <a:r>
              <a:rPr lang="en-US" sz="3200" dirty="0"/>
              <a:t>.</a:t>
            </a:r>
            <a:endParaRPr lang="tr-TR" sz="3200" dirty="0"/>
          </a:p>
          <a:p>
            <a:pPr algn="ctr"/>
            <a:r>
              <a:rPr lang="en-US" sz="3200" dirty="0"/>
              <a:t>Fiyatlandırma </a:t>
            </a:r>
            <a:r>
              <a:rPr lang="en-US" sz="3200" dirty="0" err="1"/>
              <a:t>işleminde</a:t>
            </a:r>
            <a:r>
              <a:rPr lang="en-US" sz="3200" dirty="0"/>
              <a:t> </a:t>
            </a:r>
            <a:r>
              <a:rPr lang="en-US" sz="3200" dirty="0" err="1"/>
              <a:t>yeteri</a:t>
            </a:r>
            <a:r>
              <a:rPr lang="en-US" sz="3200" dirty="0"/>
              <a:t> </a:t>
            </a:r>
            <a:r>
              <a:rPr lang="en-US" sz="3200" dirty="0" err="1"/>
              <a:t>kadar</a:t>
            </a:r>
            <a:r>
              <a:rPr lang="en-US" sz="3200" dirty="0"/>
              <a:t> </a:t>
            </a:r>
            <a:r>
              <a:rPr lang="en-US" sz="3200" dirty="0" err="1"/>
              <a:t>hızlı</a:t>
            </a:r>
            <a:r>
              <a:rPr lang="en-US" sz="3200" dirty="0"/>
              <a:t> </a:t>
            </a:r>
            <a:r>
              <a:rPr lang="en-US" sz="3200" dirty="0" err="1"/>
              <a:t>davranmak</a:t>
            </a:r>
            <a:r>
              <a:rPr lang="en-US" sz="3200" dirty="0"/>
              <a:t> </a:t>
            </a:r>
            <a:r>
              <a:rPr lang="en-US" sz="3200" dirty="0" err="1"/>
              <a:t>sektördeki</a:t>
            </a:r>
            <a:r>
              <a:rPr lang="en-US" sz="3200" dirty="0"/>
              <a:t> </a:t>
            </a:r>
            <a:r>
              <a:rPr lang="en-US" sz="3200" dirty="0" err="1"/>
              <a:t>yoğun</a:t>
            </a:r>
            <a:r>
              <a:rPr lang="en-US" sz="3200" dirty="0"/>
              <a:t> </a:t>
            </a:r>
            <a:r>
              <a:rPr lang="en-US" sz="3200" dirty="0" err="1"/>
              <a:t>rekabet</a:t>
            </a:r>
            <a:r>
              <a:rPr lang="en-US" sz="3200" dirty="0"/>
              <a:t> </a:t>
            </a:r>
            <a:r>
              <a:rPr lang="en-US" sz="3200" dirty="0" err="1"/>
              <a:t>koşullarının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gereğidir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477" y="122831"/>
            <a:ext cx="11914495" cy="163773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3. FİYATLANDIRMA YÖNTEMLERİ VE FİYATLANDIRMA PROSEDÜRÜ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066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0125" y="1487606"/>
            <a:ext cx="11887200" cy="5227093"/>
          </a:xfrm>
        </p:spPr>
        <p:txBody>
          <a:bodyPr>
            <a:noAutofit/>
          </a:bodyPr>
          <a:lstStyle/>
          <a:p>
            <a:endParaRPr lang="tr-TR" sz="2800" dirty="0" smtClean="0"/>
          </a:p>
          <a:p>
            <a:r>
              <a:rPr lang="en-US" sz="2800" dirty="0" smtClean="0"/>
              <a:t>Fiyatlandırma </a:t>
            </a:r>
            <a:r>
              <a:rPr lang="en-US" sz="2800" dirty="0" err="1"/>
              <a:t>kararları</a:t>
            </a:r>
            <a:r>
              <a:rPr lang="en-US" sz="2800" dirty="0"/>
              <a:t> </a:t>
            </a:r>
            <a:r>
              <a:rPr lang="en-US" sz="2800" dirty="0" err="1"/>
              <a:t>alınırken</a:t>
            </a:r>
            <a:r>
              <a:rPr lang="en-US" sz="2800" dirty="0"/>
              <a:t> </a:t>
            </a:r>
            <a:r>
              <a:rPr lang="en-US" sz="2800" dirty="0" err="1"/>
              <a:t>fiyatlandırmaya</a:t>
            </a:r>
            <a:r>
              <a:rPr lang="en-US" sz="2800" dirty="0"/>
              <a:t> </a:t>
            </a:r>
            <a:r>
              <a:rPr lang="en-US" sz="2800" dirty="0" err="1"/>
              <a:t>etki</a:t>
            </a:r>
            <a:r>
              <a:rPr lang="en-US" sz="2800" dirty="0"/>
              <a:t> </a:t>
            </a:r>
            <a:r>
              <a:rPr lang="en-US" sz="2800" dirty="0" err="1"/>
              <a:t>eden</a:t>
            </a:r>
            <a:r>
              <a:rPr lang="en-US" sz="2800" dirty="0"/>
              <a:t> </a:t>
            </a:r>
            <a:r>
              <a:rPr lang="en-US" sz="2800" dirty="0" err="1"/>
              <a:t>bağımsız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kontrol</a:t>
            </a:r>
            <a:r>
              <a:rPr lang="en-US" sz="2800" dirty="0"/>
              <a:t> </a:t>
            </a:r>
            <a:r>
              <a:rPr lang="en-US" sz="2800" dirty="0" err="1"/>
              <a:t>edilebilir</a:t>
            </a:r>
            <a:r>
              <a:rPr lang="en-US" sz="2800" dirty="0"/>
              <a:t> </a:t>
            </a:r>
            <a:r>
              <a:rPr lang="en-US" sz="2800" dirty="0" err="1"/>
              <a:t>fiyat</a:t>
            </a:r>
            <a:r>
              <a:rPr lang="en-US" sz="2800" dirty="0"/>
              <a:t> </a:t>
            </a:r>
            <a:r>
              <a:rPr lang="en-US" sz="2800" dirty="0" err="1"/>
              <a:t>faktörlerinin</a:t>
            </a:r>
            <a:r>
              <a:rPr lang="en-US" sz="2800" dirty="0"/>
              <a:t> </a:t>
            </a:r>
            <a:r>
              <a:rPr lang="en-US" sz="2800" dirty="0" err="1"/>
              <a:t>neler</a:t>
            </a:r>
            <a:r>
              <a:rPr lang="en-US" sz="2800" dirty="0"/>
              <a:t> </a:t>
            </a:r>
            <a:r>
              <a:rPr lang="en-US" sz="2800" dirty="0" err="1"/>
              <a:t>olduğunun</a:t>
            </a:r>
            <a:r>
              <a:rPr lang="en-US" sz="2800" dirty="0"/>
              <a:t> </a:t>
            </a:r>
            <a:r>
              <a:rPr lang="en-US" sz="2800" dirty="0" err="1"/>
              <a:t>anlaşılması</a:t>
            </a:r>
            <a:r>
              <a:rPr lang="en-US" sz="2800" dirty="0"/>
              <a:t> </a:t>
            </a:r>
            <a:r>
              <a:rPr lang="en-US" sz="2800" dirty="0" err="1"/>
              <a:t>gerekir</a:t>
            </a:r>
            <a:r>
              <a:rPr lang="en-US" sz="2800" dirty="0"/>
              <a:t>. </a:t>
            </a:r>
            <a:r>
              <a:rPr lang="en-US" sz="2800" dirty="0" err="1"/>
              <a:t>Diğer</a:t>
            </a:r>
            <a:r>
              <a:rPr lang="en-US" sz="2800" dirty="0"/>
              <a:t> </a:t>
            </a:r>
            <a:r>
              <a:rPr lang="en-US" sz="2800" dirty="0" err="1"/>
              <a:t>taraftan</a:t>
            </a:r>
            <a:r>
              <a:rPr lang="en-US" sz="2800" dirty="0"/>
              <a:t> </a:t>
            </a:r>
            <a:r>
              <a:rPr lang="en-US" sz="2800" dirty="0" err="1"/>
              <a:t>sağlıklı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fiyatlandırma</a:t>
            </a:r>
            <a:r>
              <a:rPr lang="en-US" sz="2800" dirty="0"/>
              <a:t> </a:t>
            </a:r>
            <a:r>
              <a:rPr lang="en-US" sz="2800" dirty="0" err="1"/>
              <a:t>kararının</a:t>
            </a:r>
            <a:r>
              <a:rPr lang="en-US" sz="2800" dirty="0"/>
              <a:t> </a:t>
            </a:r>
            <a:r>
              <a:rPr lang="en-US" sz="2800" dirty="0" err="1"/>
              <a:t>verilebilmesinin</a:t>
            </a:r>
            <a:r>
              <a:rPr lang="en-US" sz="2800" dirty="0"/>
              <a:t> </a:t>
            </a:r>
            <a:r>
              <a:rPr lang="en-US" sz="2800" dirty="0" err="1"/>
              <a:t>yalnızca</a:t>
            </a:r>
            <a:r>
              <a:rPr lang="en-US" sz="2800" dirty="0"/>
              <a:t> </a:t>
            </a:r>
            <a:r>
              <a:rPr lang="en-US" sz="2800" dirty="0" err="1"/>
              <a:t>belirli</a:t>
            </a:r>
            <a:r>
              <a:rPr lang="en-US" sz="2800" dirty="0"/>
              <a:t> </a:t>
            </a:r>
            <a:r>
              <a:rPr lang="en-US" sz="2800" dirty="0" err="1"/>
              <a:t>amaçlar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belirli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politika</a:t>
            </a:r>
            <a:r>
              <a:rPr lang="en-US" sz="2800" dirty="0"/>
              <a:t> </a:t>
            </a:r>
            <a:r>
              <a:rPr lang="en-US" sz="2800" dirty="0" err="1"/>
              <a:t>çerçevesinde</a:t>
            </a:r>
            <a:r>
              <a:rPr lang="en-US" sz="2800" dirty="0"/>
              <a:t> </a:t>
            </a:r>
            <a:r>
              <a:rPr lang="en-US" sz="2800" dirty="0" err="1"/>
              <a:t>olabileceğinin</a:t>
            </a:r>
            <a:r>
              <a:rPr lang="en-US" sz="2800" dirty="0"/>
              <a:t> </a:t>
            </a:r>
            <a:r>
              <a:rPr lang="en-US" sz="2800" dirty="0" err="1"/>
              <a:t>anlaşılması</a:t>
            </a:r>
            <a:r>
              <a:rPr lang="en-US" sz="2800" dirty="0"/>
              <a:t> da </a:t>
            </a:r>
            <a:r>
              <a:rPr lang="en-US" sz="2800" dirty="0" err="1"/>
              <a:t>önem</a:t>
            </a:r>
            <a:r>
              <a:rPr lang="en-US" sz="2800" dirty="0"/>
              <a:t> </a:t>
            </a:r>
            <a:r>
              <a:rPr lang="en-US" sz="2800" dirty="0" err="1" smtClean="0"/>
              <a:t>taşımaktadır</a:t>
            </a:r>
            <a:endParaRPr lang="tr-TR" sz="2800" dirty="0"/>
          </a:p>
          <a:p>
            <a:r>
              <a:rPr lang="en-US" sz="2800" dirty="0" err="1"/>
              <a:t>Amaçların</a:t>
            </a:r>
            <a:r>
              <a:rPr lang="en-US" sz="2800" dirty="0"/>
              <a:t> </a:t>
            </a:r>
            <a:r>
              <a:rPr lang="en-US" sz="2800" dirty="0" err="1"/>
              <a:t>açıkça</a:t>
            </a:r>
            <a:r>
              <a:rPr lang="en-US" sz="2800" dirty="0"/>
              <a:t> </a:t>
            </a:r>
            <a:r>
              <a:rPr lang="en-US" sz="2800" dirty="0" err="1"/>
              <a:t>belirlenmemesi</a:t>
            </a:r>
            <a:r>
              <a:rPr lang="en-US" sz="2800" dirty="0"/>
              <a:t> </a:t>
            </a:r>
            <a:r>
              <a:rPr lang="en-US" sz="2800" dirty="0" err="1"/>
              <a:t>hâlinde</a:t>
            </a:r>
            <a:r>
              <a:rPr lang="en-US" sz="2800" dirty="0"/>
              <a:t> </a:t>
            </a:r>
            <a:r>
              <a:rPr lang="en-US" sz="2800" dirty="0" err="1"/>
              <a:t>fiyatlandırma</a:t>
            </a:r>
            <a:r>
              <a:rPr lang="en-US" sz="2800" dirty="0"/>
              <a:t> </a:t>
            </a:r>
            <a:r>
              <a:rPr lang="en-US" sz="2800" dirty="0" err="1"/>
              <a:t>kararı</a:t>
            </a:r>
            <a:r>
              <a:rPr lang="en-US" sz="2800" dirty="0"/>
              <a:t> </a:t>
            </a:r>
            <a:r>
              <a:rPr lang="en-US" sz="2800" dirty="0" err="1"/>
              <a:t>sağlıksız</a:t>
            </a:r>
            <a:r>
              <a:rPr lang="en-US" sz="2800" dirty="0"/>
              <a:t> </a:t>
            </a:r>
            <a:r>
              <a:rPr lang="en-US" sz="2800" dirty="0" err="1"/>
              <a:t>olma</a:t>
            </a:r>
            <a:r>
              <a:rPr lang="en-US" sz="2800" dirty="0"/>
              <a:t> </a:t>
            </a:r>
            <a:r>
              <a:rPr lang="en-US" sz="2800" dirty="0" err="1"/>
              <a:t>riski</a:t>
            </a:r>
            <a:r>
              <a:rPr lang="en-US" sz="2800" dirty="0"/>
              <a:t> </a:t>
            </a:r>
            <a:r>
              <a:rPr lang="en-US" sz="2800" dirty="0" err="1"/>
              <a:t>taşımaktadır</a:t>
            </a:r>
            <a:r>
              <a:rPr lang="en-US" sz="2800" dirty="0"/>
              <a:t>.</a:t>
            </a:r>
            <a:endParaRPr lang="tr-TR" sz="2800" dirty="0"/>
          </a:p>
          <a:p>
            <a:r>
              <a:rPr lang="en-US" sz="2800" dirty="0" err="1"/>
              <a:t>Firmaların</a:t>
            </a:r>
            <a:r>
              <a:rPr lang="en-US" sz="2800" dirty="0"/>
              <a:t> </a:t>
            </a:r>
            <a:r>
              <a:rPr lang="en-US" sz="2800" dirty="0" err="1"/>
              <a:t>kullanabilecekleri</a:t>
            </a:r>
            <a:r>
              <a:rPr lang="en-US" sz="2800" dirty="0"/>
              <a:t> </a:t>
            </a:r>
            <a:r>
              <a:rPr lang="en-US" sz="2800" dirty="0" err="1"/>
              <a:t>iki</a:t>
            </a:r>
            <a:r>
              <a:rPr lang="en-US" sz="2800" dirty="0"/>
              <a:t> </a:t>
            </a:r>
            <a:r>
              <a:rPr lang="en-US" sz="2800" dirty="0" err="1"/>
              <a:t>tür</a:t>
            </a:r>
            <a:r>
              <a:rPr lang="en-US" sz="2800" dirty="0"/>
              <a:t> </a:t>
            </a:r>
            <a:r>
              <a:rPr lang="en-US" sz="2800" dirty="0" err="1"/>
              <a:t>fiyatlandırma</a:t>
            </a:r>
            <a:r>
              <a:rPr lang="en-US" sz="2800" dirty="0"/>
              <a:t> </a:t>
            </a:r>
            <a:r>
              <a:rPr lang="en-US" sz="2800" dirty="0" err="1"/>
              <a:t>politikası</a:t>
            </a:r>
            <a:r>
              <a:rPr lang="en-US" sz="2800" dirty="0"/>
              <a:t> </a:t>
            </a:r>
            <a:r>
              <a:rPr lang="en-US" sz="2800" dirty="0" err="1"/>
              <a:t>vardır</a:t>
            </a:r>
            <a:r>
              <a:rPr lang="en-US" sz="2800" dirty="0" smtClean="0"/>
              <a:t>.</a:t>
            </a:r>
            <a:endParaRPr lang="tr-TR" sz="2800" dirty="0"/>
          </a:p>
          <a:p>
            <a:pPr lvl="2"/>
            <a:r>
              <a:rPr lang="en-US" sz="2800" dirty="0"/>
              <a:t>Maliyet </a:t>
            </a:r>
            <a:r>
              <a:rPr lang="en-US" sz="2800" dirty="0" err="1"/>
              <a:t>odaklı</a:t>
            </a:r>
            <a:r>
              <a:rPr lang="en-US" sz="2800" dirty="0"/>
              <a:t> </a:t>
            </a:r>
            <a:r>
              <a:rPr lang="en-US" sz="2800" dirty="0" err="1"/>
              <a:t>fiyatlandırma</a:t>
            </a:r>
            <a:endParaRPr lang="tr-TR" sz="2800" dirty="0"/>
          </a:p>
          <a:p>
            <a:pPr lvl="2"/>
            <a:r>
              <a:rPr lang="en-US" sz="2800" dirty="0"/>
              <a:t>Pazar </a:t>
            </a:r>
            <a:r>
              <a:rPr lang="en-US" sz="2800" dirty="0" err="1"/>
              <a:t>odaklı</a:t>
            </a:r>
            <a:r>
              <a:rPr lang="en-US" sz="2800" dirty="0"/>
              <a:t> </a:t>
            </a:r>
            <a:r>
              <a:rPr lang="en-US" sz="2800" dirty="0" err="1"/>
              <a:t>fiyatlandırma</a:t>
            </a:r>
            <a:endParaRPr lang="tr-TR" sz="2800" dirty="0"/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0125" y="150125"/>
            <a:ext cx="11887200" cy="1132765"/>
          </a:xfrm>
        </p:spPr>
        <p:txBody>
          <a:bodyPr/>
          <a:lstStyle/>
          <a:p>
            <a:pPr algn="ctr"/>
            <a:r>
              <a:rPr lang="en-US" dirty="0"/>
              <a:t>Fiyatlandırma </a:t>
            </a:r>
            <a:r>
              <a:rPr lang="en-US" dirty="0" err="1"/>
              <a:t>Yöntemleri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523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830" y="1378424"/>
            <a:ext cx="11887200" cy="5377218"/>
          </a:xfrm>
        </p:spPr>
        <p:txBody>
          <a:bodyPr>
            <a:normAutofit fontScale="92500" lnSpcReduction="20000"/>
          </a:bodyPr>
          <a:lstStyle/>
          <a:p>
            <a:pPr algn="ctr"/>
            <a:endParaRPr lang="tr-TR" sz="3200" dirty="0" smtClean="0"/>
          </a:p>
          <a:p>
            <a:pPr algn="ctr"/>
            <a:r>
              <a:rPr lang="en-US" sz="3200" dirty="0" smtClean="0"/>
              <a:t>Maliyet </a:t>
            </a:r>
            <a:r>
              <a:rPr lang="en-US" sz="3200" dirty="0" err="1"/>
              <a:t>odaklı</a:t>
            </a:r>
            <a:r>
              <a:rPr lang="en-US" sz="3200" dirty="0"/>
              <a:t> </a:t>
            </a:r>
            <a:r>
              <a:rPr lang="en-US" sz="3200" dirty="0" err="1"/>
              <a:t>fiyatlandırma</a:t>
            </a:r>
            <a:r>
              <a:rPr lang="en-US" sz="3200" dirty="0"/>
              <a:t> </a:t>
            </a:r>
            <a:r>
              <a:rPr lang="en-US" sz="3200" dirty="0" err="1"/>
              <a:t>yöntemleri</a:t>
            </a:r>
            <a:r>
              <a:rPr lang="en-US" sz="3200" dirty="0"/>
              <a:t> </a:t>
            </a:r>
            <a:r>
              <a:rPr lang="en-US" sz="3200" dirty="0" err="1"/>
              <a:t>ya</a:t>
            </a:r>
            <a:r>
              <a:rPr lang="en-US" sz="3200" dirty="0"/>
              <a:t> da “</a:t>
            </a:r>
            <a:r>
              <a:rPr lang="en-US" sz="3200" dirty="0" err="1"/>
              <a:t>maliyet</a:t>
            </a:r>
            <a:r>
              <a:rPr lang="en-US" sz="3200" dirty="0"/>
              <a:t> </a:t>
            </a:r>
            <a:r>
              <a:rPr lang="en-US" sz="3200" dirty="0" err="1"/>
              <a:t>artı</a:t>
            </a:r>
            <a:r>
              <a:rPr lang="en-US" sz="3200" dirty="0"/>
              <a:t> </a:t>
            </a:r>
            <a:r>
              <a:rPr lang="en-US" sz="3200" dirty="0" err="1"/>
              <a:t>kâr</a:t>
            </a:r>
            <a:r>
              <a:rPr lang="en-US" sz="3200" dirty="0"/>
              <a:t>” </a:t>
            </a:r>
            <a:r>
              <a:rPr lang="en-US" sz="3200" dirty="0" err="1"/>
              <a:t>yöntemi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yaygın</a:t>
            </a:r>
            <a:r>
              <a:rPr lang="en-US" sz="3200" dirty="0"/>
              <a:t> </a:t>
            </a:r>
            <a:r>
              <a:rPr lang="en-US" sz="3200" dirty="0" err="1"/>
              <a:t>olarak</a:t>
            </a:r>
            <a:r>
              <a:rPr lang="en-US" sz="3200" dirty="0"/>
              <a:t> </a:t>
            </a:r>
            <a:r>
              <a:rPr lang="en-US" sz="3200" dirty="0" err="1"/>
              <a:t>kullanılan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basit</a:t>
            </a:r>
            <a:r>
              <a:rPr lang="en-US" sz="3200" dirty="0"/>
              <a:t> </a:t>
            </a:r>
            <a:r>
              <a:rPr lang="en-US" sz="3200" dirty="0" err="1"/>
              <a:t>yöntemdir</a:t>
            </a:r>
            <a:r>
              <a:rPr lang="en-US" sz="3200" dirty="0"/>
              <a:t>. </a:t>
            </a:r>
            <a:r>
              <a:rPr lang="en-US" sz="3200" dirty="0" err="1"/>
              <a:t>Bunun</a:t>
            </a:r>
            <a:r>
              <a:rPr lang="en-US" sz="3200" dirty="0"/>
              <a:t> </a:t>
            </a:r>
            <a:r>
              <a:rPr lang="en-US" sz="3200" dirty="0" err="1"/>
              <a:t>nedeni</a:t>
            </a:r>
            <a:r>
              <a:rPr lang="en-US" sz="3200" dirty="0"/>
              <a:t>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yöntemin</a:t>
            </a:r>
            <a:r>
              <a:rPr lang="en-US" sz="3200" dirty="0"/>
              <a:t> </a:t>
            </a:r>
            <a:r>
              <a:rPr lang="en-US" sz="3200" dirty="0" err="1"/>
              <a:t>daha</a:t>
            </a:r>
            <a:r>
              <a:rPr lang="en-US" sz="3200" dirty="0"/>
              <a:t> </a:t>
            </a:r>
            <a:r>
              <a:rPr lang="en-US" sz="3200" dirty="0" err="1"/>
              <a:t>kolay</a:t>
            </a:r>
            <a:r>
              <a:rPr lang="en-US" sz="3200" dirty="0"/>
              <a:t> </a:t>
            </a:r>
            <a:r>
              <a:rPr lang="en-US" sz="3200" dirty="0" err="1"/>
              <a:t>olması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maliyet</a:t>
            </a:r>
            <a:r>
              <a:rPr lang="en-US" sz="3200" dirty="0"/>
              <a:t> </a:t>
            </a:r>
            <a:r>
              <a:rPr lang="en-US" sz="3200" dirty="0" err="1"/>
              <a:t>karşılamaya</a:t>
            </a:r>
            <a:r>
              <a:rPr lang="en-US" sz="3200" dirty="0"/>
              <a:t> </a:t>
            </a:r>
            <a:r>
              <a:rPr lang="en-US" sz="3200" dirty="0" err="1"/>
              <a:t>verilen</a:t>
            </a:r>
            <a:r>
              <a:rPr lang="en-US" sz="3200" dirty="0"/>
              <a:t> </a:t>
            </a:r>
            <a:r>
              <a:rPr lang="en-US" sz="3200" dirty="0" err="1"/>
              <a:t>önemdir</a:t>
            </a:r>
            <a:r>
              <a:rPr lang="en-US" sz="3200" dirty="0"/>
              <a:t>. Bu </a:t>
            </a:r>
            <a:r>
              <a:rPr lang="en-US" sz="3200" dirty="0" err="1"/>
              <a:t>yöntemde</a:t>
            </a:r>
            <a:r>
              <a:rPr lang="en-US" sz="3200" dirty="0"/>
              <a:t> her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birim</a:t>
            </a:r>
            <a:r>
              <a:rPr lang="en-US" sz="3200" dirty="0"/>
              <a:t> </a:t>
            </a:r>
            <a:r>
              <a:rPr lang="en-US" sz="3200" dirty="0" err="1"/>
              <a:t>üretim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maliyetler</a:t>
            </a:r>
            <a:r>
              <a:rPr lang="en-US" sz="3200" dirty="0"/>
              <a:t> </a:t>
            </a:r>
            <a:r>
              <a:rPr lang="en-US" sz="3200" dirty="0" err="1"/>
              <a:t>belirlenip</a:t>
            </a:r>
            <a:r>
              <a:rPr lang="en-US" sz="3200" dirty="0"/>
              <a:t> </a:t>
            </a:r>
            <a:r>
              <a:rPr lang="en-US" sz="3200" dirty="0" err="1"/>
              <a:t>söz</a:t>
            </a:r>
            <a:r>
              <a:rPr lang="en-US" sz="3200" dirty="0"/>
              <a:t> </a:t>
            </a:r>
            <a:r>
              <a:rPr lang="en-US" sz="3200" dirty="0" err="1"/>
              <a:t>konusu</a:t>
            </a:r>
            <a:r>
              <a:rPr lang="en-US" sz="3200" dirty="0"/>
              <a:t> </a:t>
            </a:r>
            <a:r>
              <a:rPr lang="en-US" sz="3200" dirty="0" err="1"/>
              <a:t>taban</a:t>
            </a:r>
            <a:r>
              <a:rPr lang="en-US" sz="3200" dirty="0"/>
              <a:t> </a:t>
            </a:r>
            <a:r>
              <a:rPr lang="en-US" sz="3200" dirty="0" err="1"/>
              <a:t>maliyete</a:t>
            </a:r>
            <a:r>
              <a:rPr lang="en-US" sz="3200" dirty="0"/>
              <a:t> </a:t>
            </a:r>
            <a:r>
              <a:rPr lang="en-US" sz="3200" dirty="0" err="1"/>
              <a:t>belirli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yüzde</a:t>
            </a:r>
            <a:r>
              <a:rPr lang="en-US" sz="3200" dirty="0"/>
              <a:t> </a:t>
            </a:r>
            <a:r>
              <a:rPr lang="en-US" sz="3200" dirty="0" err="1"/>
              <a:t>ya</a:t>
            </a:r>
            <a:r>
              <a:rPr lang="en-US" sz="3200" dirty="0"/>
              <a:t> da </a:t>
            </a:r>
            <a:r>
              <a:rPr lang="en-US" sz="3200" dirty="0" err="1"/>
              <a:t>kâr</a:t>
            </a:r>
            <a:r>
              <a:rPr lang="en-US" sz="3200" dirty="0"/>
              <a:t> </a:t>
            </a:r>
            <a:r>
              <a:rPr lang="en-US" sz="3200" dirty="0" err="1"/>
              <a:t>marjı</a:t>
            </a:r>
            <a:r>
              <a:rPr lang="en-US" sz="3200" dirty="0"/>
              <a:t> </a:t>
            </a:r>
            <a:r>
              <a:rPr lang="en-US" sz="3200" dirty="0" err="1"/>
              <a:t>eklenerek</a:t>
            </a:r>
            <a:r>
              <a:rPr lang="en-US" sz="3200" dirty="0"/>
              <a:t> </a:t>
            </a:r>
            <a:r>
              <a:rPr lang="en-US" sz="3200" dirty="0" err="1"/>
              <a:t>fiyat</a:t>
            </a:r>
            <a:r>
              <a:rPr lang="en-US" sz="3200" dirty="0"/>
              <a:t> </a:t>
            </a:r>
            <a:r>
              <a:rPr lang="en-US" sz="3200" dirty="0" err="1"/>
              <a:t>oluşturulmaktadır</a:t>
            </a:r>
            <a:r>
              <a:rPr lang="en-US" sz="3200" dirty="0" smtClean="0"/>
              <a:t>.</a:t>
            </a:r>
            <a:endParaRPr lang="tr-TR" sz="3200" dirty="0"/>
          </a:p>
          <a:p>
            <a:pPr algn="ctr"/>
            <a:r>
              <a:rPr lang="en-US" sz="3200" dirty="0" err="1"/>
              <a:t>Asıl</a:t>
            </a:r>
            <a:r>
              <a:rPr lang="en-US" sz="3200" dirty="0"/>
              <a:t> </a:t>
            </a:r>
            <a:r>
              <a:rPr lang="en-US" sz="3200" dirty="0" err="1"/>
              <a:t>maliyetlerin</a:t>
            </a:r>
            <a:r>
              <a:rPr lang="en-US" sz="3200" dirty="0"/>
              <a:t> </a:t>
            </a:r>
            <a:r>
              <a:rPr lang="en-US" sz="3200" dirty="0" err="1"/>
              <a:t>belirlenmesi</a:t>
            </a:r>
            <a:r>
              <a:rPr lang="en-US" sz="3200" dirty="0"/>
              <a:t> </a:t>
            </a:r>
            <a:r>
              <a:rPr lang="en-US" sz="3200" dirty="0" err="1"/>
              <a:t>firmanın</a:t>
            </a:r>
            <a:r>
              <a:rPr lang="en-US" sz="3200" dirty="0"/>
              <a:t> </a:t>
            </a:r>
            <a:r>
              <a:rPr lang="en-US" sz="3200" dirty="0" err="1"/>
              <a:t>türüne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kullanılan</a:t>
            </a:r>
            <a:r>
              <a:rPr lang="en-US" sz="3200" dirty="0"/>
              <a:t> </a:t>
            </a:r>
            <a:r>
              <a:rPr lang="en-US" sz="3200" dirty="0" err="1"/>
              <a:t>maliyet</a:t>
            </a:r>
            <a:r>
              <a:rPr lang="en-US" sz="3200" dirty="0"/>
              <a:t> </a:t>
            </a:r>
            <a:r>
              <a:rPr lang="en-US" sz="3200" dirty="0" err="1"/>
              <a:t>hesaplama</a:t>
            </a:r>
            <a:r>
              <a:rPr lang="en-US" sz="3200" dirty="0"/>
              <a:t> </a:t>
            </a:r>
            <a:r>
              <a:rPr lang="en-US" sz="3200" dirty="0" err="1"/>
              <a:t>tekniğine</a:t>
            </a:r>
            <a:r>
              <a:rPr lang="en-US" sz="3200" dirty="0"/>
              <a:t> </a:t>
            </a:r>
            <a:r>
              <a:rPr lang="en-US" sz="3200" dirty="0" err="1"/>
              <a:t>bağlıdır</a:t>
            </a:r>
            <a:r>
              <a:rPr lang="en-US" sz="3200" dirty="0"/>
              <a:t>. </a:t>
            </a:r>
            <a:r>
              <a:rPr lang="en-US" sz="3200" dirty="0" err="1"/>
              <a:t>Küçük</a:t>
            </a:r>
            <a:r>
              <a:rPr lang="en-US" sz="3200" dirty="0"/>
              <a:t> </a:t>
            </a:r>
            <a:r>
              <a:rPr lang="en-US" sz="3200" dirty="0" err="1"/>
              <a:t>firmalar</a:t>
            </a:r>
            <a:r>
              <a:rPr lang="en-US" sz="3200" dirty="0"/>
              <a:t> </a:t>
            </a:r>
            <a:r>
              <a:rPr lang="en-US" sz="3200" dirty="0" err="1"/>
              <a:t>doğrudan</a:t>
            </a:r>
            <a:r>
              <a:rPr lang="en-US" sz="3200" dirty="0"/>
              <a:t> </a:t>
            </a:r>
            <a:r>
              <a:rPr lang="en-US" sz="3200" dirty="0" err="1"/>
              <a:t>maliyetler</a:t>
            </a:r>
            <a:r>
              <a:rPr lang="en-US" sz="3200" dirty="0"/>
              <a:t> </a:t>
            </a:r>
            <a:r>
              <a:rPr lang="en-US" sz="3200" dirty="0" err="1"/>
              <a:t>üzerine</a:t>
            </a:r>
            <a:r>
              <a:rPr lang="en-US" sz="3200" dirty="0"/>
              <a:t> </a:t>
            </a:r>
            <a:r>
              <a:rPr lang="en-US" sz="3200" dirty="0" err="1"/>
              <a:t>işletme</a:t>
            </a:r>
            <a:r>
              <a:rPr lang="en-US" sz="3200" dirty="0"/>
              <a:t> </a:t>
            </a:r>
            <a:r>
              <a:rPr lang="en-US" sz="3200" dirty="0" err="1"/>
              <a:t>giderleri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diğer</a:t>
            </a:r>
            <a:r>
              <a:rPr lang="en-US" sz="3200" dirty="0"/>
              <a:t> </a:t>
            </a:r>
            <a:r>
              <a:rPr lang="en-US" sz="3200" dirty="0" err="1"/>
              <a:t>harcamalar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kâr</a:t>
            </a:r>
            <a:r>
              <a:rPr lang="en-US" sz="3200" dirty="0"/>
              <a:t> </a:t>
            </a:r>
            <a:r>
              <a:rPr lang="en-US" sz="3200" dirty="0" err="1"/>
              <a:t>payını</a:t>
            </a:r>
            <a:r>
              <a:rPr lang="en-US" sz="3200" dirty="0"/>
              <a:t> </a:t>
            </a:r>
            <a:r>
              <a:rPr lang="en-US" sz="3200" dirty="0" err="1"/>
              <a:t>içerecek</a:t>
            </a:r>
            <a:r>
              <a:rPr lang="en-US" sz="3200" dirty="0"/>
              <a:t> </a:t>
            </a:r>
            <a:r>
              <a:rPr lang="en-US" sz="3200" dirty="0" err="1"/>
              <a:t>şekilde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yüzde</a:t>
            </a:r>
            <a:r>
              <a:rPr lang="en-US" sz="3200" dirty="0"/>
              <a:t> </a:t>
            </a:r>
            <a:r>
              <a:rPr lang="en-US" sz="3200" dirty="0" err="1"/>
              <a:t>eklemek</a:t>
            </a:r>
            <a:r>
              <a:rPr lang="en-US" sz="3200" dirty="0"/>
              <a:t> </a:t>
            </a:r>
            <a:r>
              <a:rPr lang="en-US" sz="3200" dirty="0" err="1"/>
              <a:t>sureti</a:t>
            </a:r>
            <a:r>
              <a:rPr lang="en-US" sz="3200" dirty="0"/>
              <a:t>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fiyat</a:t>
            </a:r>
            <a:r>
              <a:rPr lang="en-US" sz="3200" dirty="0"/>
              <a:t> </a:t>
            </a:r>
            <a:r>
              <a:rPr lang="en-US" sz="3200" dirty="0" err="1"/>
              <a:t>belirlemelerini</a:t>
            </a:r>
            <a:r>
              <a:rPr lang="en-US" sz="3200" dirty="0"/>
              <a:t> </a:t>
            </a:r>
            <a:r>
              <a:rPr lang="en-US" sz="3200" dirty="0" err="1"/>
              <a:t>gerçekleştirmektedir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830" y="109183"/>
            <a:ext cx="11887200" cy="1078172"/>
          </a:xfrm>
        </p:spPr>
        <p:txBody>
          <a:bodyPr>
            <a:normAutofit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b="1" dirty="0"/>
              <a:t>Maliyet </a:t>
            </a:r>
            <a:r>
              <a:rPr lang="en-US" sz="2800" b="1" dirty="0" err="1"/>
              <a:t>Odaklı</a:t>
            </a:r>
            <a:r>
              <a:rPr lang="en-US" sz="2800" b="1" dirty="0"/>
              <a:t> Fiyatlandırma </a:t>
            </a:r>
            <a:r>
              <a:rPr lang="en-US" sz="2800" b="1" dirty="0" err="1"/>
              <a:t>Yöntemleri</a:t>
            </a:r>
            <a:r>
              <a:rPr lang="tr-TR" sz="2800" b="1" dirty="0"/>
              <a:t/>
            </a:r>
            <a:br>
              <a:rPr lang="tr-TR" sz="2800" b="1" dirty="0"/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178674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829" y="150124"/>
            <a:ext cx="11914495" cy="6578221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tr-TR" sz="3200" b="1" dirty="0"/>
          </a:p>
          <a:p>
            <a:pPr lvl="3"/>
            <a:r>
              <a:rPr lang="en-US" sz="3200" b="1" dirty="0" smtClean="0"/>
              <a:t>Maliyet </a:t>
            </a:r>
            <a:r>
              <a:rPr lang="en-US" sz="3200" b="1" dirty="0" err="1"/>
              <a:t>Artı</a:t>
            </a:r>
            <a:r>
              <a:rPr lang="en-US" sz="3200" b="1" dirty="0"/>
              <a:t> </a:t>
            </a:r>
            <a:r>
              <a:rPr lang="en-US" sz="3200" b="1" dirty="0" err="1"/>
              <a:t>Kâr</a:t>
            </a:r>
            <a:r>
              <a:rPr lang="en-US" sz="3200" b="1" dirty="0"/>
              <a:t> </a:t>
            </a:r>
            <a:r>
              <a:rPr lang="en-US" sz="3200" b="1" dirty="0" err="1"/>
              <a:t>Yaklaşımının</a:t>
            </a:r>
            <a:r>
              <a:rPr lang="en-US" sz="3200" b="1" dirty="0"/>
              <a:t> </a:t>
            </a:r>
            <a:r>
              <a:rPr lang="en-US" sz="3200" b="1" dirty="0" err="1"/>
              <a:t>Uygulandığı</a:t>
            </a:r>
            <a:r>
              <a:rPr lang="en-US" sz="3200" b="1" dirty="0"/>
              <a:t> </a:t>
            </a:r>
            <a:r>
              <a:rPr lang="en-US" sz="3200" b="1" dirty="0" err="1"/>
              <a:t>Başlıca</a:t>
            </a:r>
            <a:r>
              <a:rPr lang="en-US" sz="3200" b="1" dirty="0"/>
              <a:t> </a:t>
            </a:r>
            <a:r>
              <a:rPr lang="en-US" sz="3200" b="1" dirty="0" err="1" smtClean="0"/>
              <a:t>Yöntemler</a:t>
            </a:r>
            <a:endParaRPr lang="tr-TR" sz="3200" dirty="0"/>
          </a:p>
          <a:p>
            <a:pPr lvl="4"/>
            <a:r>
              <a:rPr lang="en-US" sz="3200" dirty="0" smtClean="0"/>
              <a:t>Tam </a:t>
            </a:r>
            <a:r>
              <a:rPr lang="en-US" sz="3200" dirty="0" err="1"/>
              <a:t>maliyet</a:t>
            </a:r>
            <a:r>
              <a:rPr lang="en-US" sz="3200" dirty="0"/>
              <a:t> </a:t>
            </a:r>
            <a:r>
              <a:rPr lang="en-US" sz="3200" dirty="0" err="1"/>
              <a:t>fiyatlandırma</a:t>
            </a:r>
            <a:r>
              <a:rPr lang="en-US" sz="3200" dirty="0"/>
              <a:t> </a:t>
            </a:r>
            <a:r>
              <a:rPr lang="en-US" sz="3200" dirty="0" err="1"/>
              <a:t>yöntemi</a:t>
            </a:r>
            <a:endParaRPr lang="tr-TR" sz="3200" dirty="0"/>
          </a:p>
          <a:p>
            <a:pPr lvl="4"/>
            <a:r>
              <a:rPr lang="en-US" sz="3200" dirty="0" err="1"/>
              <a:t>Doğrudan</a:t>
            </a:r>
            <a:r>
              <a:rPr lang="en-US" sz="3200" dirty="0"/>
              <a:t> </a:t>
            </a:r>
            <a:r>
              <a:rPr lang="en-US" sz="3200" dirty="0" err="1"/>
              <a:t>maliyet</a:t>
            </a:r>
            <a:r>
              <a:rPr lang="en-US" sz="3200" dirty="0"/>
              <a:t> </a:t>
            </a:r>
            <a:r>
              <a:rPr lang="en-US" sz="3200" dirty="0" err="1"/>
              <a:t>fiyatlandırma</a:t>
            </a:r>
            <a:r>
              <a:rPr lang="en-US" sz="3200" dirty="0"/>
              <a:t> </a:t>
            </a:r>
            <a:r>
              <a:rPr lang="en-US" sz="3200" dirty="0" err="1"/>
              <a:t>yöntemi</a:t>
            </a:r>
            <a:endParaRPr lang="tr-TR" sz="3200" dirty="0"/>
          </a:p>
          <a:p>
            <a:pPr lvl="4"/>
            <a:r>
              <a:rPr lang="en-US" sz="3200" dirty="0" err="1"/>
              <a:t>Marjinal</a:t>
            </a:r>
            <a:r>
              <a:rPr lang="en-US" sz="3200" dirty="0"/>
              <a:t> </a:t>
            </a:r>
            <a:r>
              <a:rPr lang="en-US" sz="3200" dirty="0" err="1"/>
              <a:t>maliyet</a:t>
            </a:r>
            <a:r>
              <a:rPr lang="en-US" sz="3200" dirty="0"/>
              <a:t> </a:t>
            </a:r>
            <a:r>
              <a:rPr lang="en-US" sz="3200" dirty="0" err="1"/>
              <a:t>fiyatlandırma</a:t>
            </a:r>
            <a:r>
              <a:rPr lang="en-US" sz="3200" dirty="0"/>
              <a:t> </a:t>
            </a:r>
            <a:r>
              <a:rPr lang="en-US" sz="3200" dirty="0" err="1"/>
              <a:t>yöntemi</a:t>
            </a:r>
            <a:endParaRPr lang="tr-TR" sz="3200" dirty="0"/>
          </a:p>
          <a:p>
            <a:pPr lvl="4"/>
            <a:r>
              <a:rPr lang="en-US" sz="3200" dirty="0" err="1"/>
              <a:t>Başa</a:t>
            </a:r>
            <a:r>
              <a:rPr lang="en-US" sz="3200" dirty="0"/>
              <a:t> </a:t>
            </a:r>
            <a:r>
              <a:rPr lang="en-US" sz="3200" dirty="0" err="1"/>
              <a:t>baş</a:t>
            </a:r>
            <a:r>
              <a:rPr lang="en-US" sz="3200" dirty="0"/>
              <a:t> </a:t>
            </a:r>
            <a:r>
              <a:rPr lang="en-US" sz="3200" dirty="0" err="1"/>
              <a:t>fiyatlandırma</a:t>
            </a:r>
            <a:r>
              <a:rPr lang="en-US" sz="3200" dirty="0"/>
              <a:t> </a:t>
            </a:r>
            <a:r>
              <a:rPr lang="en-US" sz="3200" dirty="0" err="1"/>
              <a:t>yöntemi</a:t>
            </a:r>
            <a:endParaRPr lang="tr-TR" sz="3200" dirty="0"/>
          </a:p>
          <a:p>
            <a:pPr marL="0" indent="0"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793832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829" y="1323832"/>
            <a:ext cx="11914495" cy="5431809"/>
          </a:xfrm>
        </p:spPr>
        <p:txBody>
          <a:bodyPr>
            <a:normAutofit lnSpcReduction="10000"/>
          </a:bodyPr>
          <a:lstStyle/>
          <a:p>
            <a:pPr algn="ctr"/>
            <a:endParaRPr lang="tr-TR" sz="3600" dirty="0" smtClean="0"/>
          </a:p>
          <a:p>
            <a:pPr algn="ctr"/>
            <a:r>
              <a:rPr lang="en-US" sz="3600" dirty="0" smtClean="0"/>
              <a:t>En </a:t>
            </a:r>
            <a:r>
              <a:rPr lang="en-US" sz="3600" dirty="0" err="1"/>
              <a:t>basit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etkili</a:t>
            </a:r>
            <a:r>
              <a:rPr lang="en-US" sz="3600" dirty="0"/>
              <a:t> </a:t>
            </a:r>
            <a:r>
              <a:rPr lang="en-US" sz="3600" dirty="0" err="1"/>
              <a:t>fiyatlandırma</a:t>
            </a:r>
            <a:r>
              <a:rPr lang="en-US" sz="3600" dirty="0"/>
              <a:t> </a:t>
            </a:r>
            <a:r>
              <a:rPr lang="en-US" sz="3600" dirty="0" err="1"/>
              <a:t>yöntemidir</a:t>
            </a:r>
            <a:r>
              <a:rPr lang="en-US" sz="3600" dirty="0"/>
              <a:t>. </a:t>
            </a:r>
            <a:r>
              <a:rPr lang="en-US" sz="3600" dirty="0" err="1"/>
              <a:t>İşletme</a:t>
            </a:r>
            <a:r>
              <a:rPr lang="en-US" sz="3600" dirty="0"/>
              <a:t> </a:t>
            </a:r>
            <a:r>
              <a:rPr lang="en-US" sz="3600" dirty="0" err="1"/>
              <a:t>rakiplerinin</a:t>
            </a:r>
            <a:r>
              <a:rPr lang="en-US" sz="3600" dirty="0"/>
              <a:t> </a:t>
            </a:r>
            <a:r>
              <a:rPr lang="en-US" sz="3600" dirty="0" err="1"/>
              <a:t>oluşturduğu</a:t>
            </a:r>
            <a:r>
              <a:rPr lang="en-US" sz="3600" dirty="0"/>
              <a:t> </a:t>
            </a:r>
            <a:r>
              <a:rPr lang="en-US" sz="3600" dirty="0" err="1"/>
              <a:t>fiyat</a:t>
            </a:r>
            <a:r>
              <a:rPr lang="en-US" sz="3600" dirty="0"/>
              <a:t> </a:t>
            </a:r>
            <a:r>
              <a:rPr lang="en-US" sz="3600" dirty="0" err="1"/>
              <a:t>düzeyine</a:t>
            </a:r>
            <a:r>
              <a:rPr lang="en-US" sz="3600" dirty="0"/>
              <a:t> </a:t>
            </a:r>
            <a:r>
              <a:rPr lang="en-US" sz="3600" dirty="0" err="1"/>
              <a:t>göre</a:t>
            </a:r>
            <a:r>
              <a:rPr lang="en-US" sz="3600" dirty="0"/>
              <a:t> </a:t>
            </a:r>
            <a:r>
              <a:rPr lang="en-US" sz="3600" dirty="0" err="1"/>
              <a:t>kendi</a:t>
            </a:r>
            <a:r>
              <a:rPr lang="en-US" sz="3600" dirty="0"/>
              <a:t> </a:t>
            </a:r>
            <a:r>
              <a:rPr lang="en-US" sz="3600" dirty="0" err="1"/>
              <a:t>konumunu</a:t>
            </a:r>
            <a:r>
              <a:rPr lang="en-US" sz="3600" dirty="0"/>
              <a:t> </a:t>
            </a:r>
            <a:r>
              <a:rPr lang="en-US" sz="3600" dirty="0" err="1"/>
              <a:t>belirleyerek</a:t>
            </a:r>
            <a:r>
              <a:rPr lang="en-US" sz="3600" dirty="0"/>
              <a:t> </a:t>
            </a:r>
            <a:r>
              <a:rPr lang="en-US" sz="3600" dirty="0" err="1"/>
              <a:t>fiyat</a:t>
            </a:r>
            <a:r>
              <a:rPr lang="en-US" sz="3600" dirty="0"/>
              <a:t> </a:t>
            </a:r>
            <a:r>
              <a:rPr lang="en-US" sz="3600" dirty="0" err="1"/>
              <a:t>kararı</a:t>
            </a:r>
            <a:r>
              <a:rPr lang="en-US" sz="3600" dirty="0"/>
              <a:t> </a:t>
            </a:r>
            <a:r>
              <a:rPr lang="en-US" sz="3600" dirty="0" err="1"/>
              <a:t>verir</a:t>
            </a:r>
            <a:r>
              <a:rPr lang="en-US" sz="3600" dirty="0"/>
              <a:t>. </a:t>
            </a:r>
            <a:r>
              <a:rPr lang="en-US" sz="3600" dirty="0" err="1"/>
              <a:t>Böylece</a:t>
            </a:r>
            <a:r>
              <a:rPr lang="en-US" sz="3600" dirty="0"/>
              <a:t> </a:t>
            </a:r>
            <a:r>
              <a:rPr lang="en-US" sz="3600" dirty="0" err="1"/>
              <a:t>az</a:t>
            </a:r>
            <a:r>
              <a:rPr lang="en-US" sz="3600" dirty="0"/>
              <a:t> da </a:t>
            </a:r>
            <a:r>
              <a:rPr lang="en-US" sz="3600" dirty="0" err="1"/>
              <a:t>olsa</a:t>
            </a:r>
            <a:r>
              <a:rPr lang="en-US" sz="3600" dirty="0"/>
              <a:t> </a:t>
            </a:r>
            <a:r>
              <a:rPr lang="en-US" sz="3600" dirty="0" err="1"/>
              <a:t>pazardan</a:t>
            </a:r>
            <a:r>
              <a:rPr lang="en-US" sz="3600" dirty="0"/>
              <a:t> belli </a:t>
            </a:r>
            <a:r>
              <a:rPr lang="en-US" sz="3600" dirty="0" err="1"/>
              <a:t>bir</a:t>
            </a:r>
            <a:r>
              <a:rPr lang="en-US" sz="3600" dirty="0"/>
              <a:t> pay </a:t>
            </a:r>
            <a:r>
              <a:rPr lang="en-US" sz="3600" dirty="0" err="1"/>
              <a:t>alacağını</a:t>
            </a:r>
            <a:r>
              <a:rPr lang="en-US" sz="3600" dirty="0"/>
              <a:t> </a:t>
            </a:r>
            <a:r>
              <a:rPr lang="en-US" sz="3600" dirty="0" err="1"/>
              <a:t>bilir</a:t>
            </a:r>
            <a:r>
              <a:rPr lang="en-US" sz="3600" dirty="0" smtClean="0"/>
              <a:t>.</a:t>
            </a:r>
            <a:endParaRPr lang="tr-TR" sz="3600" dirty="0"/>
          </a:p>
          <a:p>
            <a:pPr algn="ctr"/>
            <a:r>
              <a:rPr lang="en-US" sz="3600" dirty="0"/>
              <a:t>Pazara </a:t>
            </a:r>
            <a:r>
              <a:rPr lang="en-US" sz="3600" dirty="0" err="1"/>
              <a:t>göre</a:t>
            </a:r>
            <a:r>
              <a:rPr lang="en-US" sz="3600" dirty="0"/>
              <a:t> </a:t>
            </a:r>
            <a:r>
              <a:rPr lang="en-US" sz="3600" dirty="0" err="1"/>
              <a:t>fiyatlandırma</a:t>
            </a:r>
            <a:r>
              <a:rPr lang="en-US" sz="3600" dirty="0"/>
              <a:t> </a:t>
            </a:r>
            <a:r>
              <a:rPr lang="en-US" sz="3600" dirty="0" err="1"/>
              <a:t>daha</a:t>
            </a:r>
            <a:r>
              <a:rPr lang="en-US" sz="3600" dirty="0"/>
              <a:t> </a:t>
            </a:r>
            <a:r>
              <a:rPr lang="en-US" sz="3600" dirty="0" err="1"/>
              <a:t>çok</a:t>
            </a:r>
            <a:r>
              <a:rPr lang="en-US" sz="3600" dirty="0"/>
              <a:t> </a:t>
            </a:r>
            <a:r>
              <a:rPr lang="en-US" sz="3600" dirty="0" err="1"/>
              <a:t>satılan</a:t>
            </a:r>
            <a:r>
              <a:rPr lang="en-US" sz="3600" dirty="0"/>
              <a:t> mal </a:t>
            </a:r>
            <a:r>
              <a:rPr lang="en-US" sz="3600" dirty="0" err="1"/>
              <a:t>veya</a:t>
            </a:r>
            <a:r>
              <a:rPr lang="en-US" sz="3600" dirty="0"/>
              <a:t> </a:t>
            </a:r>
            <a:r>
              <a:rPr lang="en-US" sz="3600" dirty="0" err="1"/>
              <a:t>hizmetler</a:t>
            </a:r>
            <a:r>
              <a:rPr lang="en-US" sz="3600" dirty="0"/>
              <a:t> </a:t>
            </a:r>
            <a:r>
              <a:rPr lang="en-US" sz="3600" dirty="0" err="1"/>
              <a:t>arasında</a:t>
            </a:r>
            <a:r>
              <a:rPr lang="en-US" sz="3600" dirty="0"/>
              <a:t> </a:t>
            </a:r>
            <a:r>
              <a:rPr lang="en-US" sz="3600" dirty="0" err="1"/>
              <a:t>ciddi</a:t>
            </a:r>
            <a:r>
              <a:rPr lang="en-US" sz="3600" dirty="0"/>
              <a:t> </a:t>
            </a:r>
            <a:r>
              <a:rPr lang="en-US" sz="3600" dirty="0" err="1"/>
              <a:t>kalite</a:t>
            </a:r>
            <a:r>
              <a:rPr lang="en-US" sz="3600" dirty="0"/>
              <a:t> </a:t>
            </a:r>
            <a:r>
              <a:rPr lang="en-US" sz="3600" dirty="0" err="1"/>
              <a:t>farklarının</a:t>
            </a:r>
            <a:r>
              <a:rPr lang="en-US" sz="3600" dirty="0"/>
              <a:t> </a:t>
            </a:r>
            <a:r>
              <a:rPr lang="en-US" sz="3600" dirty="0" err="1"/>
              <a:t>bulunmadığı</a:t>
            </a:r>
            <a:r>
              <a:rPr lang="en-US" sz="3600" dirty="0"/>
              <a:t>, </a:t>
            </a:r>
            <a:r>
              <a:rPr lang="en-US" sz="3600" dirty="0" err="1"/>
              <a:t>yoğun</a:t>
            </a:r>
            <a:r>
              <a:rPr lang="en-US" sz="3600" dirty="0"/>
              <a:t> </a:t>
            </a:r>
            <a:r>
              <a:rPr lang="en-US" sz="3600" dirty="0" err="1"/>
              <a:t>rekabetin</a:t>
            </a:r>
            <a:r>
              <a:rPr lang="en-US" sz="3600" dirty="0"/>
              <a:t> </a:t>
            </a:r>
            <a:r>
              <a:rPr lang="en-US" sz="3600" dirty="0" err="1"/>
              <a:t>yaşandığı</a:t>
            </a:r>
            <a:r>
              <a:rPr lang="en-US" sz="3600" dirty="0"/>
              <a:t>, </a:t>
            </a:r>
            <a:r>
              <a:rPr lang="en-US" sz="3600" dirty="0" err="1"/>
              <a:t>yaygın</a:t>
            </a:r>
            <a:r>
              <a:rPr lang="en-US" sz="3600" dirty="0"/>
              <a:t> </a:t>
            </a:r>
            <a:r>
              <a:rPr lang="en-US" sz="3600" dirty="0" err="1"/>
              <a:t>perakende</a:t>
            </a:r>
            <a:r>
              <a:rPr lang="en-US" sz="3600" dirty="0"/>
              <a:t> </a:t>
            </a:r>
            <a:r>
              <a:rPr lang="en-US" sz="3600" dirty="0" err="1"/>
              <a:t>hizmeti</a:t>
            </a:r>
            <a:r>
              <a:rPr lang="en-US" sz="3600" dirty="0"/>
              <a:t> </a:t>
            </a:r>
            <a:r>
              <a:rPr lang="en-US" sz="3600" dirty="0" err="1"/>
              <a:t>verilen</a:t>
            </a:r>
            <a:r>
              <a:rPr lang="en-US" sz="3600" dirty="0"/>
              <a:t> </a:t>
            </a:r>
            <a:r>
              <a:rPr lang="en-US" sz="3600" dirty="0" err="1"/>
              <a:t>ürünlerde</a:t>
            </a:r>
            <a:r>
              <a:rPr lang="en-US" sz="3600" dirty="0"/>
              <a:t> </a:t>
            </a:r>
            <a:r>
              <a:rPr lang="en-US" sz="3600" dirty="0" err="1"/>
              <a:t>çokca</a:t>
            </a:r>
            <a:r>
              <a:rPr lang="en-US" sz="3600" dirty="0"/>
              <a:t> </a:t>
            </a:r>
            <a:r>
              <a:rPr lang="en-US" sz="3600" dirty="0" err="1"/>
              <a:t>kullanılmaktadır</a:t>
            </a:r>
            <a:r>
              <a:rPr lang="en-US" sz="3600" dirty="0"/>
              <a:t>.</a:t>
            </a:r>
            <a:endParaRPr lang="tr-TR" sz="3600" dirty="0"/>
          </a:p>
          <a:p>
            <a:pPr marL="0" indent="0" algn="ctr">
              <a:buNone/>
            </a:pPr>
            <a:endParaRPr lang="tr-TR" sz="36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829" y="136479"/>
            <a:ext cx="11914495" cy="1023581"/>
          </a:xfrm>
        </p:spPr>
        <p:txBody>
          <a:bodyPr>
            <a:normAutofit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b="1" dirty="0"/>
              <a:t>Pazar </a:t>
            </a:r>
            <a:r>
              <a:rPr lang="en-US" sz="2800" b="1" dirty="0" err="1"/>
              <a:t>Odaklı</a:t>
            </a:r>
            <a:r>
              <a:rPr lang="en-US" sz="2800" b="1" dirty="0"/>
              <a:t> Fiyatlandırma </a:t>
            </a:r>
            <a:r>
              <a:rPr lang="en-US" sz="2800" b="1" dirty="0" err="1"/>
              <a:t>Yöntemleri</a:t>
            </a:r>
            <a:r>
              <a:rPr lang="tr-TR" sz="2800" b="1" dirty="0"/>
              <a:t/>
            </a:r>
            <a:br>
              <a:rPr lang="tr-TR" sz="2800" b="1" dirty="0"/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111600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830" y="1050878"/>
            <a:ext cx="11887200" cy="56638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tr-TR" sz="2800" dirty="0" smtClean="0"/>
          </a:p>
          <a:p>
            <a:pPr algn="ctr"/>
            <a:r>
              <a:rPr lang="en-US" sz="2800" dirty="0" smtClean="0"/>
              <a:t>Bazı </a:t>
            </a:r>
            <a:r>
              <a:rPr lang="en-US" sz="2800" dirty="0" err="1"/>
              <a:t>işletmeler</a:t>
            </a:r>
            <a:r>
              <a:rPr lang="en-US" sz="2800" dirty="0"/>
              <a:t> </a:t>
            </a:r>
            <a:r>
              <a:rPr lang="en-US" sz="2800" dirty="0" err="1"/>
              <a:t>fiyatlandırmayı</a:t>
            </a:r>
            <a:r>
              <a:rPr lang="en-US" sz="2800" dirty="0"/>
              <a:t> </a:t>
            </a:r>
            <a:r>
              <a:rPr lang="en-US" sz="2800" dirty="0" err="1"/>
              <a:t>tüketicilerin</a:t>
            </a:r>
            <a:r>
              <a:rPr lang="en-US" sz="2800" dirty="0"/>
              <a:t> </a:t>
            </a:r>
            <a:r>
              <a:rPr lang="en-US" sz="2800" dirty="0" err="1"/>
              <a:t>talep</a:t>
            </a:r>
            <a:r>
              <a:rPr lang="en-US" sz="2800" dirty="0"/>
              <a:t> </a:t>
            </a:r>
            <a:r>
              <a:rPr lang="en-US" sz="2800" dirty="0" err="1"/>
              <a:t>yoğunluğu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ilişkilendirmektedir</a:t>
            </a:r>
            <a:r>
              <a:rPr lang="en-US" sz="2800" dirty="0"/>
              <a:t>.</a:t>
            </a:r>
            <a:endParaRPr lang="tr-TR" sz="2800" dirty="0"/>
          </a:p>
          <a:p>
            <a:pPr algn="ctr"/>
            <a:r>
              <a:rPr lang="en-US" sz="2800" dirty="0"/>
              <a:t>Bu </a:t>
            </a:r>
            <a:r>
              <a:rPr lang="en-US" sz="2800" dirty="0" err="1"/>
              <a:t>yöntem</a:t>
            </a:r>
            <a:r>
              <a:rPr lang="en-US" sz="2800" dirty="0"/>
              <a:t> </a:t>
            </a:r>
            <a:r>
              <a:rPr lang="en-US" sz="2800" dirty="0" err="1"/>
              <a:t>kullanıldığında</a:t>
            </a:r>
            <a:r>
              <a:rPr lang="en-US" sz="2800" dirty="0"/>
              <a:t> </a:t>
            </a:r>
            <a:r>
              <a:rPr lang="en-US" sz="2800" dirty="0" err="1"/>
              <a:t>maliyet</a:t>
            </a:r>
            <a:r>
              <a:rPr lang="en-US" sz="2800" dirty="0"/>
              <a:t> </a:t>
            </a:r>
            <a:r>
              <a:rPr lang="en-US" sz="2800" dirty="0" err="1"/>
              <a:t>düzeyleri</a:t>
            </a:r>
            <a:r>
              <a:rPr lang="en-US" sz="2800" dirty="0"/>
              <a:t> </a:t>
            </a:r>
            <a:r>
              <a:rPr lang="en-US" sz="2800" dirty="0" err="1"/>
              <a:t>aynı</a:t>
            </a:r>
            <a:r>
              <a:rPr lang="en-US" sz="2800" dirty="0"/>
              <a:t> </a:t>
            </a:r>
            <a:r>
              <a:rPr lang="en-US" sz="2800" dirty="0" err="1"/>
              <a:t>olsa</a:t>
            </a:r>
            <a:r>
              <a:rPr lang="en-US" sz="2800" dirty="0"/>
              <a:t> </a:t>
            </a:r>
            <a:r>
              <a:rPr lang="en-US" sz="2800" dirty="0" err="1"/>
              <a:t>dahi</a:t>
            </a:r>
            <a:r>
              <a:rPr lang="en-US" sz="2800" dirty="0"/>
              <a:t> </a:t>
            </a:r>
            <a:r>
              <a:rPr lang="en-US" sz="2800" dirty="0" err="1"/>
              <a:t>tüketicinin</a:t>
            </a:r>
            <a:r>
              <a:rPr lang="en-US" sz="2800" dirty="0"/>
              <a:t> </a:t>
            </a:r>
            <a:r>
              <a:rPr lang="en-US" sz="2800" dirty="0" err="1"/>
              <a:t>ilgisinin</a:t>
            </a:r>
            <a:r>
              <a:rPr lang="en-US" sz="2800" dirty="0"/>
              <a:t> </a:t>
            </a:r>
            <a:r>
              <a:rPr lang="en-US" sz="2800" dirty="0" err="1"/>
              <a:t>yoğun</a:t>
            </a:r>
            <a:r>
              <a:rPr lang="en-US" sz="2800" dirty="0"/>
              <a:t> </a:t>
            </a:r>
            <a:r>
              <a:rPr lang="en-US" sz="2800" dirty="0" err="1"/>
              <a:t>olduğu</a:t>
            </a:r>
            <a:r>
              <a:rPr lang="en-US" sz="2800" dirty="0"/>
              <a:t> </a:t>
            </a:r>
            <a:r>
              <a:rPr lang="en-US" sz="2800" dirty="0" err="1"/>
              <a:t>hâllerde</a:t>
            </a:r>
            <a:r>
              <a:rPr lang="en-US" sz="2800" dirty="0"/>
              <a:t> </a:t>
            </a:r>
            <a:r>
              <a:rPr lang="en-US" sz="2800" dirty="0" err="1"/>
              <a:t>ürünler</a:t>
            </a:r>
            <a:r>
              <a:rPr lang="en-US" sz="2800" dirty="0"/>
              <a:t> </a:t>
            </a:r>
            <a:r>
              <a:rPr lang="en-US" sz="2800" dirty="0" err="1"/>
              <a:t>yüksek</a:t>
            </a:r>
            <a:r>
              <a:rPr lang="en-US" sz="2800" dirty="0"/>
              <a:t>, </a:t>
            </a:r>
            <a:r>
              <a:rPr lang="en-US" sz="2800" dirty="0" err="1"/>
              <a:t>düşük</a:t>
            </a:r>
            <a:r>
              <a:rPr lang="en-US" sz="2800" dirty="0"/>
              <a:t> </a:t>
            </a:r>
            <a:r>
              <a:rPr lang="en-US" sz="2800" dirty="0" err="1"/>
              <a:t>olduğu</a:t>
            </a:r>
            <a:r>
              <a:rPr lang="en-US" sz="2800" dirty="0"/>
              <a:t> </a:t>
            </a:r>
            <a:r>
              <a:rPr lang="en-US" sz="2800" dirty="0" err="1"/>
              <a:t>hâllerde</a:t>
            </a:r>
            <a:r>
              <a:rPr lang="en-US" sz="2800" dirty="0"/>
              <a:t> </a:t>
            </a:r>
            <a:r>
              <a:rPr lang="en-US" sz="2800" dirty="0" err="1"/>
              <a:t>düşük</a:t>
            </a:r>
            <a:r>
              <a:rPr lang="en-US" sz="2800" dirty="0"/>
              <a:t> </a:t>
            </a:r>
            <a:r>
              <a:rPr lang="en-US" sz="2800" dirty="0" err="1"/>
              <a:t>düzeyde</a:t>
            </a:r>
            <a:r>
              <a:rPr lang="en-US" sz="2800" dirty="0"/>
              <a:t> </a:t>
            </a:r>
            <a:r>
              <a:rPr lang="en-US" sz="2800" dirty="0" err="1"/>
              <a:t>fiyatlandırılmaktadır</a:t>
            </a:r>
            <a:r>
              <a:rPr lang="en-US" sz="2800" dirty="0" smtClean="0"/>
              <a:t>.</a:t>
            </a:r>
            <a:endParaRPr lang="tr-TR" sz="2800" dirty="0"/>
          </a:p>
          <a:p>
            <a:pPr algn="ctr"/>
            <a:r>
              <a:rPr lang="en-US" sz="2800" dirty="0" err="1"/>
              <a:t>Fiyatlandırmada</a:t>
            </a:r>
            <a:r>
              <a:rPr lang="en-US" sz="2800" dirty="0"/>
              <a:t> </a:t>
            </a:r>
            <a:r>
              <a:rPr lang="en-US" sz="2800" dirty="0" err="1"/>
              <a:t>sunulan</a:t>
            </a:r>
            <a:r>
              <a:rPr lang="en-US" sz="2800" dirty="0"/>
              <a:t> mal </a:t>
            </a:r>
            <a:r>
              <a:rPr lang="en-US" sz="2800" dirty="0" err="1"/>
              <a:t>ya</a:t>
            </a:r>
            <a:r>
              <a:rPr lang="en-US" sz="2800" dirty="0"/>
              <a:t> da </a:t>
            </a:r>
            <a:r>
              <a:rPr lang="en-US" sz="2800" dirty="0" err="1"/>
              <a:t>hizmetin</a:t>
            </a:r>
            <a:r>
              <a:rPr lang="en-US" sz="2800" dirty="0"/>
              <a:t> </a:t>
            </a:r>
            <a:r>
              <a:rPr lang="en-US" sz="2800" dirty="0" err="1"/>
              <a:t>fiyatının</a:t>
            </a:r>
            <a:r>
              <a:rPr lang="en-US" sz="2800" dirty="0"/>
              <a:t> </a:t>
            </a:r>
            <a:r>
              <a:rPr lang="en-US" sz="2800" dirty="0" err="1"/>
              <a:t>müşteri</a:t>
            </a:r>
            <a:r>
              <a:rPr lang="en-US" sz="2800" dirty="0"/>
              <a:t> </a:t>
            </a:r>
            <a:r>
              <a:rPr lang="en-US" sz="2800" dirty="0" err="1"/>
              <a:t>tarafından</a:t>
            </a:r>
            <a:r>
              <a:rPr lang="en-US" sz="2800" dirty="0"/>
              <a:t> </a:t>
            </a:r>
            <a:r>
              <a:rPr lang="en-US" sz="2800" dirty="0" err="1"/>
              <a:t>algılanan</a:t>
            </a:r>
            <a:r>
              <a:rPr lang="en-US" sz="2800" dirty="0"/>
              <a:t> </a:t>
            </a:r>
            <a:r>
              <a:rPr lang="en-US" sz="2800" dirty="0" err="1"/>
              <a:t>değer</a:t>
            </a:r>
            <a:r>
              <a:rPr lang="en-US" sz="2800" dirty="0"/>
              <a:t> </a:t>
            </a:r>
            <a:r>
              <a:rPr lang="en-US" sz="2800" dirty="0" err="1"/>
              <a:t>üzerinden</a:t>
            </a:r>
            <a:r>
              <a:rPr lang="en-US" sz="2800" dirty="0"/>
              <a:t> </a:t>
            </a:r>
            <a:r>
              <a:rPr lang="en-US" sz="2800" dirty="0" err="1"/>
              <a:t>gerçekleştirilmesi</a:t>
            </a:r>
            <a:r>
              <a:rPr lang="en-US" sz="2800" dirty="0"/>
              <a:t> </a:t>
            </a:r>
            <a:r>
              <a:rPr lang="en-US" sz="2800" dirty="0" err="1"/>
              <a:t>savunulmaktadır</a:t>
            </a:r>
            <a:r>
              <a:rPr lang="en-US" sz="2800" dirty="0"/>
              <a:t>. </a:t>
            </a:r>
            <a:r>
              <a:rPr lang="en-US" sz="2800" dirty="0" err="1"/>
              <a:t>Müşteri</a:t>
            </a:r>
            <a:r>
              <a:rPr lang="en-US" sz="2800" dirty="0"/>
              <a:t> </a:t>
            </a:r>
            <a:r>
              <a:rPr lang="en-US" sz="2800" dirty="0" err="1"/>
              <a:t>tarafından</a:t>
            </a:r>
            <a:r>
              <a:rPr lang="en-US" sz="2800" dirty="0"/>
              <a:t> </a:t>
            </a:r>
            <a:r>
              <a:rPr lang="en-US" sz="2800" dirty="0" err="1"/>
              <a:t>algılanan</a:t>
            </a:r>
            <a:r>
              <a:rPr lang="en-US" sz="2800" dirty="0"/>
              <a:t> </a:t>
            </a:r>
            <a:r>
              <a:rPr lang="en-US" sz="2800" dirty="0" err="1"/>
              <a:t>değer</a:t>
            </a:r>
            <a:r>
              <a:rPr lang="en-US" sz="2800" dirty="0"/>
              <a:t>, </a:t>
            </a:r>
            <a:r>
              <a:rPr lang="en-US" sz="2800" dirty="0" err="1"/>
              <a:t>ürün</a:t>
            </a:r>
            <a:r>
              <a:rPr lang="en-US" sz="2800" dirty="0"/>
              <a:t> </a:t>
            </a:r>
            <a:r>
              <a:rPr lang="en-US" sz="2800" dirty="0" err="1"/>
              <a:t>özellikleri</a:t>
            </a:r>
            <a:r>
              <a:rPr lang="en-US" sz="2800" dirty="0"/>
              <a:t>, </a:t>
            </a:r>
            <a:r>
              <a:rPr lang="en-US" sz="2800" dirty="0" err="1"/>
              <a:t>ürün</a:t>
            </a:r>
            <a:r>
              <a:rPr lang="en-US" sz="2800" dirty="0"/>
              <a:t> </a:t>
            </a:r>
            <a:r>
              <a:rPr lang="en-US" sz="2800" dirty="0" err="1"/>
              <a:t>performansı</a:t>
            </a:r>
            <a:r>
              <a:rPr lang="en-US" sz="2800" dirty="0"/>
              <a:t>, </a:t>
            </a:r>
            <a:r>
              <a:rPr lang="en-US" sz="2800" dirty="0" err="1"/>
              <a:t>ürün</a:t>
            </a:r>
            <a:r>
              <a:rPr lang="en-US" sz="2800" dirty="0"/>
              <a:t> </a:t>
            </a:r>
            <a:r>
              <a:rPr lang="en-US" sz="2800" dirty="0" err="1"/>
              <a:t>kullanımından</a:t>
            </a:r>
            <a:r>
              <a:rPr lang="en-US" sz="2800" dirty="0"/>
              <a:t> </a:t>
            </a:r>
            <a:r>
              <a:rPr lang="en-US" sz="2800" dirty="0" err="1"/>
              <a:t>elde</a:t>
            </a:r>
            <a:r>
              <a:rPr lang="en-US" sz="2800" dirty="0"/>
              <a:t> </a:t>
            </a:r>
            <a:r>
              <a:rPr lang="en-US" sz="2800" dirty="0" err="1"/>
              <a:t>edilen</a:t>
            </a:r>
            <a:r>
              <a:rPr lang="en-US" sz="2800" dirty="0"/>
              <a:t> </a:t>
            </a:r>
            <a:r>
              <a:rPr lang="en-US" sz="2800" dirty="0" err="1"/>
              <a:t>psikolojik</a:t>
            </a:r>
            <a:r>
              <a:rPr lang="en-US" sz="2800" dirty="0"/>
              <a:t> </a:t>
            </a:r>
            <a:r>
              <a:rPr lang="en-US" sz="2800" dirty="0" err="1"/>
              <a:t>fayda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işletme</a:t>
            </a:r>
            <a:r>
              <a:rPr lang="en-US" sz="2800" dirty="0"/>
              <a:t> </a:t>
            </a:r>
            <a:r>
              <a:rPr lang="en-US" sz="2800" dirty="0" err="1"/>
              <a:t>tarafından</a:t>
            </a:r>
            <a:r>
              <a:rPr lang="en-US" sz="2800" dirty="0"/>
              <a:t> </a:t>
            </a:r>
            <a:r>
              <a:rPr lang="en-US" sz="2800" dirty="0" err="1"/>
              <a:t>sağlanan</a:t>
            </a:r>
            <a:r>
              <a:rPr lang="en-US" sz="2800" dirty="0"/>
              <a:t> </a:t>
            </a:r>
            <a:r>
              <a:rPr lang="en-US" sz="2800" dirty="0" err="1"/>
              <a:t>satış</a:t>
            </a:r>
            <a:r>
              <a:rPr lang="en-US" sz="2800" dirty="0"/>
              <a:t> </a:t>
            </a:r>
            <a:r>
              <a:rPr lang="en-US" sz="2800" dirty="0" err="1"/>
              <a:t>sonrası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diğer</a:t>
            </a:r>
            <a:r>
              <a:rPr lang="en-US" sz="2800" dirty="0"/>
              <a:t> </a:t>
            </a:r>
            <a:r>
              <a:rPr lang="en-US" sz="2800" dirty="0" err="1"/>
              <a:t>hizmetler</a:t>
            </a:r>
            <a:r>
              <a:rPr lang="en-US" sz="2800" dirty="0"/>
              <a:t> </a:t>
            </a:r>
            <a:r>
              <a:rPr lang="en-US" sz="2800" dirty="0" err="1"/>
              <a:t>gibi</a:t>
            </a:r>
            <a:r>
              <a:rPr lang="en-US" sz="2800" dirty="0"/>
              <a:t> </a:t>
            </a:r>
            <a:r>
              <a:rPr lang="en-US" sz="2800" dirty="0" err="1"/>
              <a:t>bazı</a:t>
            </a:r>
            <a:r>
              <a:rPr lang="en-US" sz="2800" dirty="0"/>
              <a:t> </a:t>
            </a:r>
            <a:r>
              <a:rPr lang="en-US" sz="2800" dirty="0" err="1"/>
              <a:t>unsurlara</a:t>
            </a:r>
            <a:r>
              <a:rPr lang="en-US" sz="2800" dirty="0"/>
              <a:t> </a:t>
            </a:r>
            <a:r>
              <a:rPr lang="en-US" sz="2800" dirty="0" err="1"/>
              <a:t>dayanmaktadır</a:t>
            </a:r>
            <a:endParaRPr lang="tr-TR" sz="28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830" y="109183"/>
            <a:ext cx="11887200" cy="1214650"/>
          </a:xfrm>
        </p:spPr>
        <p:txBody>
          <a:bodyPr>
            <a:normAutofit/>
          </a:bodyPr>
          <a:lstStyle/>
          <a:p>
            <a:pPr lvl="3" algn="ctr" rt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/>
              <a:t>Talep </a:t>
            </a:r>
            <a:r>
              <a:rPr lang="en-US" sz="3200" b="1" dirty="0" err="1"/>
              <a:t>Odaklı</a:t>
            </a:r>
            <a:r>
              <a:rPr lang="en-US" sz="3200" b="1" dirty="0"/>
              <a:t> Fiyatlandırma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7776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181" y="122830"/>
            <a:ext cx="11955439" cy="66055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           </a:t>
            </a:r>
            <a:r>
              <a:rPr lang="en-US" sz="2400" dirty="0" smtClean="0"/>
              <a:t>Ürün </a:t>
            </a:r>
            <a:r>
              <a:rPr lang="en-US" sz="2400" dirty="0" err="1"/>
              <a:t>farklılaştırması</a:t>
            </a:r>
            <a:r>
              <a:rPr lang="en-US" sz="2400" dirty="0"/>
              <a:t> </a:t>
            </a:r>
            <a:r>
              <a:rPr lang="en-US" sz="2400" dirty="0" err="1"/>
              <a:t>türlerine</a:t>
            </a:r>
            <a:r>
              <a:rPr lang="en-US" sz="2400" dirty="0"/>
              <a:t> </a:t>
            </a:r>
            <a:r>
              <a:rPr lang="en-US" sz="2400" dirty="0" err="1"/>
              <a:t>ilişkin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aşağıdaki</a:t>
            </a:r>
            <a:r>
              <a:rPr lang="en-US" sz="2400" dirty="0"/>
              <a:t> </a:t>
            </a:r>
            <a:r>
              <a:rPr lang="en-US" sz="2400" dirty="0" err="1"/>
              <a:t>örnekler</a:t>
            </a:r>
            <a:r>
              <a:rPr lang="en-US" sz="2400" dirty="0"/>
              <a:t> </a:t>
            </a:r>
            <a:r>
              <a:rPr lang="en-US" sz="2400" dirty="0" err="1"/>
              <a:t>verilebilir</a:t>
            </a:r>
            <a:r>
              <a:rPr lang="en-US" sz="2400" dirty="0"/>
              <a:t>: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lvl="4"/>
            <a:r>
              <a:rPr lang="en-US" sz="2400" b="1" dirty="0" err="1"/>
              <a:t>Teknik</a:t>
            </a:r>
            <a:r>
              <a:rPr lang="en-US" sz="2400" b="1" dirty="0"/>
              <a:t> </a:t>
            </a:r>
            <a:r>
              <a:rPr lang="en-US" sz="2400" b="1" dirty="0" err="1"/>
              <a:t>performansa</a:t>
            </a:r>
            <a:r>
              <a:rPr lang="en-US" sz="2400" b="1" dirty="0"/>
              <a:t> </a:t>
            </a:r>
            <a:r>
              <a:rPr lang="en-US" sz="2400" b="1" dirty="0" err="1"/>
              <a:t>göre</a:t>
            </a:r>
            <a:r>
              <a:rPr lang="en-US" sz="2400" b="1" dirty="0"/>
              <a:t>: </a:t>
            </a:r>
            <a:r>
              <a:rPr lang="en-US" sz="2400" dirty="0" err="1"/>
              <a:t>Televizyon</a:t>
            </a:r>
            <a:r>
              <a:rPr lang="en-US" sz="2400" dirty="0"/>
              <a:t> </a:t>
            </a:r>
            <a:r>
              <a:rPr lang="en-US" sz="2400" dirty="0" err="1"/>
              <a:t>setleri</a:t>
            </a:r>
            <a:r>
              <a:rPr lang="en-US" sz="2400" dirty="0"/>
              <a:t>, </a:t>
            </a:r>
            <a:r>
              <a:rPr lang="en-US" sz="2400" dirty="0" err="1"/>
              <a:t>buzdolapları</a:t>
            </a:r>
            <a:r>
              <a:rPr lang="en-US" sz="2400" dirty="0"/>
              <a:t> vs.</a:t>
            </a:r>
            <a:endParaRPr lang="tr-TR" sz="2400" dirty="0"/>
          </a:p>
          <a:p>
            <a:pPr lvl="4"/>
            <a:r>
              <a:rPr lang="en-US" sz="2400" b="1" dirty="0" err="1"/>
              <a:t>Paketleme</a:t>
            </a:r>
            <a:r>
              <a:rPr lang="en-US" sz="2400" b="1" dirty="0"/>
              <a:t> </a:t>
            </a:r>
            <a:r>
              <a:rPr lang="en-US" sz="2400" b="1" dirty="0" err="1"/>
              <a:t>özelliklerine</a:t>
            </a:r>
            <a:r>
              <a:rPr lang="en-US" sz="2400" b="1" dirty="0"/>
              <a:t> </a:t>
            </a:r>
            <a:r>
              <a:rPr lang="en-US" sz="2400" b="1" dirty="0" err="1"/>
              <a:t>göre</a:t>
            </a:r>
            <a:r>
              <a:rPr lang="en-US" sz="2400" b="1" dirty="0"/>
              <a:t>: </a:t>
            </a:r>
            <a:r>
              <a:rPr lang="en-US" sz="2400" dirty="0" err="1"/>
              <a:t>Kozmetik</a:t>
            </a:r>
            <a:r>
              <a:rPr lang="en-US" sz="2400" dirty="0"/>
              <a:t> </a:t>
            </a:r>
            <a:r>
              <a:rPr lang="en-US" sz="2400" dirty="0" err="1"/>
              <a:t>sektörü</a:t>
            </a:r>
            <a:r>
              <a:rPr lang="en-US" sz="2400" dirty="0"/>
              <a:t>, </a:t>
            </a:r>
            <a:r>
              <a:rPr lang="en-US" sz="2400" dirty="0" err="1"/>
              <a:t>sigaralar</a:t>
            </a:r>
            <a:r>
              <a:rPr lang="en-US" sz="2400" dirty="0"/>
              <a:t> vb.</a:t>
            </a:r>
            <a:endParaRPr lang="tr-TR" sz="2400" dirty="0"/>
          </a:p>
          <a:p>
            <a:pPr lvl="4"/>
            <a:r>
              <a:rPr lang="en-US" sz="2400" b="1" dirty="0" err="1"/>
              <a:t>Fiziksel</a:t>
            </a:r>
            <a:r>
              <a:rPr lang="en-US" sz="2400" b="1" dirty="0"/>
              <a:t> </a:t>
            </a:r>
            <a:r>
              <a:rPr lang="en-US" sz="2400" b="1" dirty="0" err="1"/>
              <a:t>özelliklere</a:t>
            </a:r>
            <a:r>
              <a:rPr lang="en-US" sz="2400" b="1" dirty="0"/>
              <a:t> </a:t>
            </a:r>
            <a:r>
              <a:rPr lang="en-US" sz="2400" b="1" dirty="0" err="1"/>
              <a:t>göre</a:t>
            </a:r>
            <a:r>
              <a:rPr lang="en-US" sz="2400" b="1" dirty="0"/>
              <a:t> (tat </a:t>
            </a:r>
            <a:r>
              <a:rPr lang="en-US" sz="2400" b="1" dirty="0" err="1"/>
              <a:t>gibi</a:t>
            </a:r>
            <a:r>
              <a:rPr lang="en-US" sz="2400" b="1" dirty="0"/>
              <a:t>): </a:t>
            </a:r>
            <a:r>
              <a:rPr lang="en-US" sz="2400" dirty="0"/>
              <a:t>Farklı aroma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tatlılık</a:t>
            </a:r>
            <a:r>
              <a:rPr lang="en-US" sz="2400" dirty="0"/>
              <a:t> </a:t>
            </a:r>
            <a:r>
              <a:rPr lang="en-US" sz="2400" dirty="0" err="1"/>
              <a:t>düzeylerindeki</a:t>
            </a:r>
            <a:r>
              <a:rPr lang="en-US" sz="2400" dirty="0"/>
              <a:t> </a:t>
            </a:r>
            <a:r>
              <a:rPr lang="en-US" sz="2400" dirty="0" err="1"/>
              <a:t>meşrubatlar</a:t>
            </a:r>
            <a:endParaRPr lang="tr-TR" sz="2400" dirty="0"/>
          </a:p>
          <a:p>
            <a:pPr lvl="4"/>
            <a:r>
              <a:rPr lang="en-US" sz="2400" b="1" dirty="0" err="1"/>
              <a:t>Reklam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tanıtıma</a:t>
            </a:r>
            <a:r>
              <a:rPr lang="en-US" sz="2400" b="1" dirty="0"/>
              <a:t> </a:t>
            </a:r>
            <a:r>
              <a:rPr lang="en-US" sz="2400" b="1" dirty="0" err="1"/>
              <a:t>göre</a:t>
            </a:r>
            <a:r>
              <a:rPr lang="en-US" sz="2400" b="1" dirty="0"/>
              <a:t>: </a:t>
            </a:r>
            <a:r>
              <a:rPr lang="en-US" sz="2400" dirty="0" err="1"/>
              <a:t>Tüketicilerin</a:t>
            </a:r>
            <a:r>
              <a:rPr lang="en-US" sz="2400" dirty="0"/>
              <a:t> </a:t>
            </a:r>
            <a:r>
              <a:rPr lang="en-US" sz="2400" dirty="0" err="1"/>
              <a:t>gizli</a:t>
            </a:r>
            <a:r>
              <a:rPr lang="en-US" sz="2400" dirty="0"/>
              <a:t> </a:t>
            </a:r>
            <a:r>
              <a:rPr lang="en-US" sz="2400" dirty="0" err="1"/>
              <a:t>ihtiyaçlarının</a:t>
            </a:r>
            <a:r>
              <a:rPr lang="en-US" sz="2400" dirty="0"/>
              <a:t> </a:t>
            </a:r>
            <a:r>
              <a:rPr lang="en-US" sz="2400" dirty="0" err="1"/>
              <a:t>belirlenmesi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bunlara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ürün</a:t>
            </a:r>
            <a:r>
              <a:rPr lang="en-US" sz="2400" dirty="0"/>
              <a:t> </a:t>
            </a:r>
            <a:r>
              <a:rPr lang="en-US" sz="2400" dirty="0" err="1"/>
              <a:t>tanıtımının</a:t>
            </a:r>
            <a:r>
              <a:rPr lang="en-US" sz="2400" dirty="0"/>
              <a:t> </a:t>
            </a:r>
            <a:r>
              <a:rPr lang="en-US" sz="2400" dirty="0" err="1"/>
              <a:t>gerçekleştirilmesi</a:t>
            </a:r>
            <a:endParaRPr lang="tr-TR" sz="2400" dirty="0"/>
          </a:p>
          <a:p>
            <a:pPr lvl="4"/>
            <a:r>
              <a:rPr lang="en-US" sz="2400" b="1" dirty="0" err="1"/>
              <a:t>Sunulan</a:t>
            </a:r>
            <a:r>
              <a:rPr lang="en-US" sz="2400" b="1" dirty="0"/>
              <a:t> </a:t>
            </a:r>
            <a:r>
              <a:rPr lang="en-US" sz="2400" b="1" dirty="0" err="1"/>
              <a:t>hizmete</a:t>
            </a:r>
            <a:r>
              <a:rPr lang="en-US" sz="2400" b="1" dirty="0"/>
              <a:t> </a:t>
            </a:r>
            <a:r>
              <a:rPr lang="en-US" sz="2400" b="1" dirty="0" err="1"/>
              <a:t>göre</a:t>
            </a:r>
            <a:r>
              <a:rPr lang="en-US" sz="2400" b="1" dirty="0"/>
              <a:t>: </a:t>
            </a:r>
            <a:r>
              <a:rPr lang="en-US" sz="2400" dirty="0" err="1"/>
              <a:t>Müşteriye</a:t>
            </a:r>
            <a:r>
              <a:rPr lang="en-US" sz="2400" dirty="0"/>
              <a:t> </a:t>
            </a:r>
            <a:r>
              <a:rPr lang="en-US" sz="2400" dirty="0" err="1"/>
              <a:t>sunulan</a:t>
            </a:r>
            <a:r>
              <a:rPr lang="en-US" sz="2400" dirty="0"/>
              <a:t> </a:t>
            </a:r>
            <a:r>
              <a:rPr lang="en-US" sz="2400" dirty="0" err="1"/>
              <a:t>hizmet</a:t>
            </a:r>
            <a:r>
              <a:rPr lang="en-US" sz="2400" dirty="0"/>
              <a:t> </a:t>
            </a:r>
            <a:r>
              <a:rPr lang="en-US" sz="2400" dirty="0" err="1"/>
              <a:t>avantajlarının</a:t>
            </a:r>
            <a:r>
              <a:rPr lang="en-US" sz="2400" dirty="0"/>
              <a:t> </a:t>
            </a:r>
            <a:r>
              <a:rPr lang="en-US" sz="2400" dirty="0" err="1"/>
              <a:t>gösterilmesi</a:t>
            </a:r>
            <a:endParaRPr lang="tr-TR" sz="2400" dirty="0"/>
          </a:p>
          <a:p>
            <a:pPr lvl="4"/>
            <a:r>
              <a:rPr lang="en-US" sz="2400" b="1" dirty="0"/>
              <a:t>Talep </a:t>
            </a:r>
            <a:r>
              <a:rPr lang="en-US" sz="2400" b="1" dirty="0" err="1"/>
              <a:t>yoğunluğuna</a:t>
            </a:r>
            <a:r>
              <a:rPr lang="en-US" sz="2400" b="1" dirty="0"/>
              <a:t> </a:t>
            </a:r>
            <a:r>
              <a:rPr lang="en-US" sz="2400" b="1" dirty="0" err="1"/>
              <a:t>göre</a:t>
            </a:r>
            <a:r>
              <a:rPr lang="en-US" sz="2400" b="1" dirty="0"/>
              <a:t>: </a:t>
            </a:r>
            <a:r>
              <a:rPr lang="en-US" sz="2400" dirty="0"/>
              <a:t>Talep </a:t>
            </a:r>
            <a:r>
              <a:rPr lang="en-US" sz="2400" dirty="0" err="1"/>
              <a:t>yoğunluğuna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fiyatlar</a:t>
            </a:r>
            <a:r>
              <a:rPr lang="en-US" sz="2400" dirty="0"/>
              <a:t> </a:t>
            </a:r>
            <a:r>
              <a:rPr lang="en-US" sz="2400" dirty="0" err="1"/>
              <a:t>koyulması</a:t>
            </a:r>
            <a:endParaRPr lang="tr-TR" sz="2400" dirty="0"/>
          </a:p>
          <a:p>
            <a:pPr lvl="4"/>
            <a:r>
              <a:rPr lang="en-US" sz="2400" b="1" dirty="0"/>
              <a:t>Pazar </a:t>
            </a:r>
            <a:r>
              <a:rPr lang="en-US" sz="2400" b="1" dirty="0" err="1"/>
              <a:t>farklılaştırma</a:t>
            </a:r>
            <a:r>
              <a:rPr lang="en-US" sz="2400" b="1" dirty="0"/>
              <a:t>: </a:t>
            </a:r>
            <a:r>
              <a:rPr lang="en-US" sz="2400" dirty="0" err="1"/>
              <a:t>Pazarı</a:t>
            </a:r>
            <a:r>
              <a:rPr lang="en-US" sz="2400" dirty="0"/>
              <a:t> </a:t>
            </a:r>
            <a:r>
              <a:rPr lang="en-US" sz="2400" dirty="0" err="1"/>
              <a:t>bölümlere</a:t>
            </a:r>
            <a:r>
              <a:rPr lang="en-US" sz="2400" dirty="0"/>
              <a:t> </a:t>
            </a:r>
            <a:r>
              <a:rPr lang="en-US" sz="2400" dirty="0" err="1"/>
              <a:t>ayırmak</a:t>
            </a:r>
            <a:r>
              <a:rPr lang="en-US" sz="2400" dirty="0"/>
              <a:t>, her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pazar</a:t>
            </a:r>
            <a:r>
              <a:rPr lang="en-US" sz="2400" dirty="0"/>
              <a:t> </a:t>
            </a:r>
            <a:r>
              <a:rPr lang="en-US" sz="2400" dirty="0" err="1"/>
              <a:t>bölümünün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değerleri</a:t>
            </a:r>
            <a:r>
              <a:rPr lang="en-US" sz="2400" dirty="0"/>
              <a:t> </a:t>
            </a:r>
            <a:r>
              <a:rPr lang="en-US" sz="2400" dirty="0" err="1"/>
              <a:t>olabilir</a:t>
            </a:r>
            <a:r>
              <a:rPr lang="en-US" sz="2400" dirty="0"/>
              <a:t>.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4768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533" y="1392072"/>
            <a:ext cx="11969087" cy="5322627"/>
          </a:xfrm>
        </p:spPr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en-US" sz="2400" dirty="0" smtClean="0"/>
              <a:t>Rekabete </a:t>
            </a:r>
            <a:r>
              <a:rPr lang="en-US" sz="2400" dirty="0" err="1"/>
              <a:t>dayalı</a:t>
            </a:r>
            <a:r>
              <a:rPr lang="en-US" sz="2400" dirty="0"/>
              <a:t> </a:t>
            </a:r>
            <a:r>
              <a:rPr lang="en-US" sz="2400" dirty="0" err="1"/>
              <a:t>fiyatlama</a:t>
            </a:r>
            <a:r>
              <a:rPr lang="en-US" sz="2400" dirty="0"/>
              <a:t>, </a:t>
            </a:r>
            <a:r>
              <a:rPr lang="en-US" sz="2400" dirty="0" err="1"/>
              <a:t>rakiplerin</a:t>
            </a:r>
            <a:r>
              <a:rPr lang="en-US" sz="2400" dirty="0"/>
              <a:t>, </a:t>
            </a:r>
            <a:r>
              <a:rPr lang="en-US" sz="2400" dirty="0" err="1"/>
              <a:t>pazar</a:t>
            </a:r>
            <a:r>
              <a:rPr lang="en-US" sz="2400" dirty="0"/>
              <a:t> </a:t>
            </a:r>
            <a:r>
              <a:rPr lang="en-US" sz="2400" dirty="0" err="1"/>
              <a:t>liderinin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sektörün</a:t>
            </a:r>
            <a:r>
              <a:rPr lang="en-US" sz="2400" dirty="0"/>
              <a:t>  </a:t>
            </a:r>
            <a:r>
              <a:rPr lang="en-US" sz="2400" dirty="0" err="1"/>
              <a:t>ortalama</a:t>
            </a:r>
            <a:r>
              <a:rPr lang="en-US" sz="2400" dirty="0"/>
              <a:t> </a:t>
            </a:r>
            <a:r>
              <a:rPr lang="en-US" sz="2400" dirty="0" err="1"/>
              <a:t>fiyatlarına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hareket</a:t>
            </a:r>
            <a:r>
              <a:rPr lang="en-US" sz="2400" dirty="0"/>
              <a:t> </a:t>
            </a:r>
            <a:r>
              <a:rPr lang="en-US" sz="2400" dirty="0" err="1"/>
              <a:t>edilmesine</a:t>
            </a:r>
            <a:r>
              <a:rPr lang="en-US" sz="2400" dirty="0"/>
              <a:t> </a:t>
            </a:r>
            <a:r>
              <a:rPr lang="en-US" sz="2400" dirty="0" err="1"/>
              <a:t>dayanmaktadır</a:t>
            </a:r>
            <a:r>
              <a:rPr lang="en-US" sz="2400" dirty="0"/>
              <a:t>. Rekabete </a:t>
            </a:r>
            <a:r>
              <a:rPr lang="en-US" sz="2400" dirty="0" err="1"/>
              <a:t>dayalı</a:t>
            </a:r>
            <a:r>
              <a:rPr lang="en-US" sz="2400" dirty="0"/>
              <a:t> </a:t>
            </a:r>
            <a:r>
              <a:rPr lang="en-US" sz="2400" dirty="0" err="1"/>
              <a:t>fiyatlama</a:t>
            </a:r>
            <a:r>
              <a:rPr lang="en-US" sz="2400" dirty="0"/>
              <a:t>, </a:t>
            </a:r>
            <a:r>
              <a:rPr lang="en-US" sz="2400" dirty="0" err="1"/>
              <a:t>pazara</a:t>
            </a:r>
            <a:r>
              <a:rPr lang="en-US" sz="2400" dirty="0"/>
              <a:t>  </a:t>
            </a:r>
            <a:r>
              <a:rPr lang="en-US" sz="2400" dirty="0" err="1"/>
              <a:t>bağlılık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rakiplerin</a:t>
            </a:r>
            <a:r>
              <a:rPr lang="en-US" sz="2400" dirty="0"/>
              <a:t> </a:t>
            </a:r>
            <a:r>
              <a:rPr lang="en-US" sz="2400" dirty="0" err="1"/>
              <a:t>fiyatları</a:t>
            </a:r>
            <a:r>
              <a:rPr lang="en-US" sz="2400" dirty="0"/>
              <a:t> </a:t>
            </a:r>
            <a:r>
              <a:rPr lang="en-US" sz="2400" dirty="0" err="1"/>
              <a:t>baz</a:t>
            </a:r>
            <a:r>
              <a:rPr lang="en-US" sz="2400" dirty="0"/>
              <a:t> </a:t>
            </a:r>
            <a:r>
              <a:rPr lang="en-US" sz="2400" dirty="0" err="1"/>
              <a:t>alınarak</a:t>
            </a:r>
            <a:r>
              <a:rPr lang="en-US" sz="2400" dirty="0"/>
              <a:t> </a:t>
            </a:r>
            <a:r>
              <a:rPr lang="en-US" sz="2400" dirty="0" err="1"/>
              <a:t>yapılmaktadır</a:t>
            </a:r>
            <a:r>
              <a:rPr lang="en-US" sz="2400" dirty="0" smtClean="0"/>
              <a:t>.</a:t>
            </a:r>
            <a:endParaRPr lang="tr-TR" sz="2400" dirty="0"/>
          </a:p>
          <a:p>
            <a:r>
              <a:rPr lang="en-US" sz="2400" dirty="0" err="1"/>
              <a:t>Fiyatlamanın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türü</a:t>
            </a:r>
            <a:r>
              <a:rPr lang="en-US" sz="2400" dirty="0"/>
              <a:t>, </a:t>
            </a:r>
            <a:r>
              <a:rPr lang="en-US" sz="2400" dirty="0" err="1"/>
              <a:t>fiyatlama</a:t>
            </a:r>
            <a:r>
              <a:rPr lang="en-US" sz="2400" dirty="0"/>
              <a:t> </a:t>
            </a:r>
            <a:r>
              <a:rPr lang="en-US" sz="2400" dirty="0" err="1"/>
              <a:t>sürecinde</a:t>
            </a:r>
            <a:r>
              <a:rPr lang="en-US" sz="2400" dirty="0"/>
              <a:t> </a:t>
            </a:r>
            <a:r>
              <a:rPr lang="en-US" sz="2400" dirty="0" err="1"/>
              <a:t>bazı</a:t>
            </a:r>
            <a:r>
              <a:rPr lang="en-US" sz="2400" dirty="0"/>
              <a:t> </a:t>
            </a:r>
            <a:r>
              <a:rPr lang="en-US" sz="2400" dirty="0" err="1"/>
              <a:t>maliyet</a:t>
            </a:r>
            <a:r>
              <a:rPr lang="en-US" sz="2400" dirty="0"/>
              <a:t> </a:t>
            </a:r>
            <a:r>
              <a:rPr lang="en-US" sz="2400" dirty="0" err="1"/>
              <a:t>yapılarının</a:t>
            </a:r>
            <a:r>
              <a:rPr lang="en-US" sz="2400" dirty="0"/>
              <a:t> </a:t>
            </a:r>
            <a:r>
              <a:rPr lang="en-US" sz="2400" dirty="0" err="1"/>
              <a:t>hiçe</a:t>
            </a:r>
            <a:r>
              <a:rPr lang="en-US" sz="2400" dirty="0"/>
              <a:t> </a:t>
            </a:r>
            <a:r>
              <a:rPr lang="en-US" sz="2400" dirty="0" err="1"/>
              <a:t>sayıldığını</a:t>
            </a:r>
            <a:r>
              <a:rPr lang="en-US" sz="2400" dirty="0"/>
              <a:t> </a:t>
            </a:r>
            <a:r>
              <a:rPr lang="en-US" sz="2400" dirty="0" err="1"/>
              <a:t>göstermektedir</a:t>
            </a:r>
            <a:r>
              <a:rPr lang="en-US" sz="2400" dirty="0"/>
              <a:t>. Bu </a:t>
            </a:r>
            <a:r>
              <a:rPr lang="en-US" sz="2400" dirty="0" err="1"/>
              <a:t>tür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yöntem</a:t>
            </a:r>
            <a:r>
              <a:rPr lang="en-US" sz="2400" dirty="0"/>
              <a:t>, </a:t>
            </a:r>
            <a:r>
              <a:rPr lang="en-US" sz="2400" dirty="0" err="1"/>
              <a:t>maliyetin</a:t>
            </a:r>
            <a:r>
              <a:rPr lang="en-US" sz="2400" dirty="0"/>
              <a:t> </a:t>
            </a:r>
            <a:r>
              <a:rPr lang="en-US" sz="2400" dirty="0" err="1"/>
              <a:t>düşürülmesinde</a:t>
            </a:r>
            <a:r>
              <a:rPr lang="en-US" sz="2400" dirty="0"/>
              <a:t> </a:t>
            </a:r>
            <a:r>
              <a:rPr lang="en-US" sz="2400" dirty="0" err="1"/>
              <a:t>risklidir</a:t>
            </a:r>
            <a:r>
              <a:rPr lang="en-US" sz="2400" dirty="0"/>
              <a:t>. </a:t>
            </a:r>
            <a:r>
              <a:rPr lang="en-US" sz="2400" dirty="0" err="1"/>
              <a:t>Ayrıca</a:t>
            </a:r>
            <a:r>
              <a:rPr lang="en-US" sz="2400" dirty="0"/>
              <a:t> </a:t>
            </a:r>
            <a:r>
              <a:rPr lang="en-US" sz="2400" dirty="0" err="1"/>
              <a:t>kabul</a:t>
            </a:r>
            <a:r>
              <a:rPr lang="en-US" sz="2400" dirty="0"/>
              <a:t> </a:t>
            </a:r>
            <a:r>
              <a:rPr lang="en-US" sz="2400" dirty="0" err="1"/>
              <a:t>edilmeyen</a:t>
            </a:r>
            <a:r>
              <a:rPr lang="en-US" sz="2400" dirty="0"/>
              <a:t> </a:t>
            </a:r>
            <a:r>
              <a:rPr lang="en-US" sz="2400" dirty="0" err="1"/>
              <a:t>sabit</a:t>
            </a:r>
            <a:r>
              <a:rPr lang="en-US" sz="2400" dirty="0"/>
              <a:t> </a:t>
            </a:r>
            <a:r>
              <a:rPr lang="en-US" sz="2400" dirty="0" err="1"/>
              <a:t>maliyetler</a:t>
            </a:r>
            <a:r>
              <a:rPr lang="en-US" sz="2400" dirty="0"/>
              <a:t> </a:t>
            </a:r>
            <a:r>
              <a:rPr lang="en-US" sz="2400" dirty="0" err="1"/>
              <a:t>nedeniyle</a:t>
            </a:r>
            <a:r>
              <a:rPr lang="en-US" sz="2400" dirty="0"/>
              <a:t>,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fiyat</a:t>
            </a:r>
            <a:r>
              <a:rPr lang="en-US" sz="2400" dirty="0"/>
              <a:t> </a:t>
            </a:r>
            <a:r>
              <a:rPr lang="en-US" sz="2400" dirty="0" err="1"/>
              <a:t>saptanması</a:t>
            </a:r>
            <a:r>
              <a:rPr lang="en-US" sz="2400" dirty="0"/>
              <a:t> </a:t>
            </a:r>
            <a:r>
              <a:rPr lang="en-US" sz="2400" dirty="0" err="1"/>
              <a:t>nedeniyle</a:t>
            </a:r>
            <a:r>
              <a:rPr lang="en-US" sz="2400" dirty="0"/>
              <a:t> </a:t>
            </a:r>
            <a:r>
              <a:rPr lang="en-US" sz="2400" dirty="0" err="1"/>
              <a:t>ortaya</a:t>
            </a:r>
            <a:r>
              <a:rPr lang="en-US" sz="2400" dirty="0"/>
              <a:t> </a:t>
            </a:r>
            <a:r>
              <a:rPr lang="en-US" sz="2400" dirty="0" err="1"/>
              <a:t>çıkan</a:t>
            </a:r>
            <a:r>
              <a:rPr lang="en-US" sz="2400" dirty="0"/>
              <a:t> </a:t>
            </a:r>
            <a:r>
              <a:rPr lang="en-US" sz="2400" dirty="0" err="1"/>
              <a:t>düşük</a:t>
            </a:r>
            <a:r>
              <a:rPr lang="en-US" sz="2400" dirty="0"/>
              <a:t> </a:t>
            </a:r>
            <a:r>
              <a:rPr lang="en-US" sz="2400" dirty="0" err="1"/>
              <a:t>satış</a:t>
            </a:r>
            <a:r>
              <a:rPr lang="en-US" sz="2400" dirty="0"/>
              <a:t> </a:t>
            </a:r>
            <a:r>
              <a:rPr lang="en-US" sz="2400" dirty="0" err="1"/>
              <a:t>miktarı</a:t>
            </a:r>
            <a:r>
              <a:rPr lang="en-US" sz="2400" dirty="0"/>
              <a:t>, </a:t>
            </a:r>
            <a:r>
              <a:rPr lang="en-US" sz="2400" dirty="0" err="1"/>
              <a:t>giderleri</a:t>
            </a:r>
            <a:r>
              <a:rPr lang="en-US" sz="2400" dirty="0"/>
              <a:t> </a:t>
            </a:r>
            <a:r>
              <a:rPr lang="en-US" sz="2400" dirty="0" err="1"/>
              <a:t>karşılamayacaktır</a:t>
            </a:r>
            <a:r>
              <a:rPr lang="en-US" sz="2400" dirty="0" smtClean="0"/>
              <a:t>.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                       </a:t>
            </a:r>
            <a:r>
              <a:rPr lang="en-US" sz="2400" dirty="0" smtClean="0"/>
              <a:t>Bu </a:t>
            </a:r>
            <a:r>
              <a:rPr lang="en-US" sz="2400" dirty="0" err="1" smtClean="0"/>
              <a:t>yaklaş</a:t>
            </a:r>
            <a:r>
              <a:rPr lang="tr-TR" sz="2400" dirty="0" smtClean="0"/>
              <a:t>ı</a:t>
            </a:r>
            <a:r>
              <a:rPr lang="en-US" sz="2400" dirty="0" smtClean="0"/>
              <a:t>mın </a:t>
            </a:r>
            <a:r>
              <a:rPr lang="en-US" sz="2400" dirty="0" err="1"/>
              <a:t>başlıca</a:t>
            </a:r>
            <a:r>
              <a:rPr lang="en-US" sz="2400" dirty="0"/>
              <a:t> </a:t>
            </a:r>
            <a:r>
              <a:rPr lang="en-US" sz="2400" dirty="0" err="1" smtClean="0"/>
              <a:t>türleri</a:t>
            </a:r>
            <a:r>
              <a:rPr lang="tr-TR" sz="2400" dirty="0" smtClean="0"/>
              <a:t> </a:t>
            </a:r>
            <a:r>
              <a:rPr lang="en-US" sz="2400" dirty="0" smtClean="0"/>
              <a:t>:</a:t>
            </a:r>
            <a:endParaRPr lang="tr-TR" sz="2400" dirty="0"/>
          </a:p>
          <a:p>
            <a:pPr marL="1828800" lvl="4" indent="0">
              <a:buNone/>
            </a:pPr>
            <a:r>
              <a:rPr lang="en-US" sz="2400" dirty="0"/>
              <a:t>Going rate </a:t>
            </a:r>
            <a:r>
              <a:rPr lang="en-US" sz="2400" dirty="0" err="1"/>
              <a:t>fiyatlandırma</a:t>
            </a:r>
            <a:endParaRPr lang="tr-TR" sz="2400" dirty="0"/>
          </a:p>
          <a:p>
            <a:pPr marL="1828800" lvl="4" indent="0">
              <a:buNone/>
            </a:pPr>
            <a:r>
              <a:rPr lang="en-US" sz="2400" dirty="0" err="1"/>
              <a:t>Kapalı</a:t>
            </a:r>
            <a:r>
              <a:rPr lang="en-US" sz="2400" dirty="0"/>
              <a:t> zarf </a:t>
            </a:r>
            <a:r>
              <a:rPr lang="en-US" sz="2400" dirty="0" err="1"/>
              <a:t>usulü</a:t>
            </a:r>
            <a:r>
              <a:rPr lang="en-US" sz="2400" dirty="0"/>
              <a:t> </a:t>
            </a:r>
            <a:r>
              <a:rPr lang="en-US" sz="2400" dirty="0" err="1"/>
              <a:t>fiyatlandırma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5533" y="150126"/>
            <a:ext cx="11969087" cy="1037230"/>
          </a:xfrm>
        </p:spPr>
        <p:txBody>
          <a:bodyPr>
            <a:normAutofit/>
          </a:bodyPr>
          <a:lstStyle/>
          <a:p>
            <a:pPr lvl="3" algn="ctr" rt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/>
              <a:t>Rekabet </a:t>
            </a:r>
            <a:r>
              <a:rPr lang="en-US" sz="3200" b="1" dirty="0" err="1"/>
              <a:t>Odaklı</a:t>
            </a:r>
            <a:r>
              <a:rPr lang="en-US" sz="3200" b="1" dirty="0"/>
              <a:t> Fiyatlandırma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3943116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829" y="109182"/>
            <a:ext cx="11941791" cy="6632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3600" dirty="0" smtClean="0"/>
          </a:p>
          <a:p>
            <a:pPr marL="0" indent="0" algn="ctr">
              <a:buNone/>
            </a:pPr>
            <a:r>
              <a:rPr lang="en-US" sz="3600" dirty="0" smtClean="0"/>
              <a:t>Uluslararası </a:t>
            </a:r>
            <a:r>
              <a:rPr lang="en-US" sz="3600" dirty="0" err="1"/>
              <a:t>taşımacılık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lojistik</a:t>
            </a:r>
            <a:r>
              <a:rPr lang="en-US" sz="3600" dirty="0"/>
              <a:t>, </a:t>
            </a:r>
            <a:r>
              <a:rPr lang="en-US" sz="3600" dirty="0" err="1"/>
              <a:t>dış</a:t>
            </a:r>
            <a:r>
              <a:rPr lang="en-US" sz="3600" dirty="0"/>
              <a:t> </a:t>
            </a:r>
            <a:r>
              <a:rPr lang="en-US" sz="3600" dirty="0" err="1"/>
              <a:t>ticarete</a:t>
            </a:r>
            <a:r>
              <a:rPr lang="en-US" sz="3600" dirty="0"/>
              <a:t> </a:t>
            </a:r>
            <a:r>
              <a:rPr lang="en-US" sz="3600" dirty="0" err="1"/>
              <a:t>konu</a:t>
            </a:r>
            <a:r>
              <a:rPr lang="en-US" sz="3600" dirty="0"/>
              <a:t> </a:t>
            </a:r>
            <a:r>
              <a:rPr lang="en-US" sz="3600" dirty="0" err="1"/>
              <a:t>fiziksel</a:t>
            </a:r>
            <a:r>
              <a:rPr lang="en-US" sz="3600" dirty="0"/>
              <a:t> </a:t>
            </a:r>
            <a:r>
              <a:rPr lang="en-US" sz="3600" dirty="0" err="1"/>
              <a:t>malların</a:t>
            </a:r>
            <a:r>
              <a:rPr lang="en-US" sz="3600" dirty="0"/>
              <a:t> yurt </a:t>
            </a:r>
            <a:r>
              <a:rPr lang="en-US" sz="3600" dirty="0" err="1"/>
              <a:t>dışına</a:t>
            </a:r>
            <a:r>
              <a:rPr lang="en-US" sz="3600" dirty="0"/>
              <a:t> </a:t>
            </a:r>
            <a:r>
              <a:rPr lang="en-US" sz="3600" dirty="0" err="1"/>
              <a:t>sevk</a:t>
            </a:r>
            <a:r>
              <a:rPr lang="en-US" sz="3600" dirty="0"/>
              <a:t> </a:t>
            </a:r>
            <a:r>
              <a:rPr lang="en-US" sz="3600" dirty="0" err="1"/>
              <a:t>edilmesinde</a:t>
            </a:r>
            <a:r>
              <a:rPr lang="en-US" sz="3600" dirty="0"/>
              <a:t> </a:t>
            </a:r>
            <a:r>
              <a:rPr lang="en-US" sz="3600" dirty="0" err="1"/>
              <a:t>satılan</a:t>
            </a:r>
            <a:r>
              <a:rPr lang="en-US" sz="3600" dirty="0"/>
              <a:t> </a:t>
            </a:r>
            <a:r>
              <a:rPr lang="en-US" sz="3600" dirty="0" err="1"/>
              <a:t>veya</a:t>
            </a:r>
            <a:r>
              <a:rPr lang="en-US" sz="3600" dirty="0"/>
              <a:t> satın </a:t>
            </a:r>
            <a:r>
              <a:rPr lang="en-US" sz="3600" dirty="0" err="1"/>
              <a:t>alınan</a:t>
            </a:r>
            <a:r>
              <a:rPr lang="en-US" sz="3600" dirty="0"/>
              <a:t> </a:t>
            </a:r>
            <a:r>
              <a:rPr lang="en-US" sz="3600" dirty="0" err="1"/>
              <a:t>ürünün</a:t>
            </a:r>
            <a:r>
              <a:rPr lang="en-US" sz="3600" dirty="0"/>
              <a:t> </a:t>
            </a:r>
            <a:r>
              <a:rPr lang="en-US" sz="3600" dirty="0" err="1"/>
              <a:t>tamamlayıcısı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ayrılmaz</a:t>
            </a:r>
            <a:r>
              <a:rPr lang="en-US" sz="3600" dirty="0"/>
              <a:t> </a:t>
            </a:r>
            <a:r>
              <a:rPr lang="en-US" sz="3600" dirty="0" err="1"/>
              <a:t>önemli</a:t>
            </a:r>
            <a:r>
              <a:rPr lang="en-US" sz="3600" dirty="0"/>
              <a:t> </a:t>
            </a:r>
            <a:r>
              <a:rPr lang="en-US" sz="3600" dirty="0" err="1"/>
              <a:t>bir</a:t>
            </a:r>
            <a:r>
              <a:rPr lang="en-US" sz="3600" dirty="0"/>
              <a:t> </a:t>
            </a:r>
            <a:r>
              <a:rPr lang="en-US" sz="3600" dirty="0" err="1"/>
              <a:t>parçası</a:t>
            </a:r>
            <a:r>
              <a:rPr lang="en-US" sz="3600" dirty="0"/>
              <a:t> </a:t>
            </a:r>
            <a:r>
              <a:rPr lang="en-US" sz="3600" dirty="0" err="1"/>
              <a:t>olmuştur</a:t>
            </a:r>
            <a:r>
              <a:rPr lang="en-US" sz="3600" dirty="0"/>
              <a:t>. Uluslararası </a:t>
            </a:r>
            <a:r>
              <a:rPr lang="en-US" sz="3600" dirty="0" err="1"/>
              <a:t>taşımacılık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lojistik</a:t>
            </a:r>
            <a:r>
              <a:rPr lang="en-US" sz="3600" dirty="0"/>
              <a:t>, </a:t>
            </a:r>
            <a:r>
              <a:rPr lang="en-US" sz="3600" dirty="0" err="1"/>
              <a:t>ekonomik</a:t>
            </a:r>
            <a:r>
              <a:rPr lang="en-US" sz="3600" dirty="0"/>
              <a:t> </a:t>
            </a:r>
            <a:r>
              <a:rPr lang="en-US" sz="3600" dirty="0" err="1"/>
              <a:t>gelişmenin</a:t>
            </a:r>
            <a:r>
              <a:rPr lang="en-US" sz="3600" dirty="0"/>
              <a:t> </a:t>
            </a:r>
            <a:r>
              <a:rPr lang="en-US" sz="3600" dirty="0" err="1"/>
              <a:t>merkezinde</a:t>
            </a:r>
            <a:r>
              <a:rPr lang="en-US" sz="3600" dirty="0"/>
              <a:t> </a:t>
            </a:r>
            <a:r>
              <a:rPr lang="en-US" sz="3600" dirty="0" err="1"/>
              <a:t>yani</a:t>
            </a:r>
            <a:r>
              <a:rPr lang="en-US" sz="3600" dirty="0"/>
              <a:t> tam </a:t>
            </a:r>
            <a:r>
              <a:rPr lang="en-US" sz="3600" dirty="0" err="1"/>
              <a:t>kalbindedir</a:t>
            </a:r>
            <a:r>
              <a:rPr lang="en-US" sz="3600" dirty="0"/>
              <a:t>. Lojistik, </a:t>
            </a:r>
            <a:r>
              <a:rPr lang="en-US" sz="3600" dirty="0" err="1"/>
              <a:t>ulusal</a:t>
            </a:r>
            <a:r>
              <a:rPr lang="en-US" sz="3600" dirty="0"/>
              <a:t> </a:t>
            </a:r>
            <a:r>
              <a:rPr lang="en-US" sz="3600" dirty="0" err="1"/>
              <a:t>kalkınma</a:t>
            </a:r>
            <a:r>
              <a:rPr lang="en-US" sz="3600" dirty="0"/>
              <a:t>, </a:t>
            </a:r>
            <a:r>
              <a:rPr lang="en-US" sz="3600" dirty="0" err="1"/>
              <a:t>uluslararası</a:t>
            </a:r>
            <a:r>
              <a:rPr lang="en-US" sz="3600" dirty="0"/>
              <a:t> </a:t>
            </a:r>
            <a:r>
              <a:rPr lang="en-US" sz="3600" dirty="0" err="1"/>
              <a:t>ticaret</a:t>
            </a:r>
            <a:r>
              <a:rPr lang="en-US" sz="3600" dirty="0"/>
              <a:t>, </a:t>
            </a:r>
            <a:r>
              <a:rPr lang="en-US" sz="3600" dirty="0" err="1"/>
              <a:t>bölgesel</a:t>
            </a:r>
            <a:r>
              <a:rPr lang="en-US" sz="3600" dirty="0"/>
              <a:t> </a:t>
            </a:r>
            <a:r>
              <a:rPr lang="en-US" sz="3600" dirty="0" err="1"/>
              <a:t>entegrasyon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dolayısı</a:t>
            </a:r>
            <a:r>
              <a:rPr lang="en-US" sz="3600" dirty="0"/>
              <a:t> </a:t>
            </a:r>
            <a:r>
              <a:rPr lang="en-US" sz="3600" dirty="0" err="1"/>
              <a:t>ile</a:t>
            </a:r>
            <a:r>
              <a:rPr lang="en-US" sz="3600" dirty="0"/>
              <a:t> </a:t>
            </a:r>
            <a:r>
              <a:rPr lang="en-US" sz="3600" dirty="0" err="1"/>
              <a:t>küreselleşmede</a:t>
            </a:r>
            <a:r>
              <a:rPr lang="en-US" sz="3600" dirty="0"/>
              <a:t> </a:t>
            </a:r>
            <a:r>
              <a:rPr lang="en-US" sz="3600" dirty="0" err="1"/>
              <a:t>çok</a:t>
            </a:r>
            <a:r>
              <a:rPr lang="en-US" sz="3600" dirty="0"/>
              <a:t> </a:t>
            </a:r>
            <a:r>
              <a:rPr lang="en-US" sz="3600" dirty="0" err="1"/>
              <a:t>önemli</a:t>
            </a:r>
            <a:r>
              <a:rPr lang="en-US" sz="3600" dirty="0"/>
              <a:t> </a:t>
            </a:r>
            <a:r>
              <a:rPr lang="en-US" sz="3600" dirty="0" err="1"/>
              <a:t>bir</a:t>
            </a:r>
            <a:r>
              <a:rPr lang="en-US" sz="3600" dirty="0"/>
              <a:t> </a:t>
            </a:r>
            <a:r>
              <a:rPr lang="en-US" sz="3600" dirty="0" err="1"/>
              <a:t>rol</a:t>
            </a:r>
            <a:r>
              <a:rPr lang="en-US" sz="3600" dirty="0"/>
              <a:t> </a:t>
            </a:r>
            <a:r>
              <a:rPr lang="en-US" sz="3600" dirty="0" err="1"/>
              <a:t>üstlenmektedir</a:t>
            </a:r>
            <a:r>
              <a:rPr lang="en-US" sz="3600" dirty="0" smtClean="0"/>
              <a:t>.</a:t>
            </a:r>
            <a:endParaRPr lang="tr-TR" sz="3600" dirty="0" smtClean="0"/>
          </a:p>
          <a:p>
            <a:pPr marL="0" indent="0" algn="ctr">
              <a:buNone/>
            </a:pPr>
            <a:r>
              <a:rPr lang="en-US" sz="3600" dirty="0" smtClean="0"/>
              <a:t>Uluslararası </a:t>
            </a:r>
            <a:r>
              <a:rPr lang="en-US" sz="3600" dirty="0" err="1"/>
              <a:t>lojistik</a:t>
            </a:r>
            <a:r>
              <a:rPr lang="en-US" sz="3600" dirty="0"/>
              <a:t> </a:t>
            </a:r>
            <a:r>
              <a:rPr lang="en-US" sz="3600" dirty="0" err="1"/>
              <a:t>ile</a:t>
            </a:r>
            <a:r>
              <a:rPr lang="en-US" sz="3600" dirty="0"/>
              <a:t> </a:t>
            </a:r>
            <a:r>
              <a:rPr lang="en-US" sz="3600" dirty="0" err="1"/>
              <a:t>ulusal</a:t>
            </a:r>
            <a:r>
              <a:rPr lang="en-US" sz="3600" dirty="0"/>
              <a:t> (</a:t>
            </a:r>
            <a:r>
              <a:rPr lang="en-US" sz="3600" dirty="0" err="1"/>
              <a:t>yerel</a:t>
            </a:r>
            <a:r>
              <a:rPr lang="en-US" sz="3600" dirty="0"/>
              <a:t>) </a:t>
            </a:r>
            <a:r>
              <a:rPr lang="en-US" sz="3600" dirty="0" err="1"/>
              <a:t>lojistik</a:t>
            </a:r>
            <a:r>
              <a:rPr lang="en-US" sz="3600" dirty="0"/>
              <a:t> </a:t>
            </a:r>
            <a:r>
              <a:rPr lang="en-US" sz="3600" dirty="0" err="1"/>
              <a:t>arasındaki</a:t>
            </a:r>
            <a:r>
              <a:rPr lang="en-US" sz="3600" dirty="0"/>
              <a:t> </a:t>
            </a:r>
            <a:r>
              <a:rPr lang="en-US" sz="3600" dirty="0" err="1"/>
              <a:t>farkları</a:t>
            </a:r>
            <a:r>
              <a:rPr lang="en-US" sz="3600" dirty="0"/>
              <a:t> </a:t>
            </a:r>
            <a:r>
              <a:rPr lang="en-US" sz="3600" dirty="0" err="1"/>
              <a:t>ise</a:t>
            </a:r>
            <a:r>
              <a:rPr lang="en-US" sz="3600" dirty="0"/>
              <a:t> </a:t>
            </a:r>
            <a:r>
              <a:rPr lang="en-US" sz="3600" dirty="0" err="1"/>
              <a:t>şu</a:t>
            </a:r>
            <a:r>
              <a:rPr lang="en-US" sz="3600" dirty="0"/>
              <a:t> </a:t>
            </a:r>
            <a:r>
              <a:rPr lang="en-US" sz="3600" dirty="0" err="1"/>
              <a:t>şekilde</a:t>
            </a:r>
            <a:r>
              <a:rPr lang="en-US" sz="3600" dirty="0"/>
              <a:t> </a:t>
            </a:r>
            <a:r>
              <a:rPr lang="en-US" sz="3600" dirty="0" err="1"/>
              <a:t>özetlemek</a:t>
            </a:r>
            <a:r>
              <a:rPr lang="en-US" sz="3600" dirty="0"/>
              <a:t> </a:t>
            </a:r>
            <a:r>
              <a:rPr lang="en-US" sz="3600" dirty="0" err="1"/>
              <a:t>mümkündür</a:t>
            </a:r>
            <a:r>
              <a:rPr lang="en-US" sz="3600" dirty="0"/>
              <a:t>.</a:t>
            </a:r>
            <a:endParaRPr lang="tr-TR" sz="3600" dirty="0"/>
          </a:p>
          <a:p>
            <a:pPr marL="0" indent="0" algn="ctr">
              <a:buNone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970526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182" y="109182"/>
            <a:ext cx="11914496" cy="6632812"/>
          </a:xfrm>
        </p:spPr>
        <p:txBody>
          <a:bodyPr>
            <a:normAutofit fontScale="92500" lnSpcReduction="20000"/>
          </a:bodyPr>
          <a:lstStyle/>
          <a:p>
            <a:pPr marL="1828800" lvl="4" indent="0">
              <a:buNone/>
            </a:pPr>
            <a:endParaRPr lang="tr-TR" sz="3200" b="1" dirty="0" smtClean="0"/>
          </a:p>
          <a:p>
            <a:pPr marL="1828800" lvl="4" indent="0">
              <a:buNone/>
            </a:pPr>
            <a:r>
              <a:rPr lang="en-US" sz="3200" b="1" dirty="0" smtClean="0"/>
              <a:t>Going </a:t>
            </a:r>
            <a:r>
              <a:rPr lang="en-US" sz="3200" b="1" dirty="0"/>
              <a:t>rate </a:t>
            </a:r>
            <a:r>
              <a:rPr lang="en-US" sz="3200" b="1" dirty="0" err="1" smtClean="0"/>
              <a:t>fiyatlandırma</a:t>
            </a:r>
            <a:endParaRPr lang="tr-TR" sz="3200" dirty="0"/>
          </a:p>
          <a:p>
            <a:r>
              <a:rPr lang="en-US" sz="3200" dirty="0"/>
              <a:t>Going rate </a:t>
            </a:r>
            <a:r>
              <a:rPr lang="en-US" sz="3200" dirty="0" err="1"/>
              <a:t>fiyatlandırmada</a:t>
            </a:r>
            <a:r>
              <a:rPr lang="en-US" sz="3200" dirty="0"/>
              <a:t> </a:t>
            </a:r>
            <a:r>
              <a:rPr lang="en-US" sz="3200" dirty="0" err="1"/>
              <a:t>lider</a:t>
            </a:r>
            <a:r>
              <a:rPr lang="en-US" sz="3200" dirty="0"/>
              <a:t> </a:t>
            </a:r>
            <a:r>
              <a:rPr lang="en-US" sz="3200" dirty="0" err="1"/>
              <a:t>firmalar</a:t>
            </a:r>
            <a:r>
              <a:rPr lang="en-US" sz="3200" dirty="0"/>
              <a:t> </a:t>
            </a:r>
            <a:r>
              <a:rPr lang="en-US" sz="3200" dirty="0" err="1"/>
              <a:t>piyasanın</a:t>
            </a:r>
            <a:r>
              <a:rPr lang="en-US" sz="3200" dirty="0"/>
              <a:t> </a:t>
            </a:r>
            <a:r>
              <a:rPr lang="en-US" sz="3200" dirty="0" err="1"/>
              <a:t>kaldırabileceği</a:t>
            </a:r>
            <a:r>
              <a:rPr lang="en-US" sz="3200" dirty="0"/>
              <a:t> </a:t>
            </a:r>
            <a:r>
              <a:rPr lang="en-US" sz="3200" dirty="0" err="1"/>
              <a:t>fiyatı</a:t>
            </a:r>
            <a:r>
              <a:rPr lang="en-US" sz="3200" dirty="0"/>
              <a:t> </a:t>
            </a:r>
            <a:r>
              <a:rPr lang="en-US" sz="3200" dirty="0" err="1"/>
              <a:t>belirlemektedir</a:t>
            </a:r>
            <a:r>
              <a:rPr lang="en-US" sz="3200" dirty="0"/>
              <a:t>. </a:t>
            </a:r>
            <a:r>
              <a:rPr lang="en-US" sz="3200" dirty="0" err="1"/>
              <a:t>Başka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ifade</a:t>
            </a:r>
            <a:r>
              <a:rPr lang="en-US" sz="3200" dirty="0"/>
              <a:t>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işletmeler</a:t>
            </a:r>
            <a:r>
              <a:rPr lang="en-US" sz="3200" dirty="0"/>
              <a:t> </a:t>
            </a:r>
            <a:r>
              <a:rPr lang="en-US" sz="3200" dirty="0" err="1"/>
              <a:t>fiyatlarını</a:t>
            </a:r>
            <a:r>
              <a:rPr lang="en-US" sz="3200" dirty="0"/>
              <a:t> </a:t>
            </a:r>
            <a:r>
              <a:rPr lang="en-US" sz="3200" dirty="0" err="1"/>
              <a:t>rakip</a:t>
            </a:r>
            <a:r>
              <a:rPr lang="en-US" sz="3200" dirty="0"/>
              <a:t> </a:t>
            </a:r>
            <a:r>
              <a:rPr lang="en-US" sz="3200" dirty="0" err="1"/>
              <a:t>lider</a:t>
            </a:r>
            <a:r>
              <a:rPr lang="en-US" sz="3200" dirty="0"/>
              <a:t> </a:t>
            </a:r>
            <a:r>
              <a:rPr lang="en-US" sz="3200" dirty="0" err="1"/>
              <a:t>firmaların</a:t>
            </a:r>
            <a:r>
              <a:rPr lang="en-US" sz="3200" dirty="0"/>
              <a:t> </a:t>
            </a:r>
            <a:r>
              <a:rPr lang="en-US" sz="3200" dirty="0" err="1"/>
              <a:t>belirledikleri</a:t>
            </a:r>
            <a:r>
              <a:rPr lang="en-US" sz="3200" dirty="0"/>
              <a:t> </a:t>
            </a:r>
            <a:r>
              <a:rPr lang="en-US" sz="3200" dirty="0" err="1"/>
              <a:t>fiyatları</a:t>
            </a:r>
            <a:r>
              <a:rPr lang="en-US" sz="3200" dirty="0"/>
              <a:t> </a:t>
            </a:r>
            <a:r>
              <a:rPr lang="en-US" sz="3200" dirty="0" err="1"/>
              <a:t>temel</a:t>
            </a:r>
            <a:r>
              <a:rPr lang="en-US" sz="3200" dirty="0"/>
              <a:t> </a:t>
            </a:r>
            <a:r>
              <a:rPr lang="en-US" sz="3200" dirty="0" err="1"/>
              <a:t>alarak</a:t>
            </a:r>
            <a:r>
              <a:rPr lang="en-US" sz="3200" dirty="0"/>
              <a:t> </a:t>
            </a:r>
            <a:r>
              <a:rPr lang="en-US" sz="3200" dirty="0" err="1"/>
              <a:t>sabitlemektedir</a:t>
            </a:r>
            <a:r>
              <a:rPr lang="en-US" sz="3200" dirty="0" smtClean="0"/>
              <a:t>.</a:t>
            </a:r>
            <a:endParaRPr lang="tr-TR" sz="3200" dirty="0" smtClean="0"/>
          </a:p>
          <a:p>
            <a:pPr marL="1828800" lvl="4" indent="0">
              <a:buNone/>
            </a:pPr>
            <a:r>
              <a:rPr lang="en-US" sz="3200" b="1" dirty="0" err="1"/>
              <a:t>Kapalı</a:t>
            </a:r>
            <a:r>
              <a:rPr lang="en-US" sz="3200" b="1" dirty="0"/>
              <a:t> zarf </a:t>
            </a:r>
            <a:r>
              <a:rPr lang="en-US" sz="3200" b="1" dirty="0" err="1"/>
              <a:t>usulü</a:t>
            </a:r>
            <a:r>
              <a:rPr lang="en-US" sz="3200" b="1" dirty="0"/>
              <a:t> </a:t>
            </a:r>
            <a:r>
              <a:rPr lang="en-US" sz="3200" b="1" dirty="0" err="1"/>
              <a:t>fiyatlandırma</a:t>
            </a:r>
            <a:r>
              <a:rPr lang="en-US" sz="3200" b="1" dirty="0"/>
              <a:t> (sealed bid pricing</a:t>
            </a:r>
            <a:r>
              <a:rPr lang="en-US" sz="3200" b="1" dirty="0" smtClean="0"/>
              <a:t>)</a:t>
            </a:r>
            <a:endParaRPr lang="tr-TR" sz="3200" dirty="0"/>
          </a:p>
          <a:p>
            <a:r>
              <a:rPr lang="en-US" sz="3200" dirty="0" err="1"/>
              <a:t>Kapalı</a:t>
            </a:r>
            <a:r>
              <a:rPr lang="en-US" sz="3200" dirty="0"/>
              <a:t> zarf </a:t>
            </a:r>
            <a:r>
              <a:rPr lang="en-US" sz="3200" dirty="0" err="1"/>
              <a:t>usulü</a:t>
            </a:r>
            <a:r>
              <a:rPr lang="en-US" sz="3200" dirty="0"/>
              <a:t> </a:t>
            </a:r>
            <a:r>
              <a:rPr lang="en-US" sz="3200" dirty="0" err="1"/>
              <a:t>fiyatlandırmada</a:t>
            </a:r>
            <a:r>
              <a:rPr lang="en-US" sz="3200" dirty="0"/>
              <a:t> </a:t>
            </a:r>
            <a:r>
              <a:rPr lang="en-US" sz="3200" dirty="0" err="1"/>
              <a:t>işletmeler</a:t>
            </a:r>
            <a:r>
              <a:rPr lang="en-US" sz="3200" dirty="0"/>
              <a:t> </a:t>
            </a:r>
            <a:r>
              <a:rPr lang="en-US" sz="3200" dirty="0" err="1"/>
              <a:t>fiyatlarını</a:t>
            </a:r>
            <a:r>
              <a:rPr lang="en-US" sz="3200" dirty="0"/>
              <a:t> </a:t>
            </a:r>
            <a:r>
              <a:rPr lang="en-US" sz="3200" dirty="0" err="1"/>
              <a:t>rakiplerinin</a:t>
            </a:r>
            <a:r>
              <a:rPr lang="en-US" sz="3200" dirty="0"/>
              <a:t> </a:t>
            </a:r>
            <a:r>
              <a:rPr lang="en-US" sz="3200" dirty="0" err="1"/>
              <a:t>fiyatlarının</a:t>
            </a:r>
            <a:r>
              <a:rPr lang="en-US" sz="3200" dirty="0"/>
              <a:t> </a:t>
            </a:r>
            <a:r>
              <a:rPr lang="en-US" sz="3200" dirty="0" err="1"/>
              <a:t>altında</a:t>
            </a:r>
            <a:r>
              <a:rPr lang="en-US" sz="3200" dirty="0"/>
              <a:t> </a:t>
            </a:r>
            <a:r>
              <a:rPr lang="en-US" sz="3200" dirty="0" err="1"/>
              <a:t>belirlemek</a:t>
            </a:r>
            <a:r>
              <a:rPr lang="en-US" sz="3200" dirty="0"/>
              <a:t> </a:t>
            </a:r>
            <a:r>
              <a:rPr lang="en-US" sz="3200" dirty="0" err="1"/>
              <a:t>amacı</a:t>
            </a:r>
            <a:r>
              <a:rPr lang="en-US" sz="3200" dirty="0"/>
              <a:t>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hareket</a:t>
            </a:r>
            <a:r>
              <a:rPr lang="en-US" sz="3200" dirty="0"/>
              <a:t> </a:t>
            </a:r>
            <a:r>
              <a:rPr lang="en-US" sz="3200" dirty="0" err="1"/>
              <a:t>etmektedir</a:t>
            </a:r>
            <a:r>
              <a:rPr lang="en-US" sz="3200" dirty="0"/>
              <a:t>. Özellikle </a:t>
            </a:r>
            <a:r>
              <a:rPr lang="en-US" sz="3200" dirty="0" err="1"/>
              <a:t>kamu</a:t>
            </a:r>
            <a:r>
              <a:rPr lang="en-US" sz="3200" dirty="0"/>
              <a:t> </a:t>
            </a:r>
            <a:r>
              <a:rPr lang="en-US" sz="3200" dirty="0" err="1"/>
              <a:t>alımlarında</a:t>
            </a:r>
            <a:r>
              <a:rPr lang="en-US" sz="3200" dirty="0"/>
              <a:t> </a:t>
            </a:r>
            <a:r>
              <a:rPr lang="en-US" sz="3200" dirty="0" err="1"/>
              <a:t>sunulan</a:t>
            </a:r>
            <a:r>
              <a:rPr lang="en-US" sz="3200" dirty="0"/>
              <a:t> </a:t>
            </a:r>
            <a:r>
              <a:rPr lang="en-US" sz="3200" dirty="0" err="1"/>
              <a:t>tekliflerde</a:t>
            </a:r>
            <a:r>
              <a:rPr lang="en-US" sz="3200" dirty="0"/>
              <a:t> </a:t>
            </a:r>
            <a:r>
              <a:rPr lang="en-US" sz="3200" dirty="0" err="1"/>
              <a:t>firmalar</a:t>
            </a:r>
            <a:r>
              <a:rPr lang="en-US" sz="3200" dirty="0"/>
              <a:t>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şekilde</a:t>
            </a:r>
            <a:r>
              <a:rPr lang="en-US" sz="3200" dirty="0"/>
              <a:t> </a:t>
            </a:r>
            <a:r>
              <a:rPr lang="en-US" sz="3200" dirty="0" err="1"/>
              <a:t>rekabet</a:t>
            </a:r>
            <a:r>
              <a:rPr lang="en-US" sz="3200" dirty="0"/>
              <a:t> </a:t>
            </a:r>
            <a:r>
              <a:rPr lang="en-US" sz="3200" dirty="0" err="1"/>
              <a:t>etmektedir</a:t>
            </a:r>
            <a:r>
              <a:rPr lang="en-US" sz="3200" dirty="0"/>
              <a:t>. </a:t>
            </a:r>
            <a:r>
              <a:rPr lang="en-US" sz="3200" dirty="0" err="1"/>
              <a:t>Yöntemde</a:t>
            </a:r>
            <a:r>
              <a:rPr lang="en-US" sz="3200" dirty="0"/>
              <a:t> </a:t>
            </a:r>
            <a:r>
              <a:rPr lang="en-US" sz="3200" dirty="0" err="1"/>
              <a:t>firmanın</a:t>
            </a:r>
            <a:r>
              <a:rPr lang="en-US" sz="3200" dirty="0"/>
              <a:t> </a:t>
            </a:r>
            <a:r>
              <a:rPr lang="en-US" sz="3200" dirty="0" err="1"/>
              <a:t>kendi</a:t>
            </a:r>
            <a:r>
              <a:rPr lang="en-US" sz="3200" dirty="0"/>
              <a:t> </a:t>
            </a:r>
            <a:r>
              <a:rPr lang="en-US" sz="3200" dirty="0" err="1"/>
              <a:t>maliyet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talep</a:t>
            </a:r>
            <a:r>
              <a:rPr lang="en-US" sz="3200" dirty="0"/>
              <a:t> </a:t>
            </a:r>
            <a:r>
              <a:rPr lang="en-US" sz="3200" dirty="0" err="1"/>
              <a:t>tahminlerinden</a:t>
            </a:r>
            <a:r>
              <a:rPr lang="en-US" sz="3200" dirty="0"/>
              <a:t> </a:t>
            </a:r>
            <a:r>
              <a:rPr lang="en-US" sz="3200" dirty="0" err="1"/>
              <a:t>ziyade</a:t>
            </a:r>
            <a:r>
              <a:rPr lang="en-US" sz="3200" dirty="0"/>
              <a:t> </a:t>
            </a:r>
            <a:r>
              <a:rPr lang="en-US" sz="3200" dirty="0" err="1"/>
              <a:t>rakiplerin</a:t>
            </a:r>
            <a:r>
              <a:rPr lang="en-US" sz="3200" dirty="0"/>
              <a:t> </a:t>
            </a:r>
            <a:r>
              <a:rPr lang="en-US" sz="3200" dirty="0" err="1"/>
              <a:t>fiyatlandırmayı</a:t>
            </a:r>
            <a:r>
              <a:rPr lang="en-US" sz="3200" dirty="0"/>
              <a:t> </a:t>
            </a:r>
            <a:r>
              <a:rPr lang="en-US" sz="3200" dirty="0" err="1"/>
              <a:t>nasıl</a:t>
            </a:r>
            <a:r>
              <a:rPr lang="en-US" sz="3200" dirty="0"/>
              <a:t> </a:t>
            </a:r>
            <a:r>
              <a:rPr lang="en-US" sz="3200" dirty="0" err="1"/>
              <a:t>yapacağı</a:t>
            </a:r>
            <a:r>
              <a:rPr lang="en-US" sz="3200" dirty="0"/>
              <a:t> </a:t>
            </a:r>
            <a:r>
              <a:rPr lang="en-US" sz="3200" dirty="0" err="1"/>
              <a:t>önem</a:t>
            </a:r>
            <a:r>
              <a:rPr lang="en-US" sz="3200" dirty="0"/>
              <a:t> </a:t>
            </a:r>
            <a:r>
              <a:rPr lang="en-US" sz="3200" dirty="0" err="1"/>
              <a:t>taşımaktadır</a:t>
            </a:r>
            <a:r>
              <a:rPr lang="en-US" sz="3200" dirty="0"/>
              <a:t>. </a:t>
            </a:r>
            <a:r>
              <a:rPr lang="en-US" sz="3200" dirty="0" err="1"/>
              <a:t>Firmaların</a:t>
            </a:r>
            <a:r>
              <a:rPr lang="en-US" sz="3200" dirty="0"/>
              <a:t> </a:t>
            </a:r>
            <a:r>
              <a:rPr lang="en-US" sz="3200" dirty="0" err="1"/>
              <a:t>amacı</a:t>
            </a:r>
            <a:r>
              <a:rPr lang="en-US" sz="3200" dirty="0"/>
              <a:t> </a:t>
            </a:r>
            <a:r>
              <a:rPr lang="en-US" sz="3200" dirty="0" err="1"/>
              <a:t>sözleşmeyi</a:t>
            </a:r>
            <a:r>
              <a:rPr lang="en-US" sz="3200" dirty="0"/>
              <a:t> </a:t>
            </a:r>
            <a:r>
              <a:rPr lang="en-US" sz="3200" dirty="0" err="1"/>
              <a:t>kazanan</a:t>
            </a:r>
            <a:r>
              <a:rPr lang="en-US" sz="3200" dirty="0"/>
              <a:t> firma </a:t>
            </a:r>
            <a:r>
              <a:rPr lang="en-US" sz="3200" dirty="0" err="1"/>
              <a:t>olmak</a:t>
            </a:r>
            <a:r>
              <a:rPr lang="en-US" sz="3200" dirty="0"/>
              <a:t> </a:t>
            </a:r>
            <a:r>
              <a:rPr lang="en-US" sz="3200" dirty="0" err="1"/>
              <a:t>olduğu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genel</a:t>
            </a:r>
            <a:r>
              <a:rPr lang="en-US" sz="3200" dirty="0"/>
              <a:t> </a:t>
            </a:r>
            <a:r>
              <a:rPr lang="en-US" sz="3200" dirty="0" err="1"/>
              <a:t>eğilim</a:t>
            </a:r>
            <a:r>
              <a:rPr lang="en-US" sz="3200" dirty="0"/>
              <a:t> </a:t>
            </a:r>
            <a:r>
              <a:rPr lang="en-US" sz="3200" dirty="0" err="1"/>
              <a:t>rakiplerin</a:t>
            </a:r>
            <a:r>
              <a:rPr lang="en-US" sz="3200" dirty="0"/>
              <a:t> </a:t>
            </a:r>
            <a:r>
              <a:rPr lang="en-US" sz="3200" dirty="0" err="1"/>
              <a:t>fiyatlarından</a:t>
            </a:r>
            <a:r>
              <a:rPr lang="en-US" sz="3200" dirty="0"/>
              <a:t> </a:t>
            </a:r>
            <a:r>
              <a:rPr lang="en-US" sz="3200" dirty="0" err="1"/>
              <a:t>daha</a:t>
            </a:r>
            <a:r>
              <a:rPr lang="en-US" sz="3200" dirty="0"/>
              <a:t> </a:t>
            </a:r>
            <a:r>
              <a:rPr lang="en-US" sz="3200" dirty="0" err="1"/>
              <a:t>düşük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fiyat</a:t>
            </a:r>
            <a:r>
              <a:rPr lang="en-US" sz="3200" dirty="0"/>
              <a:t> </a:t>
            </a:r>
            <a:r>
              <a:rPr lang="en-US" sz="3200" dirty="0" err="1"/>
              <a:t>teklif</a:t>
            </a:r>
            <a:r>
              <a:rPr lang="en-US" sz="3200" dirty="0"/>
              <a:t> </a:t>
            </a:r>
            <a:r>
              <a:rPr lang="en-US" sz="3200" dirty="0" err="1"/>
              <a:t>etmektir</a:t>
            </a:r>
            <a:r>
              <a:rPr lang="en-US" sz="3200" dirty="0"/>
              <a:t>.</a:t>
            </a:r>
            <a:endParaRPr lang="tr-TR" sz="3200" dirty="0"/>
          </a:p>
          <a:p>
            <a:pPr marL="0" indent="0"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9050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829" y="150124"/>
            <a:ext cx="11941791" cy="657822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tr-TR" b="1" dirty="0" smtClean="0"/>
          </a:p>
          <a:p>
            <a:pPr marL="457200" lvl="1" indent="0">
              <a:buNone/>
            </a:pPr>
            <a:r>
              <a:rPr lang="en-US" b="1" dirty="0" smtClean="0"/>
              <a:t>Fiyatlandırma </a:t>
            </a:r>
            <a:r>
              <a:rPr lang="en-US" b="1" dirty="0" err="1"/>
              <a:t>Prosedürü</a:t>
            </a:r>
            <a:endParaRPr lang="tr-TR" b="1" dirty="0"/>
          </a:p>
          <a:p>
            <a:pPr marL="0" indent="0">
              <a:buNone/>
            </a:pPr>
            <a:r>
              <a:rPr lang="en-US" sz="1800" dirty="0"/>
              <a:t>Fiyatlandırma </a:t>
            </a:r>
            <a:r>
              <a:rPr lang="en-US" sz="1800" dirty="0" err="1"/>
              <a:t>Prosedürü</a:t>
            </a:r>
            <a:r>
              <a:rPr lang="en-US" sz="1800" dirty="0"/>
              <a:t>; </a:t>
            </a:r>
            <a:r>
              <a:rPr lang="en-US" sz="1800" dirty="0" err="1"/>
              <a:t>Fiyatlandırmada</a:t>
            </a:r>
            <a:r>
              <a:rPr lang="en-US" sz="1800" dirty="0"/>
              <a:t> </a:t>
            </a:r>
            <a:r>
              <a:rPr lang="en-US" sz="1800" dirty="0" err="1"/>
              <a:t>karar</a:t>
            </a:r>
            <a:r>
              <a:rPr lang="en-US" sz="1800" dirty="0"/>
              <a:t> </a:t>
            </a:r>
            <a:r>
              <a:rPr lang="en-US" sz="1800" dirty="0" err="1"/>
              <a:t>serbestisi</a:t>
            </a:r>
            <a:r>
              <a:rPr lang="en-US" sz="1800" dirty="0"/>
              <a:t>, </a:t>
            </a:r>
            <a:r>
              <a:rPr lang="en-US" sz="1800" dirty="0" err="1"/>
              <a:t>fiyat</a:t>
            </a:r>
            <a:r>
              <a:rPr lang="en-US" sz="1800" dirty="0"/>
              <a:t> </a:t>
            </a:r>
            <a:r>
              <a:rPr lang="en-US" sz="1800" dirty="0" err="1"/>
              <a:t>sınırlarının</a:t>
            </a:r>
            <a:r>
              <a:rPr lang="en-US" sz="1800" dirty="0"/>
              <a:t> </a:t>
            </a:r>
            <a:r>
              <a:rPr lang="en-US" sz="1800" dirty="0" err="1"/>
              <a:t>belirlenmesi</a:t>
            </a:r>
            <a:r>
              <a:rPr lang="en-US" sz="1800" dirty="0"/>
              <a:t>, </a:t>
            </a:r>
            <a:r>
              <a:rPr lang="en-US" sz="1800" dirty="0" err="1"/>
              <a:t>geri</a:t>
            </a:r>
            <a:r>
              <a:rPr lang="en-US" sz="1800" dirty="0"/>
              <a:t> </a:t>
            </a:r>
            <a:r>
              <a:rPr lang="en-US" sz="1800" dirty="0" err="1"/>
              <a:t>giderek</a:t>
            </a:r>
            <a:r>
              <a:rPr lang="en-US" sz="1800" dirty="0"/>
              <a:t> </a:t>
            </a:r>
            <a:r>
              <a:rPr lang="en-US" sz="1800" dirty="0" err="1"/>
              <a:t>fiyatlandırma</a:t>
            </a:r>
            <a:r>
              <a:rPr lang="en-US" sz="1800" dirty="0"/>
              <a:t> (retrograde pricing) </a:t>
            </a:r>
            <a:r>
              <a:rPr lang="en-US" sz="1800" dirty="0" err="1"/>
              <a:t>gibi</a:t>
            </a:r>
            <a:r>
              <a:rPr lang="en-US" sz="1800" dirty="0"/>
              <a:t> </a:t>
            </a:r>
            <a:r>
              <a:rPr lang="en-US" sz="1800" dirty="0" err="1"/>
              <a:t>unsurlardan</a:t>
            </a:r>
            <a:r>
              <a:rPr lang="en-US" sz="1800" dirty="0"/>
              <a:t> </a:t>
            </a:r>
            <a:r>
              <a:rPr lang="en-US" sz="1800" dirty="0" err="1"/>
              <a:t>oluşmaktadır</a:t>
            </a:r>
            <a:r>
              <a:rPr lang="en-US" sz="1800" dirty="0" smtClean="0"/>
              <a:t>.</a:t>
            </a:r>
            <a:endParaRPr lang="tr-TR" sz="1800" dirty="0"/>
          </a:p>
          <a:p>
            <a:pPr marL="914400" lvl="2" indent="0">
              <a:buNone/>
            </a:pPr>
            <a:r>
              <a:rPr lang="en-US" sz="1800" b="1" dirty="0" err="1"/>
              <a:t>Fiyatlandırmada</a:t>
            </a:r>
            <a:r>
              <a:rPr lang="en-US" sz="1800" b="1" dirty="0"/>
              <a:t> </a:t>
            </a:r>
            <a:r>
              <a:rPr lang="en-US" sz="1800" b="1" dirty="0" err="1"/>
              <a:t>Karar</a:t>
            </a:r>
            <a:r>
              <a:rPr lang="en-US" sz="1800" b="1" dirty="0"/>
              <a:t> </a:t>
            </a:r>
            <a:r>
              <a:rPr lang="en-US" sz="1800" b="1" dirty="0" err="1" smtClean="0"/>
              <a:t>Serbestisi</a:t>
            </a:r>
            <a:endParaRPr lang="tr-TR" sz="1800" dirty="0"/>
          </a:p>
          <a:p>
            <a:pPr marL="0" indent="0">
              <a:buNone/>
            </a:pPr>
            <a:r>
              <a:rPr lang="en-US" sz="1800" dirty="0"/>
              <a:t>Bazı </a:t>
            </a:r>
            <a:r>
              <a:rPr lang="en-US" sz="1800" dirty="0" err="1"/>
              <a:t>durumlarda</a:t>
            </a:r>
            <a:r>
              <a:rPr lang="en-US" sz="1800" dirty="0"/>
              <a:t> </a:t>
            </a:r>
            <a:r>
              <a:rPr lang="en-US" sz="1800" dirty="0" err="1"/>
              <a:t>işletmenin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ürün</a:t>
            </a:r>
            <a:r>
              <a:rPr lang="en-US" sz="1800" dirty="0"/>
              <a:t> </a:t>
            </a:r>
            <a:r>
              <a:rPr lang="en-US" sz="1800" dirty="0" err="1"/>
              <a:t>ya</a:t>
            </a:r>
            <a:r>
              <a:rPr lang="en-US" sz="1800" dirty="0"/>
              <a:t> da </a:t>
            </a:r>
            <a:r>
              <a:rPr lang="en-US" sz="1800" dirty="0" err="1"/>
              <a:t>hizmetin</a:t>
            </a:r>
            <a:r>
              <a:rPr lang="en-US" sz="1800" dirty="0"/>
              <a:t> </a:t>
            </a:r>
            <a:r>
              <a:rPr lang="en-US" sz="1800" dirty="0" err="1"/>
              <a:t>fiyatının</a:t>
            </a:r>
            <a:r>
              <a:rPr lang="en-US" sz="1800" dirty="0"/>
              <a:t> </a:t>
            </a:r>
            <a:r>
              <a:rPr lang="en-US" sz="1800" dirty="0" err="1"/>
              <a:t>belirlenmesinde</a:t>
            </a:r>
            <a:r>
              <a:rPr lang="en-US" sz="1800" dirty="0"/>
              <a:t> </a:t>
            </a:r>
            <a:r>
              <a:rPr lang="en-US" sz="1800" dirty="0" err="1"/>
              <a:t>takdir</a:t>
            </a:r>
            <a:r>
              <a:rPr lang="en-US" sz="1800" dirty="0"/>
              <a:t> </a:t>
            </a:r>
            <a:r>
              <a:rPr lang="en-US" sz="1800" dirty="0" err="1"/>
              <a:t>yetkisi</a:t>
            </a:r>
            <a:r>
              <a:rPr lang="en-US" sz="1800" dirty="0"/>
              <a:t> </a:t>
            </a:r>
            <a:r>
              <a:rPr lang="en-US" sz="1800" dirty="0" err="1"/>
              <a:t>çok</a:t>
            </a:r>
            <a:r>
              <a:rPr lang="en-US" sz="1800" dirty="0"/>
              <a:t> </a:t>
            </a:r>
            <a:r>
              <a:rPr lang="en-US" sz="1800" dirty="0" err="1"/>
              <a:t>sınırlıdır</a:t>
            </a:r>
            <a:r>
              <a:rPr lang="en-US" sz="1800" dirty="0"/>
              <a:t> </a:t>
            </a:r>
            <a:r>
              <a:rPr lang="en-US" sz="1800" dirty="0" err="1"/>
              <a:t>ya</a:t>
            </a:r>
            <a:r>
              <a:rPr lang="en-US" sz="1800" dirty="0"/>
              <a:t> da </a:t>
            </a:r>
            <a:r>
              <a:rPr lang="en-US" sz="1800" dirty="0" err="1"/>
              <a:t>neredeyse</a:t>
            </a:r>
            <a:r>
              <a:rPr lang="en-US" sz="1800" dirty="0"/>
              <a:t> </a:t>
            </a:r>
            <a:r>
              <a:rPr lang="en-US" sz="1800" dirty="0" err="1"/>
              <a:t>yoktur</a:t>
            </a:r>
            <a:r>
              <a:rPr lang="en-US" sz="1800" dirty="0" smtClean="0"/>
              <a:t>.</a:t>
            </a:r>
            <a:endParaRPr lang="tr-TR" sz="1800" dirty="0"/>
          </a:p>
          <a:p>
            <a:pPr marL="1371600" lvl="3" indent="0">
              <a:buNone/>
            </a:pPr>
            <a:r>
              <a:rPr lang="en-US" sz="1800" b="1" dirty="0"/>
              <a:t>Bu </a:t>
            </a:r>
            <a:r>
              <a:rPr lang="en-US" sz="1800" b="1" dirty="0" err="1" smtClean="0"/>
              <a:t>durumlar</a:t>
            </a:r>
            <a:r>
              <a:rPr lang="en-US" sz="1800" b="1" dirty="0" smtClean="0"/>
              <a:t>:</a:t>
            </a:r>
            <a:endParaRPr lang="tr-TR" sz="1800" dirty="0"/>
          </a:p>
          <a:p>
            <a:pPr marL="1371600" lvl="3" indent="0">
              <a:buNone/>
            </a:pPr>
            <a:r>
              <a:rPr lang="en-US" sz="1800" dirty="0" err="1" smtClean="0"/>
              <a:t>Çok</a:t>
            </a:r>
            <a:r>
              <a:rPr lang="en-US" sz="1800" dirty="0" smtClean="0"/>
              <a:t> </a:t>
            </a:r>
            <a:r>
              <a:rPr lang="en-US" sz="1800" dirty="0" err="1"/>
              <a:t>sayıda</a:t>
            </a:r>
            <a:r>
              <a:rPr lang="en-US" sz="1800" dirty="0"/>
              <a:t> </a:t>
            </a:r>
            <a:r>
              <a:rPr lang="en-US" sz="1800" dirty="0" err="1"/>
              <a:t>ikame</a:t>
            </a:r>
            <a:r>
              <a:rPr lang="en-US" sz="1800" dirty="0"/>
              <a:t> </a:t>
            </a:r>
            <a:r>
              <a:rPr lang="en-US" sz="1800" dirty="0" err="1"/>
              <a:t>malın</a:t>
            </a:r>
            <a:r>
              <a:rPr lang="en-US" sz="1800" dirty="0"/>
              <a:t> </a:t>
            </a:r>
            <a:r>
              <a:rPr lang="en-US" sz="1800" dirty="0" err="1"/>
              <a:t>olduğu</a:t>
            </a:r>
            <a:r>
              <a:rPr lang="en-US" sz="1800" dirty="0"/>
              <a:t> </a:t>
            </a:r>
            <a:r>
              <a:rPr lang="en-US" sz="1800" dirty="0" err="1"/>
              <a:t>oturmuş</a:t>
            </a:r>
            <a:r>
              <a:rPr lang="en-US" sz="1800" dirty="0"/>
              <a:t> </a:t>
            </a:r>
            <a:r>
              <a:rPr lang="en-US" sz="1800" dirty="0" err="1"/>
              <a:t>piyasalarda</a:t>
            </a:r>
            <a:r>
              <a:rPr lang="en-US" sz="1800" dirty="0"/>
              <a:t> (</a:t>
            </a:r>
            <a:r>
              <a:rPr lang="en-US" sz="1800" dirty="0" err="1"/>
              <a:t>işlenmiş</a:t>
            </a:r>
            <a:r>
              <a:rPr lang="en-US" sz="1800" dirty="0"/>
              <a:t> </a:t>
            </a:r>
            <a:r>
              <a:rPr lang="en-US" sz="1800" dirty="0" err="1"/>
              <a:t>gıda</a:t>
            </a:r>
            <a:r>
              <a:rPr lang="en-US" sz="1800" dirty="0"/>
              <a:t> </a:t>
            </a:r>
            <a:r>
              <a:rPr lang="en-US" sz="1800" dirty="0" err="1"/>
              <a:t>piyasası</a:t>
            </a:r>
            <a:r>
              <a:rPr lang="en-US" sz="1800" dirty="0"/>
              <a:t> </a:t>
            </a:r>
            <a:r>
              <a:rPr lang="en-US" sz="1800" dirty="0" err="1" smtClean="0"/>
              <a:t>gibi</a:t>
            </a:r>
            <a:r>
              <a:rPr lang="en-US" sz="1800" dirty="0" smtClean="0"/>
              <a:t>)</a:t>
            </a:r>
            <a:endParaRPr lang="tr-TR" sz="1800" dirty="0"/>
          </a:p>
          <a:p>
            <a:pPr marL="1371600" lvl="3" indent="0">
              <a:buNone/>
            </a:pPr>
            <a:r>
              <a:rPr lang="en-US" sz="1800" dirty="0" err="1" smtClean="0"/>
              <a:t>Oligopolistik</a:t>
            </a:r>
            <a:r>
              <a:rPr lang="en-US" sz="1800" dirty="0" smtClean="0"/>
              <a:t> </a:t>
            </a:r>
            <a:r>
              <a:rPr lang="en-US" sz="1800" dirty="0" err="1" smtClean="0"/>
              <a:t>piyasalarda</a:t>
            </a:r>
            <a:endParaRPr lang="tr-TR" sz="1800" dirty="0"/>
          </a:p>
          <a:p>
            <a:pPr marL="1371600" lvl="3" indent="0">
              <a:buNone/>
            </a:pPr>
            <a:r>
              <a:rPr lang="en-US" sz="1800" dirty="0" err="1" smtClean="0"/>
              <a:t>Fiyatlardan</a:t>
            </a:r>
            <a:r>
              <a:rPr lang="en-US" sz="1800" dirty="0" smtClean="0"/>
              <a:t> </a:t>
            </a:r>
            <a:r>
              <a:rPr lang="en-US" sz="1800" dirty="0" err="1"/>
              <a:t>haberdar</a:t>
            </a:r>
            <a:r>
              <a:rPr lang="en-US" sz="1800" dirty="0"/>
              <a:t> </a:t>
            </a:r>
            <a:r>
              <a:rPr lang="en-US" sz="1800" dirty="0" err="1"/>
              <a:t>olabilmenin</a:t>
            </a:r>
            <a:r>
              <a:rPr lang="en-US" sz="1800" dirty="0"/>
              <a:t> </a:t>
            </a:r>
            <a:r>
              <a:rPr lang="en-US" sz="1800" dirty="0" err="1"/>
              <a:t>mümkün</a:t>
            </a:r>
            <a:r>
              <a:rPr lang="en-US" sz="1800" dirty="0"/>
              <a:t> </a:t>
            </a:r>
            <a:r>
              <a:rPr lang="en-US" sz="1800" dirty="0" err="1"/>
              <a:t>olduğu</a:t>
            </a:r>
            <a:r>
              <a:rPr lang="en-US" sz="1800" dirty="0"/>
              <a:t> </a:t>
            </a:r>
            <a:r>
              <a:rPr lang="en-US" sz="1800" dirty="0" err="1"/>
              <a:t>piyasalarda</a:t>
            </a:r>
            <a:r>
              <a:rPr lang="en-US" sz="1800" dirty="0"/>
              <a:t> (</a:t>
            </a:r>
            <a:r>
              <a:rPr lang="en-US" sz="1800" dirty="0" err="1"/>
              <a:t>Böyle</a:t>
            </a:r>
            <a:r>
              <a:rPr lang="en-US" sz="1800" dirty="0"/>
              <a:t> </a:t>
            </a:r>
            <a:r>
              <a:rPr lang="en-US" sz="1800" dirty="0" err="1"/>
              <a:t>piyasalarda</a:t>
            </a:r>
            <a:r>
              <a:rPr lang="en-US" sz="1800" dirty="0"/>
              <a:t> </a:t>
            </a:r>
            <a:r>
              <a:rPr lang="en-US" sz="1800" dirty="0" err="1"/>
              <a:t>işletmenin</a:t>
            </a:r>
            <a:r>
              <a:rPr lang="en-US" sz="1800" dirty="0"/>
              <a:t> </a:t>
            </a:r>
            <a:r>
              <a:rPr lang="en-US" sz="1800" dirty="0" err="1"/>
              <a:t>fiyatlarının</a:t>
            </a:r>
            <a:r>
              <a:rPr lang="en-US" sz="1800" dirty="0"/>
              <a:t> </a:t>
            </a:r>
            <a:r>
              <a:rPr lang="en-US" sz="1800" dirty="0" err="1"/>
              <a:t>rakiplerinin</a:t>
            </a:r>
            <a:r>
              <a:rPr lang="en-US" sz="1800" dirty="0"/>
              <a:t> </a:t>
            </a:r>
            <a:r>
              <a:rPr lang="en-US" sz="1800" dirty="0" err="1"/>
              <a:t>fiyatları</a:t>
            </a:r>
            <a:r>
              <a:rPr lang="en-US" sz="1800" dirty="0"/>
              <a:t> </a:t>
            </a:r>
            <a:r>
              <a:rPr lang="en-US" sz="1800" dirty="0" err="1"/>
              <a:t>ile</a:t>
            </a:r>
            <a:r>
              <a:rPr lang="en-US" sz="1800" dirty="0"/>
              <a:t> </a:t>
            </a:r>
            <a:r>
              <a:rPr lang="en-US" sz="1800" dirty="0" err="1"/>
              <a:t>aynı</a:t>
            </a:r>
            <a:r>
              <a:rPr lang="en-US" sz="1800" dirty="0"/>
              <a:t> </a:t>
            </a:r>
            <a:r>
              <a:rPr lang="en-US" sz="1800" dirty="0" err="1"/>
              <a:t>düzeyde</a:t>
            </a:r>
            <a:r>
              <a:rPr lang="en-US" sz="1800" dirty="0"/>
              <a:t> </a:t>
            </a:r>
            <a:r>
              <a:rPr lang="en-US" sz="1800" dirty="0" err="1"/>
              <a:t>olduğuna</a:t>
            </a:r>
            <a:r>
              <a:rPr lang="en-US" sz="1800" dirty="0"/>
              <a:t> </a:t>
            </a:r>
            <a:r>
              <a:rPr lang="en-US" sz="1800" dirty="0" err="1"/>
              <a:t>dikkat</a:t>
            </a:r>
            <a:r>
              <a:rPr lang="en-US" sz="1800" dirty="0"/>
              <a:t> </a:t>
            </a:r>
            <a:r>
              <a:rPr lang="en-US" sz="1800" dirty="0" err="1"/>
              <a:t>etmesi</a:t>
            </a:r>
            <a:r>
              <a:rPr lang="en-US" sz="1800" dirty="0"/>
              <a:t> </a:t>
            </a:r>
            <a:r>
              <a:rPr lang="en-US" sz="1800" dirty="0" err="1"/>
              <a:t>gerekir</a:t>
            </a:r>
            <a:r>
              <a:rPr lang="en-US" sz="1800" dirty="0" smtClean="0"/>
              <a:t>.)</a:t>
            </a:r>
            <a:endParaRPr lang="tr-TR" sz="1800" dirty="0"/>
          </a:p>
          <a:p>
            <a:pPr marL="1371600" lvl="3" indent="0">
              <a:buNone/>
            </a:pPr>
            <a:r>
              <a:rPr lang="en-US" sz="1800" b="1" dirty="0" err="1"/>
              <a:t>Öte</a:t>
            </a:r>
            <a:r>
              <a:rPr lang="en-US" sz="1800" b="1" dirty="0"/>
              <a:t> </a:t>
            </a:r>
            <a:r>
              <a:rPr lang="en-US" sz="1800" b="1" dirty="0" err="1"/>
              <a:t>yandan</a:t>
            </a:r>
            <a:r>
              <a:rPr lang="en-US" sz="1800" b="1" dirty="0" smtClean="0"/>
              <a:t>:</a:t>
            </a:r>
            <a:endParaRPr lang="tr-TR" sz="1800" dirty="0"/>
          </a:p>
          <a:p>
            <a:r>
              <a:rPr lang="en-US" sz="1800" dirty="0"/>
              <a:t>Ürün </a:t>
            </a:r>
            <a:r>
              <a:rPr lang="en-US" sz="1800" dirty="0" err="1"/>
              <a:t>farklılaştırmasının</a:t>
            </a:r>
            <a:r>
              <a:rPr lang="en-US" sz="1800" dirty="0"/>
              <a:t> </a:t>
            </a:r>
            <a:r>
              <a:rPr lang="en-US" sz="1800" dirty="0" err="1"/>
              <a:t>mümkün</a:t>
            </a:r>
            <a:r>
              <a:rPr lang="en-US" sz="1800" dirty="0"/>
              <a:t> </a:t>
            </a:r>
            <a:r>
              <a:rPr lang="en-US" sz="1800" dirty="0" err="1"/>
              <a:t>olduğu</a:t>
            </a:r>
            <a:r>
              <a:rPr lang="en-US" sz="1800" dirty="0"/>
              <a:t> </a:t>
            </a:r>
            <a:r>
              <a:rPr lang="en-US" sz="1800" dirty="0" err="1"/>
              <a:t>ya</a:t>
            </a:r>
            <a:r>
              <a:rPr lang="en-US" sz="1800" dirty="0"/>
              <a:t> da </a:t>
            </a:r>
            <a:r>
              <a:rPr lang="en-US" sz="1800" dirty="0" err="1"/>
              <a:t>fiyatlardan</a:t>
            </a:r>
            <a:r>
              <a:rPr lang="en-US" sz="1800" dirty="0"/>
              <a:t> </a:t>
            </a:r>
            <a:r>
              <a:rPr lang="en-US" sz="1800" dirty="0" err="1"/>
              <a:t>haberdar</a:t>
            </a:r>
            <a:r>
              <a:rPr lang="en-US" sz="1800" dirty="0"/>
              <a:t> </a:t>
            </a:r>
            <a:r>
              <a:rPr lang="en-US" sz="1800" dirty="0" err="1"/>
              <a:t>olma</a:t>
            </a:r>
            <a:r>
              <a:rPr lang="en-US" sz="1800" dirty="0"/>
              <a:t> </a:t>
            </a:r>
            <a:r>
              <a:rPr lang="en-US" sz="1800" dirty="0" err="1"/>
              <a:t>imkânının</a:t>
            </a:r>
            <a:r>
              <a:rPr lang="en-US" sz="1800" dirty="0"/>
              <a:t>  </a:t>
            </a:r>
            <a:r>
              <a:rPr lang="en-US" sz="1800" dirty="0" err="1"/>
              <a:t>az</a:t>
            </a:r>
            <a:r>
              <a:rPr lang="en-US" sz="1800" dirty="0"/>
              <a:t> </a:t>
            </a:r>
            <a:r>
              <a:rPr lang="en-US" sz="1800" dirty="0" err="1"/>
              <a:t>olduğu</a:t>
            </a:r>
            <a:r>
              <a:rPr lang="en-US" sz="1800" dirty="0"/>
              <a:t> </a:t>
            </a:r>
            <a:r>
              <a:rPr lang="en-US" sz="1800" dirty="0" err="1"/>
              <a:t>durumlarda</a:t>
            </a:r>
            <a:r>
              <a:rPr lang="en-US" sz="1800" dirty="0"/>
              <a:t> </a:t>
            </a:r>
            <a:r>
              <a:rPr lang="en-US" sz="1800" dirty="0" err="1"/>
              <a:t>fiyatlar</a:t>
            </a:r>
            <a:r>
              <a:rPr lang="en-US" sz="1800" dirty="0"/>
              <a:t> firma </a:t>
            </a:r>
            <a:r>
              <a:rPr lang="en-US" sz="1800" dirty="0" err="1"/>
              <a:t>lehine</a:t>
            </a:r>
            <a:r>
              <a:rPr lang="en-US" sz="1800" dirty="0"/>
              <a:t> </a:t>
            </a:r>
            <a:r>
              <a:rPr lang="en-US" sz="1800" dirty="0" err="1"/>
              <a:t>kolaylıkla</a:t>
            </a:r>
            <a:r>
              <a:rPr lang="en-US" sz="1800" dirty="0"/>
              <a:t> </a:t>
            </a:r>
            <a:r>
              <a:rPr lang="en-US" sz="1800" dirty="0" err="1"/>
              <a:t>kullanılabilmektedir</a:t>
            </a:r>
            <a:r>
              <a:rPr lang="en-US" sz="1800" dirty="0"/>
              <a:t>.</a:t>
            </a:r>
            <a:endParaRPr lang="tr-TR" sz="1800" dirty="0"/>
          </a:p>
          <a:p>
            <a:pPr marL="0" indent="0">
              <a:buNone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4688208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7" y="122830"/>
            <a:ext cx="11941791" cy="6605516"/>
          </a:xfrm>
        </p:spPr>
        <p:txBody>
          <a:bodyPr>
            <a:normAutofit fontScale="92500"/>
          </a:bodyPr>
          <a:lstStyle/>
          <a:p>
            <a:pPr marL="914400" lvl="2" indent="0">
              <a:buNone/>
            </a:pPr>
            <a:endParaRPr lang="tr-TR" sz="2400" b="1" dirty="0"/>
          </a:p>
          <a:p>
            <a:pPr marL="914400" lvl="2" indent="0">
              <a:buNone/>
            </a:pPr>
            <a:r>
              <a:rPr lang="en-US" sz="2400" b="1" dirty="0" err="1" smtClean="0"/>
              <a:t>Fiyat</a:t>
            </a:r>
            <a:r>
              <a:rPr lang="en-US" sz="2400" b="1" dirty="0" smtClean="0"/>
              <a:t> </a:t>
            </a:r>
            <a:r>
              <a:rPr lang="en-US" sz="2400" b="1" dirty="0" err="1"/>
              <a:t>Sınırlarının</a:t>
            </a:r>
            <a:r>
              <a:rPr lang="en-US" sz="2400" b="1" dirty="0"/>
              <a:t> </a:t>
            </a:r>
            <a:r>
              <a:rPr lang="en-US" sz="2400" b="1" dirty="0" err="1" smtClean="0"/>
              <a:t>Belirlenmesi</a:t>
            </a:r>
            <a:endParaRPr lang="tr-TR" sz="2400" dirty="0"/>
          </a:p>
          <a:p>
            <a:r>
              <a:rPr lang="en-US" sz="2400" dirty="0"/>
              <a:t>Fiyat </a:t>
            </a:r>
            <a:r>
              <a:rPr lang="en-US" sz="2400" dirty="0" err="1"/>
              <a:t>sınırlarının</a:t>
            </a:r>
            <a:r>
              <a:rPr lang="en-US" sz="2400" dirty="0"/>
              <a:t> </a:t>
            </a:r>
            <a:r>
              <a:rPr lang="en-US" sz="2400" dirty="0" err="1"/>
              <a:t>belirlenmesi</a:t>
            </a:r>
            <a:r>
              <a:rPr lang="en-US" sz="2400" dirty="0"/>
              <a:t> </a:t>
            </a:r>
            <a:r>
              <a:rPr lang="en-US" sz="2400" dirty="0" err="1"/>
              <a:t>aşağıdaki</a:t>
            </a:r>
            <a:r>
              <a:rPr lang="en-US" sz="2400" dirty="0"/>
              <a:t> </a:t>
            </a:r>
            <a:r>
              <a:rPr lang="en-US" sz="2400" dirty="0" err="1"/>
              <a:t>hususların</a:t>
            </a:r>
            <a:r>
              <a:rPr lang="en-US" sz="2400" dirty="0"/>
              <a:t> </a:t>
            </a:r>
            <a:r>
              <a:rPr lang="en-US" sz="2400" dirty="0" err="1"/>
              <a:t>dikkate</a:t>
            </a:r>
            <a:r>
              <a:rPr lang="en-US" sz="2400" dirty="0"/>
              <a:t> </a:t>
            </a:r>
            <a:r>
              <a:rPr lang="en-US" sz="2400" dirty="0" err="1"/>
              <a:t>alınmasını</a:t>
            </a:r>
            <a:r>
              <a:rPr lang="en-US" sz="2400" dirty="0"/>
              <a:t> </a:t>
            </a:r>
            <a:r>
              <a:rPr lang="en-US" sz="2400" dirty="0" err="1" smtClean="0"/>
              <a:t>gerektirir</a:t>
            </a:r>
            <a:r>
              <a:rPr lang="en-US" sz="2400" dirty="0" smtClean="0"/>
              <a:t>.</a:t>
            </a:r>
            <a:endParaRPr lang="tr-TR" sz="2400" dirty="0"/>
          </a:p>
          <a:p>
            <a:r>
              <a:rPr lang="en-US" sz="2400" b="1" dirty="0" smtClean="0"/>
              <a:t>Bir </a:t>
            </a:r>
            <a:r>
              <a:rPr lang="en-US" sz="2400" b="1" dirty="0" err="1"/>
              <a:t>Üst</a:t>
            </a:r>
            <a:r>
              <a:rPr lang="en-US" sz="2400" b="1" dirty="0"/>
              <a:t> </a:t>
            </a:r>
            <a:r>
              <a:rPr lang="en-US" sz="2400" b="1" dirty="0" err="1"/>
              <a:t>Sınır</a:t>
            </a:r>
            <a:r>
              <a:rPr lang="en-US" sz="2400" b="1" dirty="0"/>
              <a:t> </a:t>
            </a:r>
            <a:r>
              <a:rPr lang="en-US" sz="2400" b="1" dirty="0" err="1"/>
              <a:t>veya</a:t>
            </a:r>
            <a:r>
              <a:rPr lang="en-US" sz="2400" b="1" dirty="0"/>
              <a:t> </a:t>
            </a:r>
            <a:r>
              <a:rPr lang="en-US" sz="2400" b="1" dirty="0" err="1" smtClean="0"/>
              <a:t>Tavan</a:t>
            </a:r>
            <a:endParaRPr lang="tr-TR" sz="2400" dirty="0"/>
          </a:p>
          <a:p>
            <a:r>
              <a:rPr lang="en-US" sz="2400" dirty="0"/>
              <a:t>Bu, </a:t>
            </a:r>
            <a:r>
              <a:rPr lang="en-US" sz="2400" dirty="0" err="1"/>
              <a:t>müşterinin</a:t>
            </a:r>
            <a:r>
              <a:rPr lang="en-US" sz="2400" dirty="0"/>
              <a:t> </a:t>
            </a:r>
            <a:r>
              <a:rPr lang="en-US" sz="2400" dirty="0" err="1"/>
              <a:t>ürüne</a:t>
            </a:r>
            <a:r>
              <a:rPr lang="en-US" sz="2400" dirty="0"/>
              <a:t> </a:t>
            </a:r>
            <a:r>
              <a:rPr lang="en-US" sz="2400" dirty="0" err="1"/>
              <a:t>verebileceği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iyi</a:t>
            </a:r>
            <a:r>
              <a:rPr lang="en-US" sz="2400" dirty="0"/>
              <a:t> </a:t>
            </a:r>
            <a:r>
              <a:rPr lang="en-US" sz="2400" dirty="0" err="1"/>
              <a:t>olası</a:t>
            </a:r>
            <a:r>
              <a:rPr lang="en-US" sz="2400" dirty="0"/>
              <a:t> </a:t>
            </a:r>
            <a:r>
              <a:rPr lang="en-US" sz="2400" dirty="0" err="1"/>
              <a:t>değerdir</a:t>
            </a:r>
            <a:r>
              <a:rPr lang="en-US" sz="2400" dirty="0"/>
              <a:t>. </a:t>
            </a:r>
            <a:r>
              <a:rPr lang="en-US" sz="2400" dirty="0" err="1"/>
              <a:t>Firmanın</a:t>
            </a:r>
            <a:r>
              <a:rPr lang="en-US" sz="2400" dirty="0"/>
              <a:t> </a:t>
            </a:r>
            <a:r>
              <a:rPr lang="en-US" sz="2400" dirty="0" err="1"/>
              <a:t>ürününün</a:t>
            </a:r>
            <a:r>
              <a:rPr lang="en-US" sz="2400" dirty="0"/>
              <a:t> </a:t>
            </a:r>
            <a:r>
              <a:rPr lang="en-US" sz="2400" dirty="0" err="1"/>
              <a:t>müşteri</a:t>
            </a:r>
            <a:r>
              <a:rPr lang="en-US" sz="2400" dirty="0"/>
              <a:t> </a:t>
            </a:r>
            <a:r>
              <a:rPr lang="en-US" sz="2400" dirty="0" err="1"/>
              <a:t>nezdinde</a:t>
            </a:r>
            <a:r>
              <a:rPr lang="en-US" sz="2400" dirty="0"/>
              <a:t> </a:t>
            </a:r>
            <a:r>
              <a:rPr lang="en-US" sz="2400" dirty="0" err="1"/>
              <a:t>karşıladığı</a:t>
            </a:r>
            <a:r>
              <a:rPr lang="en-US" sz="2400" dirty="0"/>
              <a:t> </a:t>
            </a:r>
            <a:r>
              <a:rPr lang="en-US" sz="2400" dirty="0" err="1"/>
              <a:t>ihtiyacın</a:t>
            </a:r>
            <a:r>
              <a:rPr lang="en-US" sz="2400" dirty="0"/>
              <a:t> </a:t>
            </a:r>
            <a:r>
              <a:rPr lang="en-US" sz="2400" dirty="0" err="1"/>
              <a:t>önemi</a:t>
            </a:r>
            <a:r>
              <a:rPr lang="en-US" sz="2400" dirty="0"/>
              <a:t> </a:t>
            </a:r>
            <a:r>
              <a:rPr lang="en-US" sz="2400" dirty="0" err="1"/>
              <a:t>belirlediğimiz</a:t>
            </a:r>
            <a:r>
              <a:rPr lang="en-US" sz="2400" dirty="0"/>
              <a:t> </a:t>
            </a:r>
            <a:r>
              <a:rPr lang="en-US" sz="2400" dirty="0" err="1"/>
              <a:t>fiyat</a:t>
            </a:r>
            <a:r>
              <a:rPr lang="en-US" sz="2400" dirty="0"/>
              <a:t> </a:t>
            </a:r>
            <a:r>
              <a:rPr lang="en-US" sz="2400" dirty="0" err="1"/>
              <a:t>düzeyinin</a:t>
            </a:r>
            <a:r>
              <a:rPr lang="en-US" sz="2400" dirty="0"/>
              <a:t> </a:t>
            </a:r>
            <a:r>
              <a:rPr lang="en-US" sz="2400" dirty="0" err="1"/>
              <a:t>üst</a:t>
            </a:r>
            <a:r>
              <a:rPr lang="en-US" sz="2400" dirty="0"/>
              <a:t> </a:t>
            </a:r>
            <a:r>
              <a:rPr lang="en-US" sz="2400" dirty="0" err="1"/>
              <a:t>sınırını</a:t>
            </a:r>
            <a:r>
              <a:rPr lang="en-US" sz="2400" dirty="0"/>
              <a:t> </a:t>
            </a:r>
            <a:r>
              <a:rPr lang="en-US" sz="2400" dirty="0" err="1" smtClean="0"/>
              <a:t>oluşturmaktadır</a:t>
            </a:r>
            <a:r>
              <a:rPr lang="en-US" sz="2400" dirty="0" smtClean="0"/>
              <a:t>.</a:t>
            </a:r>
            <a:endParaRPr lang="tr-TR" sz="2400" dirty="0"/>
          </a:p>
          <a:p>
            <a:r>
              <a:rPr lang="en-US" sz="2400" b="1" dirty="0" smtClean="0"/>
              <a:t>Bir </a:t>
            </a:r>
            <a:r>
              <a:rPr lang="en-US" sz="2400" b="1" dirty="0"/>
              <a:t>Alt </a:t>
            </a:r>
            <a:r>
              <a:rPr lang="en-US" sz="2400" b="1" dirty="0" err="1"/>
              <a:t>Sınır</a:t>
            </a:r>
            <a:r>
              <a:rPr lang="en-US" sz="2400" b="1" dirty="0"/>
              <a:t> </a:t>
            </a:r>
            <a:r>
              <a:rPr lang="en-US" sz="2400" b="1" dirty="0" err="1"/>
              <a:t>veya</a:t>
            </a:r>
            <a:r>
              <a:rPr lang="en-US" sz="2400" b="1" dirty="0"/>
              <a:t> </a:t>
            </a:r>
            <a:r>
              <a:rPr lang="en-US" sz="2400" b="1" dirty="0" err="1" smtClean="0"/>
              <a:t>Taban</a:t>
            </a:r>
            <a:endParaRPr lang="tr-TR" sz="2400" dirty="0"/>
          </a:p>
          <a:p>
            <a:r>
              <a:rPr lang="en-US" sz="2400" dirty="0" err="1"/>
              <a:t>Maliyetler</a:t>
            </a:r>
            <a:r>
              <a:rPr lang="en-US" sz="2400" dirty="0"/>
              <a:t> </a:t>
            </a:r>
            <a:r>
              <a:rPr lang="en-US" sz="2400" dirty="0" err="1"/>
              <a:t>belirlemektedir</a:t>
            </a:r>
            <a:r>
              <a:rPr lang="en-US" sz="2400" dirty="0"/>
              <a:t>. Alt </a:t>
            </a:r>
            <a:r>
              <a:rPr lang="en-US" sz="2400" dirty="0" err="1"/>
              <a:t>sınırın</a:t>
            </a:r>
            <a:r>
              <a:rPr lang="en-US" sz="2400" dirty="0"/>
              <a:t> </a:t>
            </a:r>
            <a:r>
              <a:rPr lang="en-US" sz="2400" dirty="0" err="1"/>
              <a:t>belirlenmesinde</a:t>
            </a:r>
            <a:r>
              <a:rPr lang="en-US" sz="2400" dirty="0"/>
              <a:t> </a:t>
            </a:r>
            <a:r>
              <a:rPr lang="en-US" sz="2400" dirty="0" err="1"/>
              <a:t>yani</a:t>
            </a:r>
            <a:r>
              <a:rPr lang="en-US" sz="2400" dirty="0"/>
              <a:t> </a:t>
            </a:r>
            <a:r>
              <a:rPr lang="en-US" sz="2400" dirty="0" err="1"/>
              <a:t>taban</a:t>
            </a:r>
            <a:r>
              <a:rPr lang="en-US" sz="2400" dirty="0"/>
              <a:t> </a:t>
            </a:r>
            <a:r>
              <a:rPr lang="en-US" sz="2400" dirty="0" err="1"/>
              <a:t>sınırın</a:t>
            </a:r>
            <a:r>
              <a:rPr lang="en-US" sz="2400" dirty="0"/>
              <a:t> </a:t>
            </a:r>
            <a:r>
              <a:rPr lang="en-US" sz="2400" dirty="0" err="1"/>
              <a:t>belirlenmesinde</a:t>
            </a:r>
            <a:r>
              <a:rPr lang="en-US" sz="2400" dirty="0"/>
              <a:t> </a:t>
            </a:r>
            <a:r>
              <a:rPr lang="en-US" sz="2400" dirty="0" err="1"/>
              <a:t>dikkate</a:t>
            </a:r>
            <a:r>
              <a:rPr lang="en-US" sz="2400" dirty="0"/>
              <a:t> </a:t>
            </a:r>
            <a:r>
              <a:rPr lang="en-US" sz="2400" dirty="0" err="1"/>
              <a:t>alınması</a:t>
            </a:r>
            <a:r>
              <a:rPr lang="en-US" sz="2400" dirty="0"/>
              <a:t> </a:t>
            </a:r>
            <a:r>
              <a:rPr lang="en-US" sz="2400" dirty="0" err="1"/>
              <a:t>gereken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değişken</a:t>
            </a:r>
            <a:r>
              <a:rPr lang="en-US" sz="2400" dirty="0"/>
              <a:t> </a:t>
            </a:r>
            <a:r>
              <a:rPr lang="en-US" sz="2400" dirty="0" err="1"/>
              <a:t>bulunmaktadır</a:t>
            </a:r>
            <a:r>
              <a:rPr lang="en-US" sz="2400" dirty="0"/>
              <a:t>. </a:t>
            </a:r>
            <a:r>
              <a:rPr lang="en-US" sz="2400" dirty="0" err="1"/>
              <a:t>Başka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deyişle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taban</a:t>
            </a:r>
            <a:r>
              <a:rPr lang="en-US" sz="2400" dirty="0"/>
              <a:t> </a:t>
            </a:r>
            <a:r>
              <a:rPr lang="en-US" sz="2400" dirty="0" err="1"/>
              <a:t>sınır</a:t>
            </a:r>
            <a:r>
              <a:rPr lang="en-US" sz="2400" dirty="0"/>
              <a:t> </a:t>
            </a:r>
            <a:r>
              <a:rPr lang="en-US" sz="2400" dirty="0" err="1"/>
              <a:t>bulunmaktadır</a:t>
            </a:r>
            <a:r>
              <a:rPr lang="en-US" sz="2400" dirty="0" smtClean="0"/>
              <a:t>.</a:t>
            </a:r>
            <a:endParaRPr lang="tr-TR" sz="2400" dirty="0"/>
          </a:p>
          <a:p>
            <a:r>
              <a:rPr lang="en-US" sz="2400" dirty="0" err="1"/>
              <a:t>Biri</a:t>
            </a:r>
            <a:r>
              <a:rPr lang="en-US" sz="2400" dirty="0"/>
              <a:t> </a:t>
            </a:r>
            <a:r>
              <a:rPr lang="en-US" sz="2400" dirty="0" err="1"/>
              <a:t>toplam</a:t>
            </a:r>
            <a:r>
              <a:rPr lang="en-US" sz="2400" dirty="0"/>
              <a:t> </a:t>
            </a:r>
            <a:r>
              <a:rPr lang="en-US" sz="2400" dirty="0" err="1"/>
              <a:t>maliyetler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diğeri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marjinal</a:t>
            </a:r>
            <a:r>
              <a:rPr lang="en-US" sz="2400" dirty="0"/>
              <a:t> </a:t>
            </a:r>
            <a:r>
              <a:rPr lang="en-US" sz="2400" dirty="0" err="1"/>
              <a:t>maliyetler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belirlenmektedir</a:t>
            </a:r>
            <a:r>
              <a:rPr lang="en-US" sz="2400" dirty="0" smtClean="0"/>
              <a:t>.</a:t>
            </a:r>
            <a:endParaRPr lang="tr-TR" sz="2400" dirty="0"/>
          </a:p>
          <a:p>
            <a:r>
              <a:rPr lang="en-US" sz="2400" dirty="0"/>
              <a:t>Alt </a:t>
            </a:r>
            <a:r>
              <a:rPr lang="en-US" sz="2400" dirty="0" err="1"/>
              <a:t>sınırı</a:t>
            </a:r>
            <a:r>
              <a:rPr lang="en-US" sz="2400" dirty="0"/>
              <a:t> </a:t>
            </a:r>
            <a:r>
              <a:rPr lang="en-US" sz="2400" dirty="0" err="1"/>
              <a:t>belirlerken</a:t>
            </a:r>
            <a:r>
              <a:rPr lang="en-US" sz="2400" dirty="0"/>
              <a:t> </a:t>
            </a:r>
            <a:r>
              <a:rPr lang="en-US" sz="2400" dirty="0" err="1"/>
              <a:t>marjinal</a:t>
            </a:r>
            <a:r>
              <a:rPr lang="en-US" sz="2400" dirty="0"/>
              <a:t> </a:t>
            </a:r>
            <a:r>
              <a:rPr lang="en-US" sz="2400" dirty="0" err="1"/>
              <a:t>maliyetlerin</a:t>
            </a:r>
            <a:r>
              <a:rPr lang="en-US" sz="2400" dirty="0"/>
              <a:t> </a:t>
            </a:r>
            <a:r>
              <a:rPr lang="en-US" sz="2400" dirty="0" err="1"/>
              <a:t>kullanılması</a:t>
            </a:r>
            <a:r>
              <a:rPr lang="en-US" sz="2400" dirty="0"/>
              <a:t> </a:t>
            </a:r>
            <a:r>
              <a:rPr lang="en-US" sz="2400" dirty="0" err="1"/>
              <a:t>eğer</a:t>
            </a:r>
            <a:r>
              <a:rPr lang="en-US" sz="2400" dirty="0"/>
              <a:t> </a:t>
            </a:r>
            <a:r>
              <a:rPr lang="en-US" sz="2400" dirty="0" err="1"/>
              <a:t>birden</a:t>
            </a:r>
            <a:r>
              <a:rPr lang="en-US" sz="2400" dirty="0"/>
              <a:t> </a:t>
            </a:r>
            <a:r>
              <a:rPr lang="en-US" sz="2400" dirty="0" err="1"/>
              <a:t>fazla</a:t>
            </a:r>
            <a:r>
              <a:rPr lang="en-US" sz="2400" dirty="0"/>
              <a:t> </a:t>
            </a:r>
            <a:r>
              <a:rPr lang="en-US" sz="2400" dirty="0" err="1"/>
              <a:t>pazar</a:t>
            </a:r>
            <a:r>
              <a:rPr lang="en-US" sz="2400" dirty="0"/>
              <a:t> </a:t>
            </a:r>
            <a:r>
              <a:rPr lang="en-US" sz="2400" dirty="0" err="1"/>
              <a:t>var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söz</a:t>
            </a:r>
            <a:r>
              <a:rPr lang="en-US" sz="2400" dirty="0"/>
              <a:t> </a:t>
            </a:r>
            <a:r>
              <a:rPr lang="en-US" sz="2400" dirty="0" err="1"/>
              <a:t>konusudur</a:t>
            </a:r>
            <a:r>
              <a:rPr lang="en-US" sz="2400" dirty="0"/>
              <a:t>. </a:t>
            </a:r>
            <a:r>
              <a:rPr lang="en-US" sz="2400" dirty="0" err="1"/>
              <a:t>Mevcut</a:t>
            </a:r>
            <a:r>
              <a:rPr lang="en-US" sz="2400" dirty="0"/>
              <a:t> </a:t>
            </a:r>
            <a:r>
              <a:rPr lang="en-US" sz="2400" dirty="0" err="1"/>
              <a:t>pazarlardaki</a:t>
            </a:r>
            <a:r>
              <a:rPr lang="en-US" sz="2400" dirty="0"/>
              <a:t> </a:t>
            </a:r>
            <a:r>
              <a:rPr lang="en-US" sz="2400" dirty="0" err="1"/>
              <a:t>fiyatlar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işletme</a:t>
            </a:r>
            <a:r>
              <a:rPr lang="en-US" sz="2400" dirty="0"/>
              <a:t> </a:t>
            </a:r>
            <a:r>
              <a:rPr lang="en-US" sz="2400" dirty="0" err="1"/>
              <a:t>giderlerini</a:t>
            </a:r>
            <a:r>
              <a:rPr lang="en-US" sz="2400" dirty="0"/>
              <a:t> </a:t>
            </a:r>
            <a:r>
              <a:rPr lang="en-US" sz="2400" dirty="0" err="1"/>
              <a:t>karşıladıktan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yeni</a:t>
            </a:r>
            <a:r>
              <a:rPr lang="en-US" sz="2400" dirty="0"/>
              <a:t> </a:t>
            </a:r>
            <a:r>
              <a:rPr lang="en-US" sz="2400" dirty="0" err="1"/>
              <a:t>pazarlara</a:t>
            </a:r>
            <a:r>
              <a:rPr lang="en-US" sz="2400" dirty="0"/>
              <a:t> </a:t>
            </a:r>
            <a:r>
              <a:rPr lang="en-US" sz="2400" dirty="0" err="1"/>
              <a:t>uygulanmaktadır</a:t>
            </a:r>
            <a:r>
              <a:rPr lang="en-US" sz="2400" dirty="0"/>
              <a:t>. </a:t>
            </a:r>
            <a:r>
              <a:rPr lang="en-US" sz="2400" dirty="0" err="1"/>
              <a:t>Tek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pazarın</a:t>
            </a:r>
            <a:r>
              <a:rPr lang="en-US" sz="2400" dirty="0"/>
              <a:t> </a:t>
            </a:r>
            <a:r>
              <a:rPr lang="en-US" sz="2400" dirty="0" err="1"/>
              <a:t>olduğu</a:t>
            </a:r>
            <a:r>
              <a:rPr lang="en-US" sz="2400" dirty="0"/>
              <a:t> </a:t>
            </a:r>
            <a:r>
              <a:rPr lang="en-US" sz="2400" dirty="0" err="1"/>
              <a:t>durumlarda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toplam</a:t>
            </a:r>
            <a:r>
              <a:rPr lang="en-US" sz="2400" dirty="0"/>
              <a:t> </a:t>
            </a:r>
            <a:r>
              <a:rPr lang="en-US" sz="2400" dirty="0" err="1"/>
              <a:t>maliyetler</a:t>
            </a:r>
            <a:r>
              <a:rPr lang="en-US" sz="2400" dirty="0"/>
              <a:t> </a:t>
            </a:r>
            <a:r>
              <a:rPr lang="en-US" sz="2400" dirty="0" err="1"/>
              <a:t>tabanı</a:t>
            </a:r>
            <a:r>
              <a:rPr lang="en-US" sz="2400" dirty="0"/>
              <a:t> </a:t>
            </a:r>
            <a:r>
              <a:rPr lang="en-US" sz="2400" dirty="0" err="1"/>
              <a:t>belirlemektedir</a:t>
            </a:r>
            <a:r>
              <a:rPr lang="en-US" sz="2400" dirty="0"/>
              <a:t>.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319936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534" y="1378424"/>
            <a:ext cx="11914496" cy="5336275"/>
          </a:xfrm>
        </p:spPr>
        <p:txBody>
          <a:bodyPr>
            <a:normAutofit lnSpcReduction="10000"/>
          </a:bodyPr>
          <a:lstStyle/>
          <a:p>
            <a:pPr algn="ctr"/>
            <a:endParaRPr lang="tr-TR" sz="3200" dirty="0" smtClean="0"/>
          </a:p>
          <a:p>
            <a:pPr algn="ctr"/>
            <a:endParaRPr lang="tr-TR" sz="3200" dirty="0"/>
          </a:p>
          <a:p>
            <a:pPr algn="ctr"/>
            <a:r>
              <a:rPr lang="en-US" sz="3200" dirty="0" smtClean="0"/>
              <a:t>Geri </a:t>
            </a:r>
            <a:r>
              <a:rPr lang="en-US" sz="3200" dirty="0" err="1"/>
              <a:t>giderek</a:t>
            </a:r>
            <a:r>
              <a:rPr lang="en-US" sz="3200" dirty="0"/>
              <a:t> </a:t>
            </a:r>
            <a:r>
              <a:rPr lang="en-US" sz="3200" dirty="0" err="1"/>
              <a:t>fiyatlandırma</a:t>
            </a:r>
            <a:r>
              <a:rPr lang="en-US" sz="3200" dirty="0"/>
              <a:t> </a:t>
            </a:r>
            <a:r>
              <a:rPr lang="en-US" sz="3200" dirty="0" err="1"/>
              <a:t>pazar</a:t>
            </a:r>
            <a:r>
              <a:rPr lang="en-US" sz="3200" dirty="0"/>
              <a:t> </a:t>
            </a:r>
            <a:r>
              <a:rPr lang="en-US" sz="3200" dirty="0" err="1"/>
              <a:t>fiyatından</a:t>
            </a:r>
            <a:r>
              <a:rPr lang="en-US" sz="3200" dirty="0"/>
              <a:t> </a:t>
            </a:r>
            <a:r>
              <a:rPr lang="en-US" sz="3200" dirty="0" err="1"/>
              <a:t>tüm</a:t>
            </a:r>
            <a:r>
              <a:rPr lang="en-US" sz="3200" dirty="0"/>
              <a:t> </a:t>
            </a:r>
            <a:r>
              <a:rPr lang="en-US" sz="3200" dirty="0" err="1"/>
              <a:t>harcamaların</a:t>
            </a:r>
            <a:r>
              <a:rPr lang="en-US" sz="3200" dirty="0"/>
              <a:t>, </a:t>
            </a:r>
            <a:r>
              <a:rPr lang="en-US" sz="3200" dirty="0" err="1"/>
              <a:t>kâr</a:t>
            </a:r>
            <a:r>
              <a:rPr lang="en-US" sz="3200" dirty="0"/>
              <a:t> </a:t>
            </a:r>
            <a:r>
              <a:rPr lang="en-US" sz="3200" dirty="0" err="1"/>
              <a:t>marjının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tüm</a:t>
            </a:r>
            <a:r>
              <a:rPr lang="en-US" sz="3200" dirty="0"/>
              <a:t> </a:t>
            </a:r>
            <a:r>
              <a:rPr lang="en-US" sz="3200" dirty="0" err="1"/>
              <a:t>vergilerin</a:t>
            </a:r>
            <a:r>
              <a:rPr lang="en-US" sz="3200" dirty="0"/>
              <a:t> </a:t>
            </a:r>
            <a:r>
              <a:rPr lang="en-US" sz="3200" dirty="0" err="1"/>
              <a:t>çıkarılması</a:t>
            </a:r>
            <a:r>
              <a:rPr lang="en-US" sz="3200" dirty="0"/>
              <a:t> </a:t>
            </a:r>
            <a:r>
              <a:rPr lang="en-US" sz="3200" dirty="0" err="1"/>
              <a:t>ile</a:t>
            </a:r>
            <a:r>
              <a:rPr lang="en-US" sz="3200" dirty="0"/>
              <a:t> net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geri</a:t>
            </a:r>
            <a:r>
              <a:rPr lang="en-US" sz="3200" dirty="0"/>
              <a:t> </a:t>
            </a:r>
            <a:r>
              <a:rPr lang="en-US" sz="3200" dirty="0" err="1"/>
              <a:t>fiyata</a:t>
            </a:r>
            <a:r>
              <a:rPr lang="en-US" sz="3200" dirty="0"/>
              <a:t> </a:t>
            </a:r>
            <a:r>
              <a:rPr lang="en-US" sz="3200" dirty="0" err="1"/>
              <a:t>ulaşılması</a:t>
            </a:r>
            <a:r>
              <a:rPr lang="en-US" sz="3200" dirty="0"/>
              <a:t> </a:t>
            </a:r>
            <a:r>
              <a:rPr lang="en-US" sz="3200" dirty="0" err="1"/>
              <a:t>anlamına</a:t>
            </a:r>
            <a:r>
              <a:rPr lang="en-US" sz="3200" dirty="0"/>
              <a:t> </a:t>
            </a:r>
            <a:r>
              <a:rPr lang="en-US" sz="3200" dirty="0" err="1"/>
              <a:t>gelmektedir</a:t>
            </a:r>
            <a:r>
              <a:rPr lang="en-US" sz="3200" dirty="0" smtClean="0"/>
              <a:t>.</a:t>
            </a:r>
            <a:endParaRPr lang="tr-TR" sz="3200" dirty="0"/>
          </a:p>
          <a:p>
            <a:pPr algn="ctr"/>
            <a:r>
              <a:rPr lang="en-US" sz="3200" dirty="0" err="1"/>
              <a:t>Elde</a:t>
            </a:r>
            <a:r>
              <a:rPr lang="en-US" sz="3200" dirty="0"/>
              <a:t> </a:t>
            </a:r>
            <a:r>
              <a:rPr lang="en-US" sz="3200" dirty="0" err="1"/>
              <a:t>edilen</a:t>
            </a:r>
            <a:r>
              <a:rPr lang="en-US" sz="3200" dirty="0"/>
              <a:t>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fiyat</a:t>
            </a:r>
            <a:r>
              <a:rPr lang="en-US" sz="3200" dirty="0"/>
              <a:t>, </a:t>
            </a:r>
            <a:r>
              <a:rPr lang="en-US" sz="3200" dirty="0" err="1"/>
              <a:t>fabrika</a:t>
            </a:r>
            <a:r>
              <a:rPr lang="en-US" sz="3200" dirty="0"/>
              <a:t> </a:t>
            </a:r>
            <a:r>
              <a:rPr lang="en-US" sz="3200" dirty="0" err="1"/>
              <a:t>kapısında</a:t>
            </a:r>
            <a:r>
              <a:rPr lang="en-US" sz="3200" dirty="0"/>
              <a:t> </a:t>
            </a:r>
            <a:r>
              <a:rPr lang="en-US" sz="3200" dirty="0" err="1"/>
              <a:t>teslim</a:t>
            </a:r>
            <a:r>
              <a:rPr lang="en-US" sz="3200" dirty="0"/>
              <a:t> </a:t>
            </a:r>
            <a:r>
              <a:rPr lang="en-US" sz="3200" dirty="0" err="1"/>
              <a:t>hâlinde</a:t>
            </a:r>
            <a:r>
              <a:rPr lang="en-US" sz="3200" dirty="0"/>
              <a:t> </a:t>
            </a:r>
            <a:r>
              <a:rPr lang="en-US" sz="3200" dirty="0" err="1"/>
              <a:t>işletmenin</a:t>
            </a:r>
            <a:r>
              <a:rPr lang="en-US" sz="3200" dirty="0"/>
              <a:t> </a:t>
            </a:r>
            <a:r>
              <a:rPr lang="en-US" sz="3200" dirty="0" err="1"/>
              <a:t>vereceği</a:t>
            </a:r>
            <a:r>
              <a:rPr lang="en-US" sz="3200" dirty="0"/>
              <a:t> </a:t>
            </a:r>
            <a:r>
              <a:rPr lang="en-US" sz="3200" dirty="0" err="1"/>
              <a:t>fiyattır</a:t>
            </a:r>
            <a:r>
              <a:rPr lang="en-US" sz="3200" dirty="0"/>
              <a:t>. Geri </a:t>
            </a:r>
            <a:r>
              <a:rPr lang="en-US" sz="3200" dirty="0" err="1"/>
              <a:t>giderek</a:t>
            </a:r>
            <a:r>
              <a:rPr lang="en-US" sz="3200" dirty="0"/>
              <a:t> </a:t>
            </a:r>
            <a:r>
              <a:rPr lang="en-US" sz="3200" dirty="0" err="1"/>
              <a:t>fiyatlandırma</a:t>
            </a:r>
            <a:r>
              <a:rPr lang="en-US" sz="3200" dirty="0"/>
              <a:t> </a:t>
            </a:r>
            <a:r>
              <a:rPr lang="en-US" sz="3200" dirty="0" err="1"/>
              <a:t>yönteminde</a:t>
            </a:r>
            <a:r>
              <a:rPr lang="en-US" sz="3200" dirty="0"/>
              <a:t> </a:t>
            </a:r>
            <a:r>
              <a:rPr lang="en-US" sz="3200" dirty="0" err="1"/>
              <a:t>fabrika</a:t>
            </a:r>
            <a:r>
              <a:rPr lang="en-US" sz="3200" dirty="0"/>
              <a:t> </a:t>
            </a:r>
            <a:r>
              <a:rPr lang="en-US" sz="3200" dirty="0" err="1"/>
              <a:t>kapısı</a:t>
            </a:r>
            <a:r>
              <a:rPr lang="en-US" sz="3200" dirty="0"/>
              <a:t> </a:t>
            </a:r>
            <a:r>
              <a:rPr lang="en-US" sz="3200" dirty="0" err="1"/>
              <a:t>teslim</a:t>
            </a:r>
            <a:r>
              <a:rPr lang="en-US" sz="3200" dirty="0"/>
              <a:t> </a:t>
            </a:r>
            <a:r>
              <a:rPr lang="en-US" sz="3200" dirty="0" err="1"/>
              <a:t>fiyatı</a:t>
            </a:r>
            <a:r>
              <a:rPr lang="en-US" sz="3200" dirty="0"/>
              <a:t>, </a:t>
            </a:r>
            <a:r>
              <a:rPr lang="en-US" sz="3200" dirty="0" err="1"/>
              <a:t>kâr</a:t>
            </a:r>
            <a:r>
              <a:rPr lang="en-US" sz="3200" dirty="0"/>
              <a:t> </a:t>
            </a:r>
            <a:r>
              <a:rPr lang="en-US" sz="3200" dirty="0" err="1"/>
              <a:t>olup</a:t>
            </a:r>
            <a:r>
              <a:rPr lang="en-US" sz="3200" dirty="0"/>
              <a:t> </a:t>
            </a:r>
            <a:r>
              <a:rPr lang="en-US" sz="3200" dirty="0" err="1"/>
              <a:t>olmadığının</a:t>
            </a:r>
            <a:r>
              <a:rPr lang="en-US" sz="3200" dirty="0"/>
              <a:t>, </a:t>
            </a:r>
            <a:r>
              <a:rPr lang="en-US" sz="3200" dirty="0" err="1"/>
              <a:t>varsa</a:t>
            </a:r>
            <a:r>
              <a:rPr lang="en-US" sz="3200" dirty="0"/>
              <a:t> ne </a:t>
            </a:r>
            <a:r>
              <a:rPr lang="en-US" sz="3200" dirty="0" err="1"/>
              <a:t>kadar</a:t>
            </a:r>
            <a:r>
              <a:rPr lang="en-US" sz="3200" dirty="0"/>
              <a:t> </a:t>
            </a:r>
            <a:r>
              <a:rPr lang="en-US" sz="3200" dirty="0" err="1"/>
              <a:t>olduğunun</a:t>
            </a:r>
            <a:r>
              <a:rPr lang="en-US" sz="3200" dirty="0"/>
              <a:t> </a:t>
            </a:r>
            <a:r>
              <a:rPr lang="en-US" sz="3200" dirty="0" err="1"/>
              <a:t>anlaşılmasını</a:t>
            </a:r>
            <a:r>
              <a:rPr lang="en-US" sz="3200" dirty="0"/>
              <a:t> </a:t>
            </a:r>
            <a:r>
              <a:rPr lang="en-US" sz="3200" dirty="0" err="1"/>
              <a:t>sağlamak</a:t>
            </a:r>
            <a:r>
              <a:rPr lang="en-US" sz="3200" dirty="0"/>
              <a:t> </a:t>
            </a:r>
            <a:r>
              <a:rPr lang="en-US" sz="3200" dirty="0" err="1"/>
              <a:t>üzere</a:t>
            </a:r>
            <a:r>
              <a:rPr lang="en-US" sz="3200" dirty="0"/>
              <a:t> </a:t>
            </a:r>
            <a:r>
              <a:rPr lang="en-US" sz="3200" dirty="0" err="1"/>
              <a:t>maliyetlerle</a:t>
            </a:r>
            <a:r>
              <a:rPr lang="en-US" sz="3200" dirty="0"/>
              <a:t> </a:t>
            </a:r>
            <a:r>
              <a:rPr lang="en-US" sz="3200" dirty="0" err="1"/>
              <a:t>karşılaştırılmaktadır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5534" y="122831"/>
            <a:ext cx="11914496" cy="1105468"/>
          </a:xfrm>
        </p:spPr>
        <p:txBody>
          <a:bodyPr/>
          <a:lstStyle/>
          <a:p>
            <a:pPr algn="ctr"/>
            <a:r>
              <a:rPr lang="en-US" dirty="0"/>
              <a:t>Geri </a:t>
            </a:r>
            <a:r>
              <a:rPr lang="en-US" dirty="0" err="1"/>
              <a:t>Giderek</a:t>
            </a:r>
            <a:r>
              <a:rPr lang="en-US" dirty="0"/>
              <a:t> Fiyatlandırma (Retrograde Pricing)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950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0125" y="1487606"/>
            <a:ext cx="11887200" cy="5240740"/>
          </a:xfrm>
        </p:spPr>
        <p:txBody>
          <a:bodyPr>
            <a:normAutofit lnSpcReduction="10000"/>
          </a:bodyPr>
          <a:lstStyle/>
          <a:p>
            <a:pPr marL="914400" lvl="2" indent="0">
              <a:buNone/>
            </a:pPr>
            <a:endParaRPr lang="tr-TR" sz="3200" b="1" dirty="0" smtClean="0"/>
          </a:p>
          <a:p>
            <a:pPr marL="914400" lvl="2" indent="0">
              <a:buNone/>
            </a:pPr>
            <a:r>
              <a:rPr lang="tr-TR" sz="3200" b="1" dirty="0" smtClean="0"/>
              <a:t>                  </a:t>
            </a:r>
            <a:r>
              <a:rPr lang="en-US" sz="3200" b="1" dirty="0" err="1" smtClean="0"/>
              <a:t>Dinamik</a:t>
            </a:r>
            <a:r>
              <a:rPr lang="en-US" sz="3200" b="1" dirty="0" smtClean="0"/>
              <a:t> Fiyatlandırma</a:t>
            </a:r>
            <a:endParaRPr lang="tr-TR" sz="3200" dirty="0" smtClean="0"/>
          </a:p>
          <a:p>
            <a:r>
              <a:rPr lang="en-US" sz="3200" dirty="0" smtClean="0"/>
              <a:t>Bu </a:t>
            </a:r>
            <a:r>
              <a:rPr lang="en-US" sz="3200" dirty="0" err="1"/>
              <a:t>yöntem</a:t>
            </a:r>
            <a:r>
              <a:rPr lang="en-US" sz="3200" dirty="0"/>
              <a:t>, internet </a:t>
            </a:r>
            <a:r>
              <a:rPr lang="en-US" sz="3200" dirty="0" err="1"/>
              <a:t>ortamında</a:t>
            </a:r>
            <a:r>
              <a:rPr lang="en-US" sz="3200" dirty="0"/>
              <a:t> </a:t>
            </a:r>
            <a:r>
              <a:rPr lang="en-US" sz="3200" dirty="0" err="1"/>
              <a:t>şirketler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oldukça</a:t>
            </a:r>
            <a:r>
              <a:rPr lang="en-US" sz="3200" dirty="0"/>
              <a:t> </a:t>
            </a:r>
            <a:r>
              <a:rPr lang="en-US" sz="3200" dirty="0" err="1"/>
              <a:t>cazip</a:t>
            </a:r>
            <a:r>
              <a:rPr lang="en-US" sz="3200" dirty="0"/>
              <a:t> </a:t>
            </a:r>
            <a:r>
              <a:rPr lang="en-US" sz="3200" dirty="0" err="1"/>
              <a:t>görünen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stratejidir</a:t>
            </a:r>
            <a:r>
              <a:rPr lang="en-US" sz="3200" dirty="0"/>
              <a:t>. </a:t>
            </a:r>
            <a:r>
              <a:rPr lang="en-US" sz="3200" dirty="0" err="1"/>
              <a:t>Birçok</a:t>
            </a:r>
            <a:r>
              <a:rPr lang="en-US" sz="3200" dirty="0"/>
              <a:t> </a:t>
            </a:r>
            <a:r>
              <a:rPr lang="en-US" sz="3200" dirty="0" err="1"/>
              <a:t>şirket</a:t>
            </a:r>
            <a:r>
              <a:rPr lang="en-US" sz="3200" dirty="0"/>
              <a:t>, </a:t>
            </a:r>
            <a:r>
              <a:rPr lang="en-US" sz="3200" dirty="0" err="1"/>
              <a:t>gün</a:t>
            </a:r>
            <a:r>
              <a:rPr lang="en-US" sz="3200" dirty="0"/>
              <a:t> </a:t>
            </a:r>
            <a:r>
              <a:rPr lang="en-US" sz="3200" dirty="0" err="1"/>
              <a:t>içinde</a:t>
            </a:r>
            <a:r>
              <a:rPr lang="en-US" sz="3200" dirty="0"/>
              <a:t> </a:t>
            </a:r>
            <a:r>
              <a:rPr lang="en-US" sz="3200" dirty="0" err="1"/>
              <a:t>rekabet</a:t>
            </a:r>
            <a:r>
              <a:rPr lang="en-US" sz="3200" dirty="0"/>
              <a:t> </a:t>
            </a:r>
            <a:r>
              <a:rPr lang="en-US" sz="3200" dirty="0" err="1"/>
              <a:t>avantajı</a:t>
            </a:r>
            <a:r>
              <a:rPr lang="en-US" sz="3200" dirty="0"/>
              <a:t> </a:t>
            </a:r>
            <a:r>
              <a:rPr lang="en-US" sz="3200" dirty="0" err="1"/>
              <a:t>yaratmak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yolu</a:t>
            </a:r>
            <a:r>
              <a:rPr lang="en-US" sz="3200" dirty="0"/>
              <a:t> </a:t>
            </a:r>
            <a:r>
              <a:rPr lang="en-US" sz="3200" dirty="0" err="1"/>
              <a:t>kolaylıkla</a:t>
            </a:r>
            <a:r>
              <a:rPr lang="en-US" sz="3200" dirty="0"/>
              <a:t> </a:t>
            </a:r>
            <a:r>
              <a:rPr lang="en-US" sz="3200" dirty="0" err="1"/>
              <a:t>uygulayabilir</a:t>
            </a:r>
            <a:r>
              <a:rPr lang="en-US" sz="3200" dirty="0"/>
              <a:t>. </a:t>
            </a:r>
            <a:r>
              <a:rPr lang="en-US" sz="3200" dirty="0" err="1"/>
              <a:t>Belirli</a:t>
            </a:r>
            <a:r>
              <a:rPr lang="en-US" sz="3200" dirty="0"/>
              <a:t> </a:t>
            </a:r>
            <a:r>
              <a:rPr lang="en-US" sz="3200" dirty="0" err="1"/>
              <a:t>periyotlarla</a:t>
            </a:r>
            <a:r>
              <a:rPr lang="en-US" sz="3200" dirty="0"/>
              <a:t> </a:t>
            </a:r>
            <a:r>
              <a:rPr lang="en-US" sz="3200" dirty="0" err="1"/>
              <a:t>fiyat</a:t>
            </a:r>
            <a:r>
              <a:rPr lang="en-US" sz="3200" dirty="0"/>
              <a:t> </a:t>
            </a:r>
            <a:r>
              <a:rPr lang="en-US" sz="3200" dirty="0" err="1"/>
              <a:t>değişikliği</a:t>
            </a:r>
            <a:r>
              <a:rPr lang="en-US" sz="3200" dirty="0"/>
              <a:t> </a:t>
            </a:r>
            <a:r>
              <a:rPr lang="en-US" sz="3200" dirty="0" err="1"/>
              <a:t>yapabilir</a:t>
            </a:r>
            <a:r>
              <a:rPr lang="en-US" sz="3200" dirty="0"/>
              <a:t>. Bu </a:t>
            </a:r>
            <a:r>
              <a:rPr lang="en-US" sz="3200" dirty="0" err="1"/>
              <a:t>periyotları</a:t>
            </a:r>
            <a:r>
              <a:rPr lang="en-US" sz="3200" dirty="0"/>
              <a:t> </a:t>
            </a:r>
            <a:r>
              <a:rPr lang="en-US" sz="3200" dirty="0" err="1"/>
              <a:t>bilen</a:t>
            </a:r>
            <a:r>
              <a:rPr lang="en-US" sz="3200" dirty="0"/>
              <a:t> </a:t>
            </a:r>
            <a:r>
              <a:rPr lang="en-US" sz="3200" dirty="0" err="1"/>
              <a:t>tüketiciler</a:t>
            </a:r>
            <a:r>
              <a:rPr lang="en-US" sz="3200" dirty="0"/>
              <a:t>, </a:t>
            </a:r>
            <a:r>
              <a:rPr lang="en-US" sz="3200" dirty="0" err="1"/>
              <a:t>siteyi</a:t>
            </a:r>
            <a:r>
              <a:rPr lang="en-US" sz="3200" dirty="0"/>
              <a:t> </a:t>
            </a:r>
            <a:r>
              <a:rPr lang="en-US" sz="3200" dirty="0" err="1"/>
              <a:t>sık</a:t>
            </a:r>
            <a:r>
              <a:rPr lang="en-US" sz="3200" dirty="0"/>
              <a:t> </a:t>
            </a:r>
            <a:r>
              <a:rPr lang="en-US" sz="3200" dirty="0" err="1"/>
              <a:t>sık</a:t>
            </a:r>
            <a:r>
              <a:rPr lang="en-US" sz="3200" dirty="0"/>
              <a:t> </a:t>
            </a:r>
            <a:r>
              <a:rPr lang="en-US" sz="3200" dirty="0" err="1"/>
              <a:t>ziyaret</a:t>
            </a:r>
            <a:r>
              <a:rPr lang="en-US" sz="3200" dirty="0"/>
              <a:t> </a:t>
            </a:r>
            <a:r>
              <a:rPr lang="en-US" sz="3200" dirty="0" err="1"/>
              <a:t>edebilir</a:t>
            </a:r>
            <a:r>
              <a:rPr lang="en-US" sz="3200" dirty="0"/>
              <a:t>. Özellikle </a:t>
            </a:r>
            <a:r>
              <a:rPr lang="en-US" sz="3200" dirty="0" err="1"/>
              <a:t>fiyat</a:t>
            </a:r>
            <a:r>
              <a:rPr lang="en-US" sz="3200" dirty="0"/>
              <a:t> </a:t>
            </a:r>
            <a:r>
              <a:rPr lang="en-US" sz="3200" dirty="0" err="1"/>
              <a:t>dalgalanmaları</a:t>
            </a:r>
            <a:r>
              <a:rPr lang="en-US" sz="3200" dirty="0"/>
              <a:t> </a:t>
            </a:r>
            <a:r>
              <a:rPr lang="en-US" sz="3200" dirty="0" err="1"/>
              <a:t>söz</a:t>
            </a:r>
            <a:r>
              <a:rPr lang="en-US" sz="3200" dirty="0"/>
              <a:t> </a:t>
            </a:r>
            <a:r>
              <a:rPr lang="en-US" sz="3200" dirty="0" err="1"/>
              <a:t>konusu</a:t>
            </a:r>
            <a:r>
              <a:rPr lang="en-US" sz="3200" dirty="0"/>
              <a:t> </a:t>
            </a:r>
            <a:r>
              <a:rPr lang="en-US" sz="3200" dirty="0" err="1"/>
              <a:t>olduğunda</a:t>
            </a:r>
            <a:r>
              <a:rPr lang="en-US" sz="3200" dirty="0"/>
              <a:t> </a:t>
            </a:r>
            <a:r>
              <a:rPr lang="en-US" sz="3200" dirty="0" err="1"/>
              <a:t>dinamik</a:t>
            </a:r>
            <a:r>
              <a:rPr lang="en-US" sz="3200" dirty="0"/>
              <a:t> </a:t>
            </a:r>
            <a:r>
              <a:rPr lang="en-US" sz="3200" dirty="0" err="1"/>
              <a:t>fiyatlandırmanın</a:t>
            </a:r>
            <a:r>
              <a:rPr lang="en-US" sz="3200" dirty="0"/>
              <a:t> </a:t>
            </a:r>
            <a:r>
              <a:rPr lang="en-US" sz="3200" dirty="0" err="1"/>
              <a:t>etkili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şekilde</a:t>
            </a:r>
            <a:r>
              <a:rPr lang="en-US" sz="3200" dirty="0"/>
              <a:t> </a:t>
            </a:r>
            <a:r>
              <a:rPr lang="en-US" sz="3200" dirty="0" err="1"/>
              <a:t>uygulanabilmesi</a:t>
            </a:r>
            <a:r>
              <a:rPr lang="en-US" sz="3200" dirty="0"/>
              <a:t> </a:t>
            </a:r>
            <a:r>
              <a:rPr lang="en-US" sz="3200" dirty="0" err="1"/>
              <a:t>önemli</a:t>
            </a:r>
            <a:r>
              <a:rPr lang="en-US" sz="3200" dirty="0"/>
              <a:t> </a:t>
            </a:r>
            <a:r>
              <a:rPr lang="en-US" sz="3200" dirty="0" err="1"/>
              <a:t>kazançlar</a:t>
            </a:r>
            <a:r>
              <a:rPr lang="en-US" sz="3200" dirty="0"/>
              <a:t> </a:t>
            </a:r>
            <a:r>
              <a:rPr lang="en-US" sz="3200" dirty="0" err="1"/>
              <a:t>getirebilir</a:t>
            </a:r>
            <a:r>
              <a:rPr lang="en-US" sz="3200" dirty="0"/>
              <a:t>.</a:t>
            </a:r>
            <a:endParaRPr lang="tr-TR" sz="3200" dirty="0"/>
          </a:p>
          <a:p>
            <a:pPr marL="0" indent="0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0125" y="122831"/>
            <a:ext cx="11887200" cy="1201002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b="1" dirty="0"/>
              <a:t>E-</a:t>
            </a:r>
            <a:r>
              <a:rPr lang="en-US" sz="2800" b="1" dirty="0" err="1"/>
              <a:t>Ticarette</a:t>
            </a:r>
            <a:r>
              <a:rPr lang="en-US" sz="2800" b="1" dirty="0"/>
              <a:t> Fiyatlandırma </a:t>
            </a:r>
            <a:r>
              <a:rPr lang="en-US" sz="2800" b="1" dirty="0" err="1"/>
              <a:t>Türleri</a:t>
            </a:r>
            <a:r>
              <a:rPr lang="tr-TR" sz="2800" b="1" dirty="0"/>
              <a:t/>
            </a:r>
            <a:br>
              <a:rPr lang="tr-TR" sz="2800" b="1" dirty="0"/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144512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3773" y="1419366"/>
            <a:ext cx="11873552" cy="53089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tr-TR" sz="3600" dirty="0" smtClean="0"/>
          </a:p>
          <a:p>
            <a:pPr marL="0" indent="0" algn="ctr">
              <a:buNone/>
            </a:pPr>
            <a:endParaRPr lang="tr-TR" sz="3600" dirty="0"/>
          </a:p>
          <a:p>
            <a:pPr marL="0" indent="0" algn="ctr">
              <a:buNone/>
            </a:pPr>
            <a:r>
              <a:rPr lang="en-US" sz="3600" dirty="0" smtClean="0"/>
              <a:t>Alıcılara </a:t>
            </a:r>
            <a:r>
              <a:rPr lang="en-US" sz="3600" dirty="0" err="1"/>
              <a:t>ait</a:t>
            </a:r>
            <a:r>
              <a:rPr lang="en-US" sz="3600" dirty="0"/>
              <a:t> </a:t>
            </a:r>
            <a:r>
              <a:rPr lang="en-US" sz="3600" dirty="0" err="1"/>
              <a:t>verilerin</a:t>
            </a:r>
            <a:r>
              <a:rPr lang="en-US" sz="3600" dirty="0"/>
              <a:t> </a:t>
            </a:r>
            <a:r>
              <a:rPr lang="en-US" sz="3600" dirty="0" err="1"/>
              <a:t>bilgi</a:t>
            </a:r>
            <a:r>
              <a:rPr lang="en-US" sz="3600" dirty="0"/>
              <a:t> </a:t>
            </a:r>
            <a:r>
              <a:rPr lang="en-US" sz="3600" dirty="0" err="1"/>
              <a:t>sistemine</a:t>
            </a:r>
            <a:r>
              <a:rPr lang="en-US" sz="3600" dirty="0"/>
              <a:t> </a:t>
            </a:r>
            <a:r>
              <a:rPr lang="en-US" sz="3600" dirty="0" err="1"/>
              <a:t>rahatlıkla</a:t>
            </a:r>
            <a:r>
              <a:rPr lang="en-US" sz="3600" dirty="0"/>
              <a:t> </a:t>
            </a:r>
            <a:r>
              <a:rPr lang="en-US" sz="3600" dirty="0" err="1"/>
              <a:t>aktarılmasını</a:t>
            </a:r>
            <a:r>
              <a:rPr lang="en-US" sz="3600" dirty="0"/>
              <a:t> </a:t>
            </a:r>
            <a:r>
              <a:rPr lang="en-US" sz="3600" dirty="0" err="1"/>
              <a:t>sağlayan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internet </a:t>
            </a:r>
            <a:r>
              <a:rPr lang="en-US" sz="3600" dirty="0" err="1"/>
              <a:t>ortamıyla</a:t>
            </a:r>
            <a:r>
              <a:rPr lang="en-US" sz="3600" dirty="0"/>
              <a:t> </a:t>
            </a:r>
            <a:r>
              <a:rPr lang="en-US" sz="3600" dirty="0" err="1"/>
              <a:t>gelişen</a:t>
            </a:r>
            <a:r>
              <a:rPr lang="en-US" sz="3600" dirty="0"/>
              <a:t> </a:t>
            </a:r>
            <a:r>
              <a:rPr lang="en-US" sz="3600" dirty="0" err="1"/>
              <a:t>veri</a:t>
            </a:r>
            <a:r>
              <a:rPr lang="en-US" sz="3600" dirty="0"/>
              <a:t> </a:t>
            </a:r>
            <a:r>
              <a:rPr lang="en-US" sz="3600" dirty="0" err="1"/>
              <a:t>tabanlı</a:t>
            </a:r>
            <a:r>
              <a:rPr lang="en-US" sz="3600" dirty="0"/>
              <a:t> </a:t>
            </a:r>
            <a:r>
              <a:rPr lang="en-US" sz="3600" dirty="0" err="1"/>
              <a:t>pazarlama</a:t>
            </a:r>
            <a:r>
              <a:rPr lang="en-US" sz="3600" dirty="0"/>
              <a:t>, </a:t>
            </a:r>
            <a:r>
              <a:rPr lang="en-US" sz="3600" dirty="0" err="1"/>
              <a:t>pazarlama</a:t>
            </a:r>
            <a:r>
              <a:rPr lang="en-US" sz="3600" dirty="0"/>
              <a:t> </a:t>
            </a:r>
            <a:r>
              <a:rPr lang="en-US" sz="3600" dirty="0" err="1"/>
              <a:t>çabalarının</a:t>
            </a:r>
            <a:r>
              <a:rPr lang="en-US" sz="3600" dirty="0"/>
              <a:t> </a:t>
            </a:r>
            <a:r>
              <a:rPr lang="en-US" sz="3600" dirty="0" err="1"/>
              <a:t>tek</a:t>
            </a:r>
            <a:r>
              <a:rPr lang="en-US" sz="3600" dirty="0"/>
              <a:t> </a:t>
            </a:r>
            <a:r>
              <a:rPr lang="en-US" sz="3600" dirty="0" err="1"/>
              <a:t>tek</a:t>
            </a:r>
            <a:r>
              <a:rPr lang="en-US" sz="3600" dirty="0"/>
              <a:t> </a:t>
            </a:r>
            <a:r>
              <a:rPr lang="en-US" sz="3600" dirty="0" err="1"/>
              <a:t>bireye</a:t>
            </a:r>
            <a:r>
              <a:rPr lang="en-US" sz="3600" dirty="0"/>
              <a:t> </a:t>
            </a:r>
            <a:r>
              <a:rPr lang="en-US" sz="3600" dirty="0" err="1"/>
              <a:t>özgü</a:t>
            </a:r>
            <a:r>
              <a:rPr lang="en-US" sz="3600" dirty="0"/>
              <a:t> </a:t>
            </a:r>
            <a:r>
              <a:rPr lang="en-US" sz="3600" dirty="0" err="1"/>
              <a:t>olarak</a:t>
            </a:r>
            <a:r>
              <a:rPr lang="en-US" sz="3600" dirty="0"/>
              <a:t> </a:t>
            </a:r>
            <a:r>
              <a:rPr lang="en-US" sz="3600" dirty="0" err="1"/>
              <a:t>kişiselleştirilmesine</a:t>
            </a:r>
            <a:r>
              <a:rPr lang="en-US" sz="3600" dirty="0"/>
              <a:t> </a:t>
            </a:r>
            <a:r>
              <a:rPr lang="en-US" sz="3600" dirty="0" err="1"/>
              <a:t>fırsat</a:t>
            </a:r>
            <a:r>
              <a:rPr lang="en-US" sz="3600" dirty="0"/>
              <a:t> </a:t>
            </a:r>
            <a:r>
              <a:rPr lang="en-US" sz="3600" dirty="0" err="1"/>
              <a:t>tanır</a:t>
            </a:r>
            <a:r>
              <a:rPr lang="en-US" sz="3600" dirty="0"/>
              <a:t>. </a:t>
            </a:r>
            <a:r>
              <a:rPr lang="en-US" sz="3600" dirty="0" err="1"/>
              <a:t>Dolayısıyla</a:t>
            </a:r>
            <a:r>
              <a:rPr lang="en-US" sz="3600" dirty="0"/>
              <a:t>, </a:t>
            </a:r>
            <a:r>
              <a:rPr lang="en-US" sz="3600" dirty="0" err="1"/>
              <a:t>bireyselleştirilmiş</a:t>
            </a:r>
            <a:r>
              <a:rPr lang="en-US" sz="3600" dirty="0"/>
              <a:t> </a:t>
            </a:r>
            <a:r>
              <a:rPr lang="en-US" sz="3600" dirty="0" err="1"/>
              <a:t>fiyatlandırma</a:t>
            </a:r>
            <a:r>
              <a:rPr lang="en-US" sz="3600" dirty="0"/>
              <a:t> </a:t>
            </a:r>
            <a:r>
              <a:rPr lang="en-US" sz="3600" dirty="0" err="1"/>
              <a:t>stratejisi</a:t>
            </a:r>
            <a:r>
              <a:rPr lang="en-US" sz="3600" dirty="0"/>
              <a:t>, </a:t>
            </a:r>
            <a:r>
              <a:rPr lang="en-US" sz="3600" dirty="0" err="1"/>
              <a:t>internette</a:t>
            </a:r>
            <a:r>
              <a:rPr lang="en-US" sz="3600" dirty="0"/>
              <a:t> </a:t>
            </a:r>
            <a:r>
              <a:rPr lang="en-US" sz="3600" dirty="0" err="1"/>
              <a:t>pazarlamada</a:t>
            </a:r>
            <a:r>
              <a:rPr lang="en-US" sz="3600" dirty="0"/>
              <a:t> </a:t>
            </a:r>
            <a:r>
              <a:rPr lang="en-US" sz="3600" dirty="0" err="1"/>
              <a:t>kolaylıkla</a:t>
            </a:r>
            <a:r>
              <a:rPr lang="en-US" sz="3600" dirty="0"/>
              <a:t> </a:t>
            </a:r>
            <a:r>
              <a:rPr lang="en-US" sz="3600" dirty="0" err="1"/>
              <a:t>uygulanabilen</a:t>
            </a:r>
            <a:r>
              <a:rPr lang="en-US" sz="3600" dirty="0"/>
              <a:t> </a:t>
            </a:r>
            <a:r>
              <a:rPr lang="en-US" sz="3600" dirty="0" err="1"/>
              <a:t>bir</a:t>
            </a:r>
            <a:r>
              <a:rPr lang="en-US" sz="3600" dirty="0"/>
              <a:t> </a:t>
            </a:r>
            <a:r>
              <a:rPr lang="en-US" sz="3600" dirty="0" err="1"/>
              <a:t>strateji</a:t>
            </a:r>
            <a:r>
              <a:rPr lang="en-US" sz="3600" dirty="0"/>
              <a:t> </a:t>
            </a:r>
            <a:r>
              <a:rPr lang="en-US" sz="3600" dirty="0" err="1"/>
              <a:t>olarak</a:t>
            </a:r>
            <a:r>
              <a:rPr lang="en-US" sz="3600" dirty="0"/>
              <a:t> </a:t>
            </a:r>
            <a:r>
              <a:rPr lang="en-US" sz="3600" dirty="0" err="1"/>
              <a:t>karşımıza</a:t>
            </a:r>
            <a:r>
              <a:rPr lang="en-US" sz="3600" dirty="0"/>
              <a:t> </a:t>
            </a:r>
            <a:r>
              <a:rPr lang="en-US" sz="3600" dirty="0" err="1"/>
              <a:t>çıkar</a:t>
            </a:r>
            <a:r>
              <a:rPr lang="en-US" sz="3600" dirty="0"/>
              <a:t>. </a:t>
            </a:r>
            <a:endParaRPr lang="tr-TR" sz="36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773" y="136479"/>
            <a:ext cx="11873552" cy="1078172"/>
          </a:xfrm>
        </p:spPr>
        <p:txBody>
          <a:bodyPr/>
          <a:lstStyle/>
          <a:p>
            <a:pPr algn="ctr"/>
            <a:r>
              <a:rPr lang="en-US" dirty="0"/>
              <a:t>Bireyselleştirilmiş Fiyatlandırma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2702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182" y="136478"/>
            <a:ext cx="11914496" cy="6591868"/>
          </a:xfrm>
        </p:spPr>
        <p:txBody>
          <a:bodyPr>
            <a:normAutofit fontScale="92500" lnSpcReduction="10000"/>
          </a:bodyPr>
          <a:lstStyle/>
          <a:p>
            <a:endParaRPr lang="tr-TR" sz="2400" dirty="0" smtClean="0"/>
          </a:p>
          <a:p>
            <a:endParaRPr lang="tr-TR" sz="2400" dirty="0"/>
          </a:p>
          <a:p>
            <a:r>
              <a:rPr lang="en-US" sz="2400" dirty="0" smtClean="0"/>
              <a:t>Bireyselleştirilmiş  </a:t>
            </a:r>
            <a:r>
              <a:rPr lang="en-US" sz="2400" dirty="0" err="1"/>
              <a:t>fiyatlandırma</a:t>
            </a:r>
            <a:r>
              <a:rPr lang="en-US" sz="2400" dirty="0"/>
              <a:t>  </a:t>
            </a:r>
            <a:r>
              <a:rPr lang="en-US" sz="2400" dirty="0" err="1"/>
              <a:t>stratejileri</a:t>
            </a:r>
            <a:r>
              <a:rPr lang="en-US" sz="2400" dirty="0"/>
              <a:t>  </a:t>
            </a:r>
            <a:r>
              <a:rPr lang="en-US" sz="2400" dirty="0" err="1"/>
              <a:t>oldukça</a:t>
            </a:r>
            <a:r>
              <a:rPr lang="en-US" sz="2400" dirty="0"/>
              <a:t>  </a:t>
            </a:r>
            <a:r>
              <a:rPr lang="en-US" sz="2400" dirty="0" err="1"/>
              <a:t>farklı</a:t>
            </a:r>
            <a:r>
              <a:rPr lang="en-US" sz="2400" dirty="0"/>
              <a:t>  </a:t>
            </a:r>
            <a:r>
              <a:rPr lang="en-US" sz="2400" dirty="0" err="1"/>
              <a:t>şekillerde</a:t>
            </a:r>
            <a:r>
              <a:rPr lang="en-US" sz="2400" dirty="0"/>
              <a:t>  </a:t>
            </a:r>
            <a:r>
              <a:rPr lang="en-US" sz="2400" dirty="0" err="1"/>
              <a:t>uygulanabilir</a:t>
            </a:r>
            <a:r>
              <a:rPr lang="en-US" sz="2400" dirty="0"/>
              <a:t>.</a:t>
            </a:r>
            <a:endParaRPr lang="tr-TR" sz="2400" dirty="0"/>
          </a:p>
          <a:p>
            <a:r>
              <a:rPr lang="en-US" sz="2400" dirty="0" err="1"/>
              <a:t>Bunlardan</a:t>
            </a:r>
            <a:r>
              <a:rPr lang="en-US" sz="2400" dirty="0"/>
              <a:t> </a:t>
            </a:r>
            <a:r>
              <a:rPr lang="en-US" sz="2400" dirty="0" err="1"/>
              <a:t>bazılarını</a:t>
            </a:r>
            <a:r>
              <a:rPr lang="en-US" sz="2400" dirty="0"/>
              <a:t> </a:t>
            </a:r>
            <a:r>
              <a:rPr lang="en-US" sz="2400" dirty="0" err="1"/>
              <a:t>şöyle</a:t>
            </a:r>
            <a:r>
              <a:rPr lang="en-US" sz="2400" dirty="0"/>
              <a:t> </a:t>
            </a:r>
            <a:r>
              <a:rPr lang="en-US" sz="2400" dirty="0" err="1"/>
              <a:t>sıralayabiliriz</a:t>
            </a:r>
            <a:r>
              <a:rPr lang="en-US" sz="2400" dirty="0" smtClean="0"/>
              <a:t>:</a:t>
            </a:r>
            <a:endParaRPr lang="tr-TR" sz="2400" dirty="0"/>
          </a:p>
          <a:p>
            <a:pPr lvl="3"/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değişkenli</a:t>
            </a:r>
            <a:r>
              <a:rPr lang="en-US" sz="2400" dirty="0"/>
              <a:t> </a:t>
            </a:r>
            <a:r>
              <a:rPr lang="en-US" sz="2400" dirty="0" err="1"/>
              <a:t>fiyatlandırma</a:t>
            </a:r>
            <a:r>
              <a:rPr lang="en-US" sz="2400" dirty="0"/>
              <a:t> (satın </a:t>
            </a:r>
            <a:r>
              <a:rPr lang="en-US" sz="2400" dirty="0" err="1"/>
              <a:t>alınan</a:t>
            </a:r>
            <a:r>
              <a:rPr lang="en-US" sz="2400" dirty="0"/>
              <a:t> </a:t>
            </a:r>
            <a:r>
              <a:rPr lang="en-US" sz="2400" dirty="0" err="1"/>
              <a:t>miktar</a:t>
            </a:r>
            <a:r>
              <a:rPr lang="en-US" sz="2400" dirty="0"/>
              <a:t>, </a:t>
            </a:r>
            <a:r>
              <a:rPr lang="en-US" sz="2400" dirty="0" err="1"/>
              <a:t>teslim</a:t>
            </a:r>
            <a:r>
              <a:rPr lang="en-US" sz="2400" dirty="0"/>
              <a:t> </a:t>
            </a:r>
            <a:r>
              <a:rPr lang="en-US" sz="2400" dirty="0" err="1"/>
              <a:t>süresi</a:t>
            </a:r>
            <a:r>
              <a:rPr lang="en-US" sz="2400" dirty="0"/>
              <a:t>, </a:t>
            </a:r>
            <a:r>
              <a:rPr lang="en-US" sz="2400" dirty="0" err="1"/>
              <a:t>ürün</a:t>
            </a:r>
            <a:r>
              <a:rPr lang="en-US" sz="2400" dirty="0"/>
              <a:t> </a:t>
            </a:r>
            <a:r>
              <a:rPr lang="en-US" sz="2400" dirty="0" err="1"/>
              <a:t>kalitesi</a:t>
            </a:r>
            <a:r>
              <a:rPr lang="en-US" sz="2400" dirty="0"/>
              <a:t> vb. </a:t>
            </a:r>
            <a:r>
              <a:rPr lang="en-US" sz="2400" dirty="0" err="1"/>
              <a:t>değişkenlere</a:t>
            </a:r>
            <a:r>
              <a:rPr lang="en-US" sz="2400" dirty="0"/>
              <a:t> </a:t>
            </a:r>
            <a:r>
              <a:rPr lang="en-US" sz="2400" dirty="0" err="1"/>
              <a:t>bağlı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birden</a:t>
            </a:r>
            <a:r>
              <a:rPr lang="en-US" sz="2400" dirty="0"/>
              <a:t> </a:t>
            </a:r>
            <a:r>
              <a:rPr lang="en-US" sz="2400" dirty="0" err="1"/>
              <a:t>fazla</a:t>
            </a:r>
            <a:r>
              <a:rPr lang="en-US" sz="2400" dirty="0"/>
              <a:t> </a:t>
            </a:r>
            <a:r>
              <a:rPr lang="en-US" sz="2400" dirty="0" err="1"/>
              <a:t>değişkeni</a:t>
            </a:r>
            <a:r>
              <a:rPr lang="en-US" sz="2400" dirty="0"/>
              <a:t> </a:t>
            </a:r>
            <a:r>
              <a:rPr lang="en-US" sz="2400" dirty="0" err="1"/>
              <a:t>dikkate</a:t>
            </a:r>
            <a:r>
              <a:rPr lang="en-US" sz="2400" dirty="0"/>
              <a:t> </a:t>
            </a:r>
            <a:r>
              <a:rPr lang="en-US" sz="2400" dirty="0" err="1"/>
              <a:t>alarak</a:t>
            </a:r>
            <a:r>
              <a:rPr lang="en-US" sz="2400" dirty="0"/>
              <a:t> </a:t>
            </a:r>
            <a:r>
              <a:rPr lang="en-US" sz="2400" dirty="0" err="1"/>
              <a:t>alıcıya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fiyatlandırma</a:t>
            </a:r>
            <a:r>
              <a:rPr lang="en-US" sz="2400" dirty="0"/>
              <a:t>)</a:t>
            </a:r>
            <a:endParaRPr lang="tr-TR" sz="2400" dirty="0"/>
          </a:p>
          <a:p>
            <a:pPr lvl="3"/>
            <a:r>
              <a:rPr lang="en-US" sz="2400" dirty="0" err="1"/>
              <a:t>Grup</a:t>
            </a:r>
            <a:r>
              <a:rPr lang="en-US" sz="2400" dirty="0"/>
              <a:t> </a:t>
            </a:r>
            <a:r>
              <a:rPr lang="en-US" sz="2400" dirty="0" err="1"/>
              <a:t>fiyatlandırma</a:t>
            </a:r>
            <a:r>
              <a:rPr lang="en-US" sz="2400" dirty="0"/>
              <a:t> (</a:t>
            </a:r>
            <a:r>
              <a:rPr lang="en-US" sz="2400" dirty="0" err="1"/>
              <a:t>birden</a:t>
            </a:r>
            <a:r>
              <a:rPr lang="en-US" sz="2400" dirty="0"/>
              <a:t> </a:t>
            </a:r>
            <a:r>
              <a:rPr lang="en-US" sz="2400" dirty="0" err="1"/>
              <a:t>fazla</a:t>
            </a:r>
            <a:r>
              <a:rPr lang="en-US" sz="2400" dirty="0"/>
              <a:t> </a:t>
            </a:r>
            <a:r>
              <a:rPr lang="en-US" sz="2400" dirty="0" err="1"/>
              <a:t>kişiye</a:t>
            </a:r>
            <a:r>
              <a:rPr lang="en-US" sz="2400" dirty="0"/>
              <a:t> </a:t>
            </a:r>
            <a:r>
              <a:rPr lang="en-US" sz="2400" dirty="0" err="1"/>
              <a:t>toplamda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fazla</a:t>
            </a:r>
            <a:r>
              <a:rPr lang="en-US" sz="2400" dirty="0"/>
              <a:t>  </a:t>
            </a:r>
            <a:r>
              <a:rPr lang="en-US" sz="2400" dirty="0" err="1"/>
              <a:t>indirimde</a:t>
            </a:r>
            <a:r>
              <a:rPr lang="en-US" sz="2400" dirty="0"/>
              <a:t> </a:t>
            </a:r>
            <a:r>
              <a:rPr lang="en-US" sz="2400" dirty="0" err="1"/>
              <a:t>bulunarak</a:t>
            </a:r>
            <a:r>
              <a:rPr lang="en-US" sz="2400" dirty="0"/>
              <a:t> </a:t>
            </a:r>
            <a:r>
              <a:rPr lang="en-US" sz="2400" dirty="0" err="1"/>
              <a:t>grupları</a:t>
            </a:r>
            <a:r>
              <a:rPr lang="en-US" sz="2400" dirty="0"/>
              <a:t> </a:t>
            </a:r>
            <a:r>
              <a:rPr lang="en-US" sz="2400" dirty="0" err="1"/>
              <a:t>özendirme</a:t>
            </a:r>
            <a:r>
              <a:rPr lang="en-US" sz="2400" dirty="0"/>
              <a:t>)</a:t>
            </a:r>
            <a:endParaRPr lang="tr-TR" sz="2400" dirty="0"/>
          </a:p>
          <a:p>
            <a:pPr lvl="3"/>
            <a:r>
              <a:rPr lang="en-US" sz="2400" dirty="0"/>
              <a:t>Paket </a:t>
            </a:r>
            <a:r>
              <a:rPr lang="en-US" sz="2400" dirty="0" err="1"/>
              <a:t>fiyatlandırma</a:t>
            </a:r>
            <a:r>
              <a:rPr lang="en-US" sz="2400" dirty="0"/>
              <a:t> (</a:t>
            </a:r>
            <a:r>
              <a:rPr lang="en-US" sz="2400" dirty="0" err="1"/>
              <a:t>alıcının</a:t>
            </a:r>
            <a:r>
              <a:rPr lang="en-US" sz="2400" dirty="0"/>
              <a:t> </a:t>
            </a:r>
            <a:r>
              <a:rPr lang="en-US" sz="2400" dirty="0" err="1"/>
              <a:t>birlikte</a:t>
            </a:r>
            <a:r>
              <a:rPr lang="en-US" sz="2400" dirty="0"/>
              <a:t> satın alma </a:t>
            </a:r>
            <a:r>
              <a:rPr lang="en-US" sz="2400" dirty="0" err="1"/>
              <a:t>olasılığı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ürünlerde</a:t>
            </a:r>
            <a:r>
              <a:rPr lang="en-US" sz="2400" dirty="0"/>
              <a:t> </a:t>
            </a:r>
            <a:r>
              <a:rPr lang="en-US" sz="2400" dirty="0" err="1"/>
              <a:t>paket</a:t>
            </a:r>
            <a:r>
              <a:rPr lang="en-US" sz="2400" dirty="0"/>
              <a:t> </a:t>
            </a:r>
            <a:r>
              <a:rPr lang="en-US" sz="2400" dirty="0" err="1"/>
              <a:t>fiyatlaması</a:t>
            </a:r>
            <a:r>
              <a:rPr lang="en-US" sz="2400" dirty="0"/>
              <a:t> </a:t>
            </a:r>
            <a:r>
              <a:rPr lang="en-US" sz="2400" dirty="0" err="1"/>
              <a:t>yoluyla</a:t>
            </a:r>
            <a:r>
              <a:rPr lang="en-US" sz="2400" dirty="0"/>
              <a:t> </a:t>
            </a:r>
            <a:r>
              <a:rPr lang="en-US" sz="2400" dirty="0" err="1"/>
              <a:t>toplamda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fazla</a:t>
            </a:r>
            <a:r>
              <a:rPr lang="en-US" sz="2400" dirty="0"/>
              <a:t> </a:t>
            </a:r>
            <a:r>
              <a:rPr lang="en-US" sz="2400" dirty="0" err="1"/>
              <a:t>indirime</a:t>
            </a:r>
            <a:r>
              <a:rPr lang="en-US" sz="2400" dirty="0"/>
              <a:t> </a:t>
            </a:r>
            <a:r>
              <a:rPr lang="en-US" sz="2400" dirty="0" err="1"/>
              <a:t>gitme</a:t>
            </a:r>
            <a:r>
              <a:rPr lang="en-US" sz="2400" dirty="0"/>
              <a:t>)</a:t>
            </a:r>
            <a:endParaRPr lang="tr-TR" sz="2400" dirty="0"/>
          </a:p>
          <a:p>
            <a:pPr lvl="3"/>
            <a:r>
              <a:rPr lang="en-US" sz="2400" dirty="0" err="1"/>
              <a:t>Çoklu</a:t>
            </a:r>
            <a:r>
              <a:rPr lang="en-US" sz="2400" dirty="0"/>
              <a:t> </a:t>
            </a:r>
            <a:r>
              <a:rPr lang="en-US" sz="2400" dirty="0" err="1"/>
              <a:t>ürün</a:t>
            </a:r>
            <a:r>
              <a:rPr lang="en-US" sz="2400" dirty="0"/>
              <a:t> </a:t>
            </a:r>
            <a:r>
              <a:rPr lang="en-US" sz="2400" dirty="0" err="1"/>
              <a:t>fiyatlandırması</a:t>
            </a:r>
            <a:r>
              <a:rPr lang="en-US" sz="2400" dirty="0"/>
              <a:t> (</a:t>
            </a:r>
            <a:r>
              <a:rPr lang="en-US" sz="2400" dirty="0" err="1"/>
              <a:t>düşük</a:t>
            </a:r>
            <a:r>
              <a:rPr lang="en-US" sz="2400" dirty="0"/>
              <a:t> </a:t>
            </a:r>
            <a:r>
              <a:rPr lang="en-US" sz="2400" dirty="0" err="1"/>
              <a:t>kalite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fiyatlı</a:t>
            </a:r>
            <a:r>
              <a:rPr lang="en-US" sz="2400" dirty="0"/>
              <a:t> </a:t>
            </a:r>
            <a:r>
              <a:rPr lang="en-US" sz="2400" dirty="0" err="1"/>
              <a:t>ürünler</a:t>
            </a:r>
            <a:r>
              <a:rPr lang="en-US" sz="2400" dirty="0"/>
              <a:t> </a:t>
            </a:r>
            <a:r>
              <a:rPr lang="en-US" sz="2400" dirty="0" err="1"/>
              <a:t>yanında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hedef</a:t>
            </a:r>
            <a:r>
              <a:rPr lang="en-US" sz="2400" dirty="0"/>
              <a:t> </a:t>
            </a:r>
            <a:r>
              <a:rPr lang="en-US" sz="2400" dirty="0" err="1"/>
              <a:t>pazarlara</a:t>
            </a:r>
            <a:r>
              <a:rPr lang="en-US" sz="2400" dirty="0"/>
              <a:t> </a:t>
            </a:r>
            <a:r>
              <a:rPr lang="en-US" sz="2400" dirty="0" err="1"/>
              <a:t>hitap</a:t>
            </a:r>
            <a:r>
              <a:rPr lang="en-US" sz="2400" dirty="0"/>
              <a:t> </a:t>
            </a:r>
            <a:r>
              <a:rPr lang="en-US" sz="2400" dirty="0" err="1"/>
              <a:t>edebilecek</a:t>
            </a:r>
            <a:r>
              <a:rPr lang="en-US" sz="2400" dirty="0"/>
              <a:t> </a:t>
            </a:r>
            <a:r>
              <a:rPr lang="en-US" sz="2400" dirty="0" err="1"/>
              <a:t>çeşitte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kalite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fiyatta</a:t>
            </a:r>
            <a:r>
              <a:rPr lang="en-US" sz="2400" dirty="0"/>
              <a:t> </a:t>
            </a:r>
            <a:r>
              <a:rPr lang="en-US" sz="2400" dirty="0" err="1"/>
              <a:t>ürünlerle</a:t>
            </a:r>
            <a:r>
              <a:rPr lang="en-US" sz="2400" dirty="0"/>
              <a:t> </a:t>
            </a:r>
            <a:r>
              <a:rPr lang="en-US" sz="2400" dirty="0" err="1"/>
              <a:t>fiyat</a:t>
            </a:r>
            <a:r>
              <a:rPr lang="en-US" sz="2400" dirty="0"/>
              <a:t> </a:t>
            </a:r>
            <a:r>
              <a:rPr lang="en-US" sz="2400" dirty="0" err="1"/>
              <a:t>farklılaştırması</a:t>
            </a:r>
            <a:r>
              <a:rPr lang="en-US" sz="2400" dirty="0"/>
              <a:t> </a:t>
            </a:r>
            <a:r>
              <a:rPr lang="en-US" sz="2400" dirty="0" err="1"/>
              <a:t>uygulama</a:t>
            </a:r>
            <a:r>
              <a:rPr lang="en-US" sz="2400" dirty="0"/>
              <a:t>)</a:t>
            </a:r>
            <a:endParaRPr lang="tr-TR" sz="2400" dirty="0"/>
          </a:p>
          <a:p>
            <a:pPr lvl="3"/>
            <a:r>
              <a:rPr lang="en-US" sz="2400" dirty="0" err="1"/>
              <a:t>Müzayede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aşırı</a:t>
            </a:r>
            <a:r>
              <a:rPr lang="en-US" sz="2400" dirty="0"/>
              <a:t> </a:t>
            </a:r>
            <a:r>
              <a:rPr lang="en-US" sz="2400" dirty="0" err="1"/>
              <a:t>fiyat</a:t>
            </a:r>
            <a:r>
              <a:rPr lang="en-US" sz="2400" dirty="0"/>
              <a:t> </a:t>
            </a:r>
            <a:r>
              <a:rPr lang="en-US" sz="2400" dirty="0" err="1"/>
              <a:t>indirimleri</a:t>
            </a:r>
            <a:r>
              <a:rPr lang="en-US" sz="2400" dirty="0"/>
              <a:t> (</a:t>
            </a:r>
            <a:r>
              <a:rPr lang="en-US" sz="2400" dirty="0" err="1"/>
              <a:t>müzayede</a:t>
            </a:r>
            <a:r>
              <a:rPr lang="en-US" sz="2400" dirty="0"/>
              <a:t>, </a:t>
            </a:r>
            <a:r>
              <a:rPr lang="en-US" sz="2400" dirty="0" err="1"/>
              <a:t>seri</a:t>
            </a:r>
            <a:r>
              <a:rPr lang="en-US" sz="2400" dirty="0"/>
              <a:t> </a:t>
            </a:r>
            <a:r>
              <a:rPr lang="en-US" sz="2400" dirty="0" err="1"/>
              <a:t>sonu</a:t>
            </a:r>
            <a:r>
              <a:rPr lang="en-US" sz="2400" dirty="0"/>
              <a:t>, </a:t>
            </a:r>
            <a:r>
              <a:rPr lang="en-US" sz="2400" dirty="0" err="1"/>
              <a:t>serisi</a:t>
            </a:r>
            <a:r>
              <a:rPr lang="en-US" sz="2400" dirty="0"/>
              <a:t> </a:t>
            </a:r>
            <a:r>
              <a:rPr lang="en-US" sz="2400" dirty="0" err="1"/>
              <a:t>bozulmuşları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stokları</a:t>
            </a:r>
            <a:r>
              <a:rPr lang="en-US" sz="2400" dirty="0"/>
              <a:t> </a:t>
            </a:r>
            <a:r>
              <a:rPr lang="en-US" sz="2400" dirty="0" err="1"/>
              <a:t>bitirmek</a:t>
            </a:r>
            <a:r>
              <a:rPr lang="en-US" sz="2400" dirty="0"/>
              <a:t> vb. </a:t>
            </a:r>
            <a:r>
              <a:rPr lang="en-US" sz="2400" dirty="0" err="1"/>
              <a:t>amaçlarla</a:t>
            </a:r>
            <a:r>
              <a:rPr lang="en-US" sz="2400" dirty="0"/>
              <a:t> </a:t>
            </a:r>
            <a:r>
              <a:rPr lang="en-US" sz="2400" dirty="0" err="1"/>
              <a:t>aşırı</a:t>
            </a:r>
            <a:r>
              <a:rPr lang="en-US" sz="2400" dirty="0"/>
              <a:t> </a:t>
            </a:r>
            <a:r>
              <a:rPr lang="en-US" sz="2400" dirty="0" err="1"/>
              <a:t>fiyat</a:t>
            </a:r>
            <a:r>
              <a:rPr lang="en-US" sz="2400" dirty="0"/>
              <a:t> </a:t>
            </a:r>
            <a:r>
              <a:rPr lang="en-US" sz="2400" dirty="0" err="1"/>
              <a:t>indirimlerine</a:t>
            </a:r>
            <a:r>
              <a:rPr lang="en-US" sz="2400" dirty="0"/>
              <a:t> </a:t>
            </a:r>
            <a:r>
              <a:rPr lang="en-US" sz="2400" dirty="0" err="1"/>
              <a:t>gitme</a:t>
            </a:r>
            <a:r>
              <a:rPr lang="en-US" sz="2400" dirty="0"/>
              <a:t>)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93025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3773" y="1255594"/>
            <a:ext cx="11887200" cy="5486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tr-TR" sz="3200" dirty="0" smtClean="0"/>
          </a:p>
          <a:p>
            <a:pPr marL="0" indent="0" algn="ctr">
              <a:buNone/>
            </a:pPr>
            <a:endParaRPr lang="tr-TR" sz="3200" dirty="0"/>
          </a:p>
          <a:p>
            <a:pPr marL="0" indent="0" algn="ctr">
              <a:buNone/>
            </a:pPr>
            <a:r>
              <a:rPr lang="en-US" sz="3200" dirty="0" smtClean="0"/>
              <a:t>Farklı </a:t>
            </a:r>
            <a:r>
              <a:rPr lang="en-US" sz="3200" dirty="0" err="1"/>
              <a:t>pazarlarda</a:t>
            </a:r>
            <a:r>
              <a:rPr lang="en-US" sz="3200" dirty="0"/>
              <a:t> </a:t>
            </a:r>
            <a:r>
              <a:rPr lang="en-US" sz="3200" dirty="0" err="1"/>
              <a:t>yer</a:t>
            </a:r>
            <a:r>
              <a:rPr lang="en-US" sz="3200" dirty="0"/>
              <a:t> </a:t>
            </a:r>
            <a:r>
              <a:rPr lang="en-US" sz="3200" dirty="0" err="1"/>
              <a:t>alan</a:t>
            </a:r>
            <a:r>
              <a:rPr lang="en-US" sz="3200" dirty="0"/>
              <a:t> </a:t>
            </a:r>
            <a:r>
              <a:rPr lang="en-US" sz="3200" dirty="0" err="1"/>
              <a:t>tüketicilere</a:t>
            </a:r>
            <a:r>
              <a:rPr lang="en-US" sz="3200" dirty="0"/>
              <a:t> </a:t>
            </a:r>
            <a:r>
              <a:rPr lang="en-US" sz="3200" dirty="0" err="1"/>
              <a:t>yönelik</a:t>
            </a:r>
            <a:r>
              <a:rPr lang="en-US" sz="3200" dirty="0"/>
              <a:t> </a:t>
            </a:r>
            <a:r>
              <a:rPr lang="en-US" sz="3200" dirty="0" err="1"/>
              <a:t>olarak</a:t>
            </a:r>
            <a:r>
              <a:rPr lang="en-US" sz="3200" dirty="0"/>
              <a:t> </a:t>
            </a:r>
            <a:r>
              <a:rPr lang="en-US" sz="3200" dirty="0" err="1"/>
              <a:t>ürünün</a:t>
            </a:r>
            <a:r>
              <a:rPr lang="en-US" sz="3200" dirty="0"/>
              <a:t> </a:t>
            </a:r>
            <a:r>
              <a:rPr lang="en-US" sz="3200" dirty="0" err="1"/>
              <a:t>farklı</a:t>
            </a:r>
            <a:r>
              <a:rPr lang="en-US" sz="3200" dirty="0"/>
              <a:t> </a:t>
            </a:r>
            <a:r>
              <a:rPr lang="en-US" sz="3200" dirty="0" err="1"/>
              <a:t>versiyonları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fiyat</a:t>
            </a:r>
            <a:r>
              <a:rPr lang="en-US" sz="3200" dirty="0"/>
              <a:t> </a:t>
            </a:r>
            <a:r>
              <a:rPr lang="en-US" sz="3200" dirty="0" err="1"/>
              <a:t>uyarlamasına</a:t>
            </a:r>
            <a:r>
              <a:rPr lang="en-US" sz="3200" dirty="0"/>
              <a:t> </a:t>
            </a:r>
            <a:r>
              <a:rPr lang="en-US" sz="3200" dirty="0" err="1"/>
              <a:t>sık</a:t>
            </a:r>
            <a:r>
              <a:rPr lang="en-US" sz="3200" dirty="0"/>
              <a:t> </a:t>
            </a:r>
            <a:r>
              <a:rPr lang="en-US" sz="3200" dirty="0" err="1"/>
              <a:t>sık</a:t>
            </a:r>
            <a:r>
              <a:rPr lang="en-US" sz="3200" dirty="0"/>
              <a:t> </a:t>
            </a:r>
            <a:r>
              <a:rPr lang="en-US" sz="3200" dirty="0" err="1"/>
              <a:t>gidilebilir</a:t>
            </a:r>
            <a:r>
              <a:rPr lang="en-US" sz="3200" dirty="0"/>
              <a:t>. </a:t>
            </a:r>
            <a:r>
              <a:rPr lang="en-US" sz="3200" dirty="0" err="1"/>
              <a:t>Geleneksel</a:t>
            </a:r>
            <a:r>
              <a:rPr lang="en-US" sz="3200" dirty="0"/>
              <a:t> </a:t>
            </a:r>
            <a:r>
              <a:rPr lang="en-US" sz="3200" dirty="0" err="1"/>
              <a:t>pazarlamada</a:t>
            </a:r>
            <a:r>
              <a:rPr lang="en-US" sz="3200" dirty="0"/>
              <a:t> </a:t>
            </a:r>
            <a:r>
              <a:rPr lang="en-US" sz="3200" dirty="0" err="1"/>
              <a:t>olduğu</a:t>
            </a:r>
            <a:r>
              <a:rPr lang="en-US" sz="3200" dirty="0"/>
              <a:t> </a:t>
            </a:r>
            <a:r>
              <a:rPr lang="en-US" sz="3200" dirty="0" err="1"/>
              <a:t>gibi</a:t>
            </a:r>
            <a:r>
              <a:rPr lang="en-US" sz="3200" dirty="0"/>
              <a:t> </a:t>
            </a:r>
            <a:r>
              <a:rPr lang="en-US" sz="3200" dirty="0" err="1"/>
              <a:t>internette</a:t>
            </a:r>
            <a:r>
              <a:rPr lang="en-US" sz="3200" dirty="0"/>
              <a:t> </a:t>
            </a:r>
            <a:r>
              <a:rPr lang="en-US" sz="3200" dirty="0" err="1"/>
              <a:t>pazarlamada</a:t>
            </a:r>
            <a:r>
              <a:rPr lang="en-US" sz="3200" dirty="0"/>
              <a:t> da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fiyatlandırma</a:t>
            </a:r>
            <a:r>
              <a:rPr lang="en-US" sz="3200" dirty="0"/>
              <a:t> </a:t>
            </a:r>
            <a:r>
              <a:rPr lang="en-US" sz="3200" dirty="0" err="1"/>
              <a:t>stratejisi</a:t>
            </a:r>
            <a:r>
              <a:rPr lang="en-US" sz="3200" dirty="0"/>
              <a:t> </a:t>
            </a:r>
            <a:r>
              <a:rPr lang="en-US" sz="3200" dirty="0" err="1"/>
              <a:t>başarıyla</a:t>
            </a:r>
            <a:r>
              <a:rPr lang="en-US" sz="3200" dirty="0"/>
              <a:t> </a:t>
            </a:r>
            <a:r>
              <a:rPr lang="en-US" sz="3200" dirty="0" err="1"/>
              <a:t>uygulanabilir</a:t>
            </a:r>
            <a:r>
              <a:rPr lang="en-US" sz="3200" dirty="0"/>
              <a:t>. Özellikle </a:t>
            </a:r>
            <a:r>
              <a:rPr lang="en-US" sz="3200" dirty="0" err="1"/>
              <a:t>sık</a:t>
            </a:r>
            <a:r>
              <a:rPr lang="en-US" sz="3200" dirty="0"/>
              <a:t> </a:t>
            </a:r>
            <a:r>
              <a:rPr lang="en-US" sz="3200" dirty="0" err="1"/>
              <a:t>değişimi</a:t>
            </a:r>
            <a:r>
              <a:rPr lang="en-US" sz="3200" dirty="0"/>
              <a:t>  </a:t>
            </a:r>
            <a:r>
              <a:rPr lang="en-US" sz="3200" dirty="0" err="1"/>
              <a:t>olan</a:t>
            </a:r>
            <a:r>
              <a:rPr lang="en-US" sz="3200" dirty="0"/>
              <a:t> </a:t>
            </a:r>
            <a:r>
              <a:rPr lang="en-US" sz="3200" dirty="0" err="1"/>
              <a:t>veya</a:t>
            </a:r>
            <a:r>
              <a:rPr lang="en-US" sz="3200" dirty="0"/>
              <a:t> </a:t>
            </a:r>
            <a:r>
              <a:rPr lang="en-US" sz="3200" dirty="0" err="1"/>
              <a:t>hızla</a:t>
            </a:r>
            <a:r>
              <a:rPr lang="en-US" sz="3200" dirty="0"/>
              <a:t> </a:t>
            </a:r>
            <a:r>
              <a:rPr lang="en-US" sz="3200" dirty="0" err="1"/>
              <a:t>yenilenen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yeni</a:t>
            </a:r>
            <a:r>
              <a:rPr lang="en-US" sz="3200" dirty="0"/>
              <a:t> </a:t>
            </a:r>
            <a:r>
              <a:rPr lang="en-US" sz="3200" dirty="0" err="1"/>
              <a:t>ihtiyaç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beklentilere</a:t>
            </a:r>
            <a:r>
              <a:rPr lang="en-US" sz="3200" dirty="0"/>
              <a:t> </a:t>
            </a:r>
            <a:r>
              <a:rPr lang="en-US" sz="3200" dirty="0" err="1"/>
              <a:t>cevap</a:t>
            </a:r>
            <a:r>
              <a:rPr lang="en-US" sz="3200" dirty="0"/>
              <a:t> </a:t>
            </a:r>
            <a:r>
              <a:rPr lang="en-US" sz="3200" dirty="0" err="1"/>
              <a:t>vermeye</a:t>
            </a:r>
            <a:r>
              <a:rPr lang="en-US" sz="3200" dirty="0"/>
              <a:t> </a:t>
            </a:r>
            <a:r>
              <a:rPr lang="en-US" sz="3200" dirty="0" err="1"/>
              <a:t>çalışılan</a:t>
            </a:r>
            <a:r>
              <a:rPr lang="en-US" sz="3200" dirty="0"/>
              <a:t> </a:t>
            </a:r>
            <a:r>
              <a:rPr lang="en-US" sz="3200" dirty="0" err="1"/>
              <a:t>bilgisayar</a:t>
            </a:r>
            <a:r>
              <a:rPr lang="en-US" sz="3200" dirty="0"/>
              <a:t> </a:t>
            </a:r>
            <a:r>
              <a:rPr lang="en-US" sz="3200" dirty="0" err="1"/>
              <a:t>yazılımları</a:t>
            </a:r>
            <a:r>
              <a:rPr lang="en-US" sz="3200" dirty="0"/>
              <a:t>, </a:t>
            </a:r>
            <a:r>
              <a:rPr lang="en-US" sz="3200" dirty="0" err="1"/>
              <a:t>iletişim</a:t>
            </a:r>
            <a:r>
              <a:rPr lang="en-US" sz="3200" dirty="0"/>
              <a:t> </a:t>
            </a:r>
            <a:r>
              <a:rPr lang="en-US" sz="3200" dirty="0" err="1"/>
              <a:t>hizmetleri</a:t>
            </a:r>
            <a:r>
              <a:rPr lang="en-US" sz="3200" dirty="0"/>
              <a:t> vb. </a:t>
            </a:r>
            <a:r>
              <a:rPr lang="en-US" sz="3200" dirty="0" err="1"/>
              <a:t>ürünlerde</a:t>
            </a:r>
            <a:r>
              <a:rPr lang="en-US" sz="3200" dirty="0"/>
              <a:t> </a:t>
            </a:r>
            <a:r>
              <a:rPr lang="en-US" sz="3200" dirty="0" err="1"/>
              <a:t>uyarlama</a:t>
            </a:r>
            <a:r>
              <a:rPr lang="en-US" sz="3200" dirty="0"/>
              <a:t> </a:t>
            </a:r>
            <a:r>
              <a:rPr lang="en-US" sz="3200" dirty="0" err="1"/>
              <a:t>fiyatlandırması</a:t>
            </a:r>
            <a:r>
              <a:rPr lang="en-US" sz="3200" dirty="0"/>
              <a:t> </a:t>
            </a:r>
            <a:r>
              <a:rPr lang="en-US" sz="3200" dirty="0" err="1"/>
              <a:t>söz</a:t>
            </a:r>
            <a:r>
              <a:rPr lang="en-US" sz="3200" dirty="0"/>
              <a:t> </a:t>
            </a:r>
            <a:r>
              <a:rPr lang="en-US" sz="3200" dirty="0" err="1"/>
              <a:t>konusu</a:t>
            </a:r>
            <a:r>
              <a:rPr lang="en-US" sz="3200" dirty="0"/>
              <a:t> </a:t>
            </a:r>
            <a:r>
              <a:rPr lang="en-US" sz="3200" dirty="0" err="1"/>
              <a:t>olur</a:t>
            </a:r>
            <a:r>
              <a:rPr lang="en-US" sz="3200" dirty="0"/>
              <a:t>. Bu  </a:t>
            </a:r>
            <a:r>
              <a:rPr lang="en-US" sz="3200" dirty="0" err="1"/>
              <a:t>tür</a:t>
            </a:r>
            <a:r>
              <a:rPr lang="en-US" sz="3200" dirty="0"/>
              <a:t> </a:t>
            </a:r>
            <a:r>
              <a:rPr lang="en-US" sz="3200" dirty="0" err="1"/>
              <a:t>ürünlerde</a:t>
            </a:r>
            <a:r>
              <a:rPr lang="en-US" sz="3200" dirty="0"/>
              <a:t> </a:t>
            </a:r>
            <a:r>
              <a:rPr lang="en-US" sz="3200" dirty="0" err="1"/>
              <a:t>ürüne</a:t>
            </a:r>
            <a:r>
              <a:rPr lang="en-US" sz="3200" dirty="0"/>
              <a:t> </a:t>
            </a:r>
            <a:r>
              <a:rPr lang="en-US" sz="3200" dirty="0" err="1"/>
              <a:t>yeni</a:t>
            </a:r>
            <a:r>
              <a:rPr lang="en-US" sz="3200" dirty="0"/>
              <a:t> </a:t>
            </a:r>
            <a:r>
              <a:rPr lang="en-US" sz="3200" dirty="0" err="1"/>
              <a:t>versiyon</a:t>
            </a:r>
            <a:r>
              <a:rPr lang="en-US" sz="3200" dirty="0"/>
              <a:t> </a:t>
            </a:r>
            <a:r>
              <a:rPr lang="en-US" sz="3200" dirty="0" err="1"/>
              <a:t>kazandırmanın</a:t>
            </a:r>
            <a:r>
              <a:rPr lang="en-US" sz="3200" dirty="0"/>
              <a:t> </a:t>
            </a:r>
            <a:r>
              <a:rPr lang="en-US" sz="3200" dirty="0" err="1"/>
              <a:t>maliyeti</a:t>
            </a:r>
            <a:r>
              <a:rPr lang="en-US" sz="3200" dirty="0"/>
              <a:t> </a:t>
            </a:r>
            <a:r>
              <a:rPr lang="en-US" sz="3200" dirty="0" err="1"/>
              <a:t>oldukça</a:t>
            </a:r>
            <a:r>
              <a:rPr lang="en-US" sz="3200" dirty="0"/>
              <a:t> </a:t>
            </a:r>
            <a:r>
              <a:rPr lang="en-US" sz="3200" dirty="0" err="1"/>
              <a:t>düşük</a:t>
            </a:r>
            <a:r>
              <a:rPr lang="en-US" sz="3200" dirty="0"/>
              <a:t> </a:t>
            </a:r>
            <a:r>
              <a:rPr lang="en-US" sz="3200" dirty="0" err="1"/>
              <a:t>ya</a:t>
            </a:r>
            <a:r>
              <a:rPr lang="en-US" sz="3200" dirty="0"/>
              <a:t> da </a:t>
            </a:r>
            <a:r>
              <a:rPr lang="en-US" sz="3200" dirty="0" err="1"/>
              <a:t>sıfıra</a:t>
            </a:r>
            <a:r>
              <a:rPr lang="en-US" sz="3200" dirty="0"/>
              <a:t> </a:t>
            </a:r>
            <a:r>
              <a:rPr lang="en-US" sz="3200" dirty="0" err="1"/>
              <a:t>yakındır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773" y="95535"/>
            <a:ext cx="11887200" cy="1009934"/>
          </a:xfrm>
        </p:spPr>
        <p:txBody>
          <a:bodyPr>
            <a:normAutofit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b="1" dirty="0"/>
              <a:t>Uyarlama </a:t>
            </a:r>
            <a:r>
              <a:rPr lang="en-US" sz="2800" b="1" dirty="0" err="1"/>
              <a:t>Fiyatlandırması</a:t>
            </a:r>
            <a:r>
              <a:rPr lang="tr-TR" sz="2800" b="1" dirty="0"/>
              <a:t/>
            </a:r>
            <a:br>
              <a:rPr lang="tr-TR" sz="2800" b="1" dirty="0"/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87967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0125" y="1542197"/>
            <a:ext cx="11859905" cy="5172502"/>
          </a:xfrm>
        </p:spPr>
        <p:txBody>
          <a:bodyPr>
            <a:normAutofit lnSpcReduction="10000"/>
          </a:bodyPr>
          <a:lstStyle/>
          <a:p>
            <a:pPr algn="ctr"/>
            <a:endParaRPr lang="tr-TR" sz="3200" dirty="0" smtClean="0"/>
          </a:p>
          <a:p>
            <a:pPr algn="ctr"/>
            <a:r>
              <a:rPr lang="en-US" sz="3200" dirty="0" smtClean="0"/>
              <a:t>Satıcı </a:t>
            </a:r>
            <a:r>
              <a:rPr lang="en-US" sz="3200" dirty="0" err="1"/>
              <a:t>bakış</a:t>
            </a:r>
            <a:r>
              <a:rPr lang="en-US" sz="3200" dirty="0"/>
              <a:t> </a:t>
            </a:r>
            <a:r>
              <a:rPr lang="en-US" sz="3200" dirty="0" err="1"/>
              <a:t>açısından</a:t>
            </a:r>
            <a:r>
              <a:rPr lang="en-US" sz="3200" dirty="0"/>
              <a:t> </a:t>
            </a:r>
            <a:r>
              <a:rPr lang="en-US" sz="3200" dirty="0" err="1"/>
              <a:t>hareketle</a:t>
            </a:r>
            <a:r>
              <a:rPr lang="en-US" sz="3200" dirty="0"/>
              <a:t> </a:t>
            </a:r>
            <a:r>
              <a:rPr lang="en-US" sz="3200" dirty="0" err="1"/>
              <a:t>uygulanabilen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diğer</a:t>
            </a:r>
            <a:r>
              <a:rPr lang="en-US" sz="3200" dirty="0"/>
              <a:t> </a:t>
            </a:r>
            <a:r>
              <a:rPr lang="en-US" sz="3200" dirty="0" err="1"/>
              <a:t>strateji</a:t>
            </a:r>
            <a:r>
              <a:rPr lang="en-US" sz="3200" dirty="0"/>
              <a:t> </a:t>
            </a:r>
            <a:r>
              <a:rPr lang="en-US" sz="3200" dirty="0" err="1"/>
              <a:t>olan</a:t>
            </a:r>
            <a:r>
              <a:rPr lang="en-US" sz="3200" dirty="0"/>
              <a:t> </a:t>
            </a:r>
            <a:r>
              <a:rPr lang="en-US" sz="3200" dirty="0" err="1"/>
              <a:t>paket</a:t>
            </a:r>
            <a:r>
              <a:rPr lang="en-US" sz="3200" dirty="0"/>
              <a:t> </a:t>
            </a:r>
            <a:r>
              <a:rPr lang="en-US" sz="3200" dirty="0" err="1"/>
              <a:t>fiyatlandırmada</a:t>
            </a:r>
            <a:r>
              <a:rPr lang="en-US" sz="3200" dirty="0"/>
              <a:t> </a:t>
            </a:r>
            <a:r>
              <a:rPr lang="en-US" sz="3200" dirty="0" err="1"/>
              <a:t>alıcıların</a:t>
            </a:r>
            <a:r>
              <a:rPr lang="en-US" sz="3200" dirty="0"/>
              <a:t> </a:t>
            </a:r>
            <a:r>
              <a:rPr lang="en-US" sz="3200" dirty="0" err="1"/>
              <a:t>birlikte</a:t>
            </a:r>
            <a:r>
              <a:rPr lang="en-US" sz="3200" dirty="0"/>
              <a:t> </a:t>
            </a:r>
            <a:r>
              <a:rPr lang="en-US" sz="3200" dirty="0" err="1"/>
              <a:t>almalarının</a:t>
            </a:r>
            <a:r>
              <a:rPr lang="en-US" sz="3200" dirty="0"/>
              <a:t> </a:t>
            </a:r>
            <a:r>
              <a:rPr lang="en-US" sz="3200" dirty="0" err="1"/>
              <a:t>cazip</a:t>
            </a:r>
            <a:r>
              <a:rPr lang="en-US" sz="3200" dirty="0"/>
              <a:t> </a:t>
            </a:r>
            <a:r>
              <a:rPr lang="en-US" sz="3200" dirty="0" err="1"/>
              <a:t>olacağı</a:t>
            </a:r>
            <a:r>
              <a:rPr lang="en-US" sz="3200" dirty="0"/>
              <a:t> </a:t>
            </a:r>
            <a:r>
              <a:rPr lang="en-US" sz="3200" dirty="0" err="1"/>
              <a:t>düşünülen</a:t>
            </a:r>
            <a:r>
              <a:rPr lang="en-US" sz="3200" dirty="0"/>
              <a:t> </a:t>
            </a:r>
            <a:r>
              <a:rPr lang="en-US" sz="3200" dirty="0" err="1"/>
              <a:t>alternatif</a:t>
            </a:r>
            <a:r>
              <a:rPr lang="en-US" sz="3200" dirty="0"/>
              <a:t> </a:t>
            </a:r>
            <a:r>
              <a:rPr lang="en-US" sz="3200" dirty="0" err="1"/>
              <a:t>ürün</a:t>
            </a:r>
            <a:r>
              <a:rPr lang="en-US" sz="3200" dirty="0"/>
              <a:t> </a:t>
            </a:r>
            <a:r>
              <a:rPr lang="en-US" sz="3200" dirty="0" err="1"/>
              <a:t>paketleri</a:t>
            </a:r>
            <a:r>
              <a:rPr lang="en-US" sz="3200" dirty="0"/>
              <a:t> </a:t>
            </a:r>
            <a:r>
              <a:rPr lang="en-US" sz="3200" dirty="0" err="1"/>
              <a:t>oluşturulur</a:t>
            </a:r>
            <a:r>
              <a:rPr lang="en-US" sz="3200" dirty="0"/>
              <a:t>. </a:t>
            </a:r>
            <a:r>
              <a:rPr lang="en-US" sz="3200" dirty="0" err="1"/>
              <a:t>Böylece</a:t>
            </a:r>
            <a:r>
              <a:rPr lang="en-US" sz="3200" dirty="0"/>
              <a:t> </a:t>
            </a:r>
            <a:r>
              <a:rPr lang="en-US" sz="3200" dirty="0" err="1"/>
              <a:t>toplam</a:t>
            </a:r>
            <a:r>
              <a:rPr lang="en-US" sz="3200" dirty="0"/>
              <a:t> </a:t>
            </a:r>
            <a:r>
              <a:rPr lang="en-US" sz="3200" dirty="0" err="1"/>
              <a:t>satış</a:t>
            </a:r>
            <a:r>
              <a:rPr lang="en-US" sz="3200" dirty="0"/>
              <a:t> </a:t>
            </a:r>
            <a:r>
              <a:rPr lang="en-US" sz="3200" dirty="0" err="1"/>
              <a:t>hacmini</a:t>
            </a:r>
            <a:r>
              <a:rPr lang="en-US" sz="3200" dirty="0"/>
              <a:t> </a:t>
            </a:r>
            <a:r>
              <a:rPr lang="en-US" sz="3200" dirty="0" err="1"/>
              <a:t>artırma</a:t>
            </a:r>
            <a:r>
              <a:rPr lang="en-US" sz="3200" dirty="0"/>
              <a:t> </a:t>
            </a:r>
            <a:r>
              <a:rPr lang="en-US" sz="3200" dirty="0" err="1"/>
              <a:t>yoluna</a:t>
            </a:r>
            <a:r>
              <a:rPr lang="en-US" sz="3200" dirty="0"/>
              <a:t> </a:t>
            </a:r>
            <a:r>
              <a:rPr lang="en-US" sz="3200" dirty="0" err="1"/>
              <a:t>gidilir</a:t>
            </a:r>
            <a:r>
              <a:rPr lang="en-US" sz="3200" dirty="0"/>
              <a:t>. Pazarın </a:t>
            </a:r>
            <a:r>
              <a:rPr lang="en-US" sz="3200" dirty="0" err="1"/>
              <a:t>bölümlere</a:t>
            </a:r>
            <a:r>
              <a:rPr lang="en-US" sz="3200" dirty="0"/>
              <a:t> </a:t>
            </a:r>
            <a:r>
              <a:rPr lang="en-US" sz="3200" dirty="0" err="1"/>
              <a:t>ayrılabilme</a:t>
            </a:r>
            <a:r>
              <a:rPr lang="en-US" sz="3200" dirty="0"/>
              <a:t> </a:t>
            </a:r>
            <a:r>
              <a:rPr lang="en-US" sz="3200" dirty="0" err="1"/>
              <a:t>özelliği</a:t>
            </a:r>
            <a:r>
              <a:rPr lang="en-US" sz="3200" dirty="0"/>
              <a:t> </a:t>
            </a:r>
            <a:r>
              <a:rPr lang="en-US" sz="3200" dirty="0" err="1"/>
              <a:t>arttıkça</a:t>
            </a:r>
            <a:r>
              <a:rPr lang="en-US" sz="3200" dirty="0"/>
              <a:t> </a:t>
            </a:r>
            <a:r>
              <a:rPr lang="en-US" sz="3200" dirty="0" err="1"/>
              <a:t>çok</a:t>
            </a:r>
            <a:r>
              <a:rPr lang="en-US" sz="3200" dirty="0"/>
              <a:t> </a:t>
            </a:r>
            <a:r>
              <a:rPr lang="en-US" sz="3200" dirty="0" err="1"/>
              <a:t>sayıda</a:t>
            </a:r>
            <a:r>
              <a:rPr lang="en-US" sz="3200" dirty="0"/>
              <a:t> </a:t>
            </a:r>
            <a:r>
              <a:rPr lang="en-US" sz="3200" dirty="0" err="1"/>
              <a:t>paket</a:t>
            </a:r>
            <a:r>
              <a:rPr lang="en-US" sz="3200" dirty="0"/>
              <a:t> </a:t>
            </a:r>
            <a:r>
              <a:rPr lang="en-US" sz="3200" dirty="0" err="1"/>
              <a:t>oluşturulabilir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farklı</a:t>
            </a:r>
            <a:r>
              <a:rPr lang="en-US" sz="3200" dirty="0"/>
              <a:t> </a:t>
            </a:r>
            <a:r>
              <a:rPr lang="en-US" sz="3200" dirty="0" err="1"/>
              <a:t>tüketici</a:t>
            </a:r>
            <a:r>
              <a:rPr lang="en-US" sz="3200" dirty="0"/>
              <a:t> </a:t>
            </a:r>
            <a:r>
              <a:rPr lang="en-US" sz="3200" dirty="0" err="1"/>
              <a:t>gruplarına</a:t>
            </a:r>
            <a:r>
              <a:rPr lang="en-US" sz="3200" dirty="0"/>
              <a:t> </a:t>
            </a:r>
            <a:r>
              <a:rPr lang="en-US" sz="3200" dirty="0" err="1"/>
              <a:t>veya</a:t>
            </a:r>
            <a:r>
              <a:rPr lang="en-US" sz="3200" dirty="0"/>
              <a:t> </a:t>
            </a:r>
            <a:r>
              <a:rPr lang="en-US" sz="3200" dirty="0" err="1"/>
              <a:t>tek</a:t>
            </a:r>
            <a:r>
              <a:rPr lang="en-US" sz="3200" dirty="0"/>
              <a:t> </a:t>
            </a:r>
            <a:r>
              <a:rPr lang="en-US" sz="3200" dirty="0" err="1"/>
              <a:t>tek</a:t>
            </a:r>
            <a:r>
              <a:rPr lang="en-US" sz="3200" dirty="0"/>
              <a:t> </a:t>
            </a:r>
            <a:r>
              <a:rPr lang="en-US" sz="3200" dirty="0" err="1"/>
              <a:t>tüketicilere</a:t>
            </a:r>
            <a:r>
              <a:rPr lang="en-US" sz="3200" dirty="0"/>
              <a:t> </a:t>
            </a:r>
            <a:r>
              <a:rPr lang="en-US" sz="3200" dirty="0" err="1"/>
              <a:t>sunulabilir</a:t>
            </a:r>
            <a:r>
              <a:rPr lang="en-US" sz="3200" dirty="0"/>
              <a:t>. Paket </a:t>
            </a:r>
            <a:r>
              <a:rPr lang="en-US" sz="3200" dirty="0" err="1"/>
              <a:t>fiyatlandırma</a:t>
            </a:r>
            <a:r>
              <a:rPr lang="en-US" sz="3200" dirty="0"/>
              <a:t> </a:t>
            </a:r>
            <a:r>
              <a:rPr lang="en-US" sz="3200" dirty="0" err="1"/>
              <a:t>stratejisinin</a:t>
            </a:r>
            <a:r>
              <a:rPr lang="en-US" sz="3200" dirty="0"/>
              <a:t> </a:t>
            </a:r>
            <a:r>
              <a:rPr lang="en-US" sz="3200" dirty="0" err="1"/>
              <a:t>başarıyla</a:t>
            </a:r>
            <a:r>
              <a:rPr lang="en-US" sz="3200" dirty="0"/>
              <a:t> </a:t>
            </a:r>
            <a:r>
              <a:rPr lang="en-US" sz="3200" dirty="0" err="1"/>
              <a:t>uygulanabilmesi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veri</a:t>
            </a:r>
            <a:r>
              <a:rPr lang="en-US" sz="3200" dirty="0"/>
              <a:t> </a:t>
            </a:r>
            <a:r>
              <a:rPr lang="en-US" sz="3200" dirty="0" err="1"/>
              <a:t>bankasındaki</a:t>
            </a:r>
            <a:r>
              <a:rPr lang="en-US" sz="3200" dirty="0"/>
              <a:t> </a:t>
            </a:r>
            <a:r>
              <a:rPr lang="en-US" sz="3200" dirty="0" err="1"/>
              <a:t>bilgilerden</a:t>
            </a:r>
            <a:r>
              <a:rPr lang="en-US" sz="3200" dirty="0"/>
              <a:t> </a:t>
            </a:r>
            <a:r>
              <a:rPr lang="en-US" sz="3200" dirty="0" err="1"/>
              <a:t>hareketle</a:t>
            </a:r>
            <a:r>
              <a:rPr lang="en-US" sz="3200" dirty="0"/>
              <a:t> </a:t>
            </a:r>
            <a:r>
              <a:rPr lang="en-US" sz="3200" dirty="0" err="1"/>
              <a:t>tüketicilerin</a:t>
            </a:r>
            <a:r>
              <a:rPr lang="en-US" sz="3200" dirty="0"/>
              <a:t> </a:t>
            </a:r>
            <a:r>
              <a:rPr lang="en-US" sz="3200" dirty="0" err="1"/>
              <a:t>tercih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beklentilerine</a:t>
            </a:r>
            <a:r>
              <a:rPr lang="en-US" sz="3200" dirty="0"/>
              <a:t> </a:t>
            </a:r>
            <a:r>
              <a:rPr lang="en-US" sz="3200" dirty="0" err="1"/>
              <a:t>uygun</a:t>
            </a:r>
            <a:r>
              <a:rPr lang="en-US" sz="3200" dirty="0"/>
              <a:t> </a:t>
            </a:r>
            <a:r>
              <a:rPr lang="en-US" sz="3200" dirty="0" err="1"/>
              <a:t>cazip</a:t>
            </a:r>
            <a:r>
              <a:rPr lang="en-US" sz="3200" dirty="0"/>
              <a:t> </a:t>
            </a:r>
            <a:r>
              <a:rPr lang="en-US" sz="3200" dirty="0" err="1"/>
              <a:t>ürün</a:t>
            </a:r>
            <a:r>
              <a:rPr lang="en-US" sz="3200" dirty="0"/>
              <a:t> </a:t>
            </a:r>
            <a:r>
              <a:rPr lang="en-US" sz="3200" dirty="0" err="1"/>
              <a:t>paketlerinin</a:t>
            </a:r>
            <a:r>
              <a:rPr lang="en-US" sz="3200" dirty="0"/>
              <a:t> </a:t>
            </a:r>
            <a:r>
              <a:rPr lang="en-US" sz="3200" dirty="0" err="1"/>
              <a:t>oluşturulması</a:t>
            </a:r>
            <a:r>
              <a:rPr lang="en-US" sz="3200" dirty="0"/>
              <a:t> </a:t>
            </a:r>
            <a:r>
              <a:rPr lang="en-US" sz="3200" dirty="0" err="1"/>
              <a:t>gerekir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0125" y="122831"/>
            <a:ext cx="11859905" cy="1214650"/>
          </a:xfrm>
        </p:spPr>
        <p:txBody>
          <a:bodyPr>
            <a:normAutofit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/>
              <a:t>Paket Fiyatlandırma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418893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534" y="1351128"/>
            <a:ext cx="11914496" cy="5349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3600" dirty="0" smtClean="0"/>
          </a:p>
          <a:p>
            <a:pPr marL="0" indent="0" algn="ctr">
              <a:buNone/>
            </a:pPr>
            <a:endParaRPr lang="tr-TR" sz="3600" dirty="0"/>
          </a:p>
          <a:p>
            <a:pPr marL="0" indent="0" algn="ctr">
              <a:buNone/>
            </a:pPr>
            <a:r>
              <a:rPr lang="en-US" sz="3600" dirty="0" smtClean="0"/>
              <a:t>Özellikle </a:t>
            </a:r>
            <a:r>
              <a:rPr lang="en-US" sz="3600" dirty="0" err="1"/>
              <a:t>marka</a:t>
            </a:r>
            <a:r>
              <a:rPr lang="en-US" sz="3600" dirty="0"/>
              <a:t> </a:t>
            </a:r>
            <a:r>
              <a:rPr lang="en-US" sz="3600" dirty="0" err="1"/>
              <a:t>imajı</a:t>
            </a:r>
            <a:r>
              <a:rPr lang="en-US" sz="3600" dirty="0"/>
              <a:t> </a:t>
            </a:r>
            <a:r>
              <a:rPr lang="en-US" sz="3600" dirty="0" err="1"/>
              <a:t>güçlü</a:t>
            </a:r>
            <a:r>
              <a:rPr lang="en-US" sz="3600" dirty="0"/>
              <a:t> </a:t>
            </a:r>
            <a:r>
              <a:rPr lang="en-US" sz="3600" dirty="0" err="1"/>
              <a:t>olan</a:t>
            </a:r>
            <a:r>
              <a:rPr lang="en-US" sz="3600" dirty="0"/>
              <a:t> </a:t>
            </a:r>
            <a:r>
              <a:rPr lang="en-US" sz="3600" dirty="0" err="1"/>
              <a:t>şirketler</a:t>
            </a:r>
            <a:r>
              <a:rPr lang="en-US" sz="3600" dirty="0"/>
              <a:t>, </a:t>
            </a:r>
            <a:r>
              <a:rPr lang="en-US" sz="3600" dirty="0" err="1"/>
              <a:t>marka</a:t>
            </a:r>
            <a:r>
              <a:rPr lang="en-US" sz="3600" dirty="0"/>
              <a:t> </a:t>
            </a:r>
            <a:r>
              <a:rPr lang="en-US" sz="3600" dirty="0" err="1"/>
              <a:t>bağlılığı</a:t>
            </a:r>
            <a:r>
              <a:rPr lang="en-US" sz="3600" dirty="0"/>
              <a:t> </a:t>
            </a:r>
            <a:r>
              <a:rPr lang="en-US" sz="3600" dirty="0" err="1"/>
              <a:t>olan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prestije</a:t>
            </a:r>
            <a:r>
              <a:rPr lang="en-US" sz="3600" dirty="0"/>
              <a:t> </a:t>
            </a:r>
            <a:r>
              <a:rPr lang="en-US" sz="3600" dirty="0" err="1"/>
              <a:t>önem</a:t>
            </a:r>
            <a:r>
              <a:rPr lang="en-US" sz="3600" dirty="0"/>
              <a:t> </a:t>
            </a:r>
            <a:r>
              <a:rPr lang="en-US" sz="3600" dirty="0" err="1"/>
              <a:t>veren</a:t>
            </a:r>
            <a:r>
              <a:rPr lang="en-US" sz="3600" dirty="0"/>
              <a:t> </a:t>
            </a:r>
            <a:r>
              <a:rPr lang="en-US" sz="3600" dirty="0" err="1"/>
              <a:t>alıcılara</a:t>
            </a:r>
            <a:r>
              <a:rPr lang="en-US" sz="3600" dirty="0"/>
              <a:t> </a:t>
            </a:r>
            <a:r>
              <a:rPr lang="en-US" sz="3600" dirty="0" err="1"/>
              <a:t>yönelik</a:t>
            </a:r>
            <a:r>
              <a:rPr lang="en-US" sz="3600" dirty="0"/>
              <a:t> </a:t>
            </a:r>
            <a:r>
              <a:rPr lang="en-US" sz="3600" dirty="0" err="1"/>
              <a:t>olarak</a:t>
            </a:r>
            <a:r>
              <a:rPr lang="en-US" sz="3600" dirty="0"/>
              <a:t> </a:t>
            </a:r>
            <a:r>
              <a:rPr lang="en-US" sz="3600" dirty="0" err="1"/>
              <a:t>bu</a:t>
            </a:r>
            <a:r>
              <a:rPr lang="en-US" sz="3600" dirty="0"/>
              <a:t> </a:t>
            </a:r>
            <a:r>
              <a:rPr lang="en-US" sz="3600" dirty="0" err="1"/>
              <a:t>tür</a:t>
            </a:r>
            <a:r>
              <a:rPr lang="en-US" sz="3600" dirty="0"/>
              <a:t> </a:t>
            </a:r>
            <a:r>
              <a:rPr lang="en-US" sz="3600" dirty="0" err="1"/>
              <a:t>fiyatlandırma</a:t>
            </a:r>
            <a:r>
              <a:rPr lang="en-US" sz="3600" dirty="0"/>
              <a:t> </a:t>
            </a:r>
            <a:r>
              <a:rPr lang="en-US" sz="3600" dirty="0" err="1"/>
              <a:t>stratejisini</a:t>
            </a:r>
            <a:r>
              <a:rPr lang="en-US" sz="3600" dirty="0"/>
              <a:t> </a:t>
            </a:r>
            <a:r>
              <a:rPr lang="en-US" sz="3600" dirty="0" err="1"/>
              <a:t>uygulayarak</a:t>
            </a:r>
            <a:r>
              <a:rPr lang="en-US" sz="3600" dirty="0"/>
              <a:t> </a:t>
            </a:r>
            <a:r>
              <a:rPr lang="en-US" sz="3600" dirty="0" err="1"/>
              <a:t>başarıya</a:t>
            </a:r>
            <a:r>
              <a:rPr lang="en-US" sz="3600" dirty="0"/>
              <a:t> </a:t>
            </a:r>
            <a:r>
              <a:rPr lang="en-US" sz="3600" dirty="0" err="1"/>
              <a:t>ulaşabilir</a:t>
            </a:r>
            <a:r>
              <a:rPr lang="en-US" sz="3600" dirty="0"/>
              <a:t>. Bu </a:t>
            </a:r>
            <a:r>
              <a:rPr lang="en-US" sz="3600" dirty="0" err="1"/>
              <a:t>tür</a:t>
            </a:r>
            <a:r>
              <a:rPr lang="en-US" sz="3600" dirty="0"/>
              <a:t> </a:t>
            </a:r>
            <a:r>
              <a:rPr lang="en-US" sz="3600" dirty="0" err="1"/>
              <a:t>stratejilerin</a:t>
            </a:r>
            <a:r>
              <a:rPr lang="en-US" sz="3600" dirty="0"/>
              <a:t> </a:t>
            </a:r>
            <a:r>
              <a:rPr lang="en-US" sz="3600" dirty="0" err="1"/>
              <a:t>uygulanmasında</a:t>
            </a:r>
            <a:r>
              <a:rPr lang="en-US" sz="3600" dirty="0"/>
              <a:t> </a:t>
            </a:r>
            <a:r>
              <a:rPr lang="en-US" sz="3600" dirty="0" err="1"/>
              <a:t>yalnızca</a:t>
            </a:r>
            <a:r>
              <a:rPr lang="en-US" sz="3600" dirty="0"/>
              <a:t> </a:t>
            </a:r>
            <a:r>
              <a:rPr lang="en-US" sz="3600" dirty="0" err="1"/>
              <a:t>ürün</a:t>
            </a:r>
            <a:r>
              <a:rPr lang="en-US" sz="3600" dirty="0"/>
              <a:t> </a:t>
            </a:r>
            <a:r>
              <a:rPr lang="en-US" sz="3600" dirty="0" err="1"/>
              <a:t>markası</a:t>
            </a:r>
            <a:r>
              <a:rPr lang="en-US" sz="3600" dirty="0"/>
              <a:t> </a:t>
            </a:r>
            <a:r>
              <a:rPr lang="en-US" sz="3600" dirty="0" err="1"/>
              <a:t>değil</a:t>
            </a:r>
            <a:r>
              <a:rPr lang="en-US" sz="3600" dirty="0"/>
              <a:t> </a:t>
            </a:r>
            <a:r>
              <a:rPr lang="en-US" sz="3600" dirty="0" err="1"/>
              <a:t>şirketin</a:t>
            </a:r>
            <a:r>
              <a:rPr lang="en-US" sz="3600" dirty="0"/>
              <a:t> </a:t>
            </a:r>
            <a:r>
              <a:rPr lang="en-US" sz="3600" dirty="0" err="1"/>
              <a:t>markasına</a:t>
            </a:r>
            <a:r>
              <a:rPr lang="en-US" sz="3600" dirty="0"/>
              <a:t> </a:t>
            </a:r>
            <a:r>
              <a:rPr lang="en-US" sz="3600" dirty="0" err="1"/>
              <a:t>kazandırmış</a:t>
            </a:r>
            <a:r>
              <a:rPr lang="en-US" sz="3600" dirty="0"/>
              <a:t> </a:t>
            </a:r>
            <a:r>
              <a:rPr lang="en-US" sz="3600" dirty="0" err="1"/>
              <a:t>olduğu</a:t>
            </a:r>
            <a:r>
              <a:rPr lang="en-US" sz="3600" dirty="0"/>
              <a:t> </a:t>
            </a:r>
            <a:r>
              <a:rPr lang="en-US" sz="3600" dirty="0" err="1"/>
              <a:t>değer</a:t>
            </a:r>
            <a:r>
              <a:rPr lang="en-US" sz="3600" dirty="0"/>
              <a:t> de </a:t>
            </a:r>
            <a:r>
              <a:rPr lang="en-US" sz="3600" dirty="0" err="1"/>
              <a:t>kullanılabilir</a:t>
            </a:r>
            <a:r>
              <a:rPr lang="en-US" sz="3600" dirty="0"/>
              <a:t>.</a:t>
            </a:r>
            <a:endParaRPr lang="tr-TR" sz="3600" dirty="0"/>
          </a:p>
          <a:p>
            <a:pPr marL="0" indent="0" algn="ctr">
              <a:buNone/>
            </a:pPr>
            <a:endParaRPr lang="tr-TR" sz="36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5534" y="136479"/>
            <a:ext cx="11914496" cy="1023581"/>
          </a:xfrm>
        </p:spPr>
        <p:txBody>
          <a:bodyPr/>
          <a:lstStyle/>
          <a:p>
            <a:pPr algn="ctr"/>
            <a:r>
              <a:rPr lang="en-US" dirty="0"/>
              <a:t>Markaya </a:t>
            </a:r>
            <a:r>
              <a:rPr lang="en-US" dirty="0" err="1"/>
              <a:t>Dayalı</a:t>
            </a:r>
            <a:r>
              <a:rPr lang="en-US" dirty="0"/>
              <a:t> Fiyat </a:t>
            </a:r>
            <a:r>
              <a:rPr lang="en-US" dirty="0" err="1"/>
              <a:t>Farklılaştırma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5603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181" y="122830"/>
            <a:ext cx="11982735" cy="6619164"/>
          </a:xfrm>
        </p:spPr>
        <p:txBody>
          <a:bodyPr>
            <a:noAutofit/>
          </a:bodyPr>
          <a:lstStyle/>
          <a:p>
            <a:pPr marL="1371600" lvl="3" indent="0">
              <a:buNone/>
            </a:pPr>
            <a:r>
              <a:rPr lang="tr-TR" sz="2400" b="1" dirty="0" smtClean="0"/>
              <a:t>                                   </a:t>
            </a:r>
            <a:r>
              <a:rPr lang="en-US" sz="2400" b="1" dirty="0" smtClean="0"/>
              <a:t>Temel </a:t>
            </a:r>
            <a:r>
              <a:rPr lang="en-US" sz="2400" b="1" dirty="0" err="1"/>
              <a:t>farklılıklar</a:t>
            </a:r>
            <a:r>
              <a:rPr lang="en-US" sz="2400" b="1" dirty="0" smtClean="0"/>
              <a:t>:</a:t>
            </a:r>
            <a:endParaRPr lang="tr-TR" sz="2400" dirty="0"/>
          </a:p>
          <a:p>
            <a:pPr lvl="4"/>
            <a:r>
              <a:rPr lang="en-US" sz="2400" dirty="0" err="1"/>
              <a:t>Coğrafi</a:t>
            </a:r>
            <a:r>
              <a:rPr lang="en-US" sz="2400" dirty="0"/>
              <a:t> </a:t>
            </a:r>
            <a:r>
              <a:rPr lang="en-US" sz="2400" dirty="0" err="1"/>
              <a:t>uzaklık</a:t>
            </a:r>
            <a:endParaRPr lang="tr-TR" sz="2400" dirty="0"/>
          </a:p>
          <a:p>
            <a:pPr lvl="4"/>
            <a:r>
              <a:rPr lang="en-US" sz="2400" dirty="0" err="1"/>
              <a:t>Ödeme</a:t>
            </a:r>
            <a:r>
              <a:rPr lang="en-US" sz="2400" dirty="0"/>
              <a:t> </a:t>
            </a:r>
            <a:r>
              <a:rPr lang="en-US" sz="2400" dirty="0" err="1"/>
              <a:t>yöntemlerinde</a:t>
            </a:r>
            <a:r>
              <a:rPr lang="en-US" sz="2400" dirty="0"/>
              <a:t> </a:t>
            </a:r>
            <a:r>
              <a:rPr lang="en-US" sz="2400" dirty="0" err="1"/>
              <a:t>karşılaşılan</a:t>
            </a:r>
            <a:r>
              <a:rPr lang="en-US" sz="2400" dirty="0"/>
              <a:t> para </a:t>
            </a:r>
            <a:r>
              <a:rPr lang="en-US" sz="2400" dirty="0" err="1"/>
              <a:t>birimi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döviz</a:t>
            </a:r>
            <a:r>
              <a:rPr lang="en-US" sz="2400" dirty="0"/>
              <a:t> </a:t>
            </a:r>
            <a:r>
              <a:rPr lang="en-US" sz="2400" dirty="0" err="1"/>
              <a:t>kuru</a:t>
            </a:r>
            <a:r>
              <a:rPr lang="en-US" sz="2400" dirty="0"/>
              <a:t> </a:t>
            </a:r>
            <a:r>
              <a:rPr lang="en-US" sz="2400" dirty="0" err="1"/>
              <a:t>farklılıkları</a:t>
            </a:r>
            <a:endParaRPr lang="tr-TR" sz="2400" dirty="0"/>
          </a:p>
          <a:p>
            <a:pPr lvl="4"/>
            <a:r>
              <a:rPr lang="en-US" sz="2400" dirty="0"/>
              <a:t>Uluslararası </a:t>
            </a:r>
            <a:r>
              <a:rPr lang="en-US" sz="2400" dirty="0" err="1"/>
              <a:t>sınırlarda</a:t>
            </a:r>
            <a:r>
              <a:rPr lang="en-US" sz="2400" dirty="0"/>
              <a:t> </a:t>
            </a:r>
            <a:r>
              <a:rPr lang="en-US" sz="2400" dirty="0" err="1"/>
              <a:t>karşılaşılan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uygulamalar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evrak</a:t>
            </a:r>
            <a:r>
              <a:rPr lang="en-US" sz="2400" dirty="0"/>
              <a:t> </a:t>
            </a:r>
            <a:r>
              <a:rPr lang="en-US" sz="2400" dirty="0" err="1"/>
              <a:t>hazırlama</a:t>
            </a:r>
            <a:r>
              <a:rPr lang="en-US" sz="2400" dirty="0"/>
              <a:t> </a:t>
            </a:r>
            <a:r>
              <a:rPr lang="en-US" sz="2400" dirty="0" err="1"/>
              <a:t>süreçleri</a:t>
            </a:r>
            <a:endParaRPr lang="tr-TR" sz="2400" dirty="0"/>
          </a:p>
          <a:p>
            <a:pPr lvl="4"/>
            <a:r>
              <a:rPr lang="en-US" sz="2400" dirty="0" err="1"/>
              <a:t>Taşımacılık</a:t>
            </a:r>
            <a:r>
              <a:rPr lang="en-US" sz="2400" dirty="0"/>
              <a:t> </a:t>
            </a:r>
            <a:r>
              <a:rPr lang="en-US" sz="2400" dirty="0" err="1"/>
              <a:t>türlerinin</a:t>
            </a:r>
            <a:r>
              <a:rPr lang="en-US" sz="2400" dirty="0"/>
              <a:t> </a:t>
            </a:r>
            <a:r>
              <a:rPr lang="en-US" sz="2400" dirty="0" err="1"/>
              <a:t>entegrasyon</a:t>
            </a:r>
            <a:r>
              <a:rPr lang="en-US" sz="2400" dirty="0"/>
              <a:t> </a:t>
            </a:r>
            <a:r>
              <a:rPr lang="en-US" sz="2400" dirty="0" err="1" smtClean="0"/>
              <a:t>gerekliliği</a:t>
            </a:r>
            <a:endParaRPr lang="tr-TR" sz="2400" dirty="0"/>
          </a:p>
          <a:p>
            <a:pPr marL="1371600" lvl="3" indent="0">
              <a:buNone/>
            </a:pPr>
            <a:r>
              <a:rPr lang="tr-TR" sz="2400" b="1" dirty="0" smtClean="0"/>
              <a:t>       </a:t>
            </a:r>
            <a:r>
              <a:rPr lang="en-US" sz="2400" b="1" dirty="0" err="1" smtClean="0"/>
              <a:t>Bununla</a:t>
            </a:r>
            <a:r>
              <a:rPr lang="en-US" sz="2400" b="1" dirty="0" smtClean="0"/>
              <a:t> </a:t>
            </a:r>
            <a:r>
              <a:rPr lang="en-US" sz="2400" b="1" dirty="0" err="1"/>
              <a:t>birlikte</a:t>
            </a:r>
            <a:r>
              <a:rPr lang="en-US" sz="2400" b="1" dirty="0"/>
              <a:t> </a:t>
            </a:r>
            <a:r>
              <a:rPr lang="en-US" sz="2400" b="1" dirty="0" err="1"/>
              <a:t>ulusal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uluslararası</a:t>
            </a:r>
            <a:r>
              <a:rPr lang="en-US" sz="2400" b="1" dirty="0"/>
              <a:t> </a:t>
            </a:r>
            <a:r>
              <a:rPr lang="en-US" sz="2400" b="1" dirty="0" err="1"/>
              <a:t>lojistik</a:t>
            </a:r>
            <a:r>
              <a:rPr lang="en-US" sz="2400" b="1" dirty="0"/>
              <a:t> </a:t>
            </a:r>
            <a:r>
              <a:rPr lang="en-US" sz="2400" b="1" dirty="0" err="1" smtClean="0"/>
              <a:t>karşılaştırıldığında</a:t>
            </a:r>
            <a:r>
              <a:rPr lang="tr-TR" sz="2400" b="1" dirty="0"/>
              <a:t> </a:t>
            </a:r>
            <a:r>
              <a:rPr lang="tr-TR" sz="2400" b="1" dirty="0" smtClean="0"/>
              <a:t>:</a:t>
            </a:r>
            <a:endParaRPr lang="tr-TR" sz="2400" dirty="0" smtClean="0"/>
          </a:p>
          <a:p>
            <a:pPr lvl="4"/>
            <a:r>
              <a:rPr lang="en-US" sz="2400" dirty="0" smtClean="0"/>
              <a:t>Uluslararası </a:t>
            </a:r>
            <a:r>
              <a:rPr lang="en-US" sz="2400" dirty="0" err="1"/>
              <a:t>lojistik</a:t>
            </a:r>
            <a:r>
              <a:rPr lang="en-US" sz="2400" dirty="0"/>
              <a:t> </a:t>
            </a:r>
            <a:r>
              <a:rPr lang="en-US" sz="2400" dirty="0" err="1"/>
              <a:t>ulusal</a:t>
            </a:r>
            <a:r>
              <a:rPr lang="en-US" sz="2400" dirty="0"/>
              <a:t> (</a:t>
            </a:r>
            <a:r>
              <a:rPr lang="en-US" sz="2400" dirty="0" err="1"/>
              <a:t>yerel</a:t>
            </a:r>
            <a:r>
              <a:rPr lang="en-US" sz="2400" dirty="0"/>
              <a:t>) </a:t>
            </a:r>
            <a:r>
              <a:rPr lang="en-US" sz="2400" dirty="0" err="1"/>
              <a:t>lojistikten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maliyetli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zordur</a:t>
            </a:r>
            <a:r>
              <a:rPr lang="en-US" sz="2400" dirty="0"/>
              <a:t>.</a:t>
            </a:r>
            <a:endParaRPr lang="tr-TR" sz="2400" dirty="0"/>
          </a:p>
          <a:p>
            <a:pPr lvl="4"/>
            <a:r>
              <a:rPr lang="en-US" sz="2400" dirty="0" err="1"/>
              <a:t>Envanter</a:t>
            </a:r>
            <a:r>
              <a:rPr lang="en-US" sz="2400" dirty="0"/>
              <a:t> </a:t>
            </a:r>
            <a:r>
              <a:rPr lang="en-US" sz="2400" dirty="0" err="1"/>
              <a:t>maliyetleri</a:t>
            </a:r>
            <a:r>
              <a:rPr lang="en-US" sz="2400" dirty="0"/>
              <a:t> </a:t>
            </a:r>
            <a:r>
              <a:rPr lang="en-US" sz="2400" dirty="0" err="1"/>
              <a:t>uluslararası</a:t>
            </a:r>
            <a:r>
              <a:rPr lang="en-US" sz="2400" dirty="0"/>
              <a:t> </a:t>
            </a:r>
            <a:r>
              <a:rPr lang="en-US" sz="2400" dirty="0" err="1"/>
              <a:t>lojistikte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yüksektir</a:t>
            </a:r>
            <a:r>
              <a:rPr lang="en-US" sz="2400" dirty="0"/>
              <a:t>.</a:t>
            </a:r>
            <a:endParaRPr lang="tr-TR" sz="2400" dirty="0"/>
          </a:p>
          <a:p>
            <a:pPr lvl="4"/>
            <a:r>
              <a:rPr lang="en-US" sz="2400" dirty="0"/>
              <a:t>Uluslararası </a:t>
            </a:r>
            <a:r>
              <a:rPr lang="en-US" sz="2400" dirty="0" err="1"/>
              <a:t>taşımacılıkta</a:t>
            </a:r>
            <a:r>
              <a:rPr lang="en-US" sz="2400" dirty="0"/>
              <a:t> </a:t>
            </a:r>
            <a:r>
              <a:rPr lang="en-US" sz="2400" dirty="0" err="1"/>
              <a:t>ağırlıklı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deniz</a:t>
            </a:r>
            <a:r>
              <a:rPr lang="en-US" sz="2400" dirty="0"/>
              <a:t>, </a:t>
            </a:r>
            <a:r>
              <a:rPr lang="en-US" sz="2400" dirty="0" err="1"/>
              <a:t>hava</a:t>
            </a:r>
            <a:r>
              <a:rPr lang="en-US" sz="2400" dirty="0"/>
              <a:t> </a:t>
            </a:r>
            <a:r>
              <a:rPr lang="en-US" sz="2400" dirty="0" err="1"/>
              <a:t>yolu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kara</a:t>
            </a:r>
            <a:r>
              <a:rPr lang="en-US" sz="2400" dirty="0"/>
              <a:t> </a:t>
            </a:r>
            <a:r>
              <a:rPr lang="en-US" sz="2400" dirty="0" err="1"/>
              <a:t>yolu</a:t>
            </a:r>
            <a:r>
              <a:rPr lang="en-US" sz="2400" dirty="0"/>
              <a:t> </a:t>
            </a:r>
            <a:r>
              <a:rPr lang="en-US" sz="2400" dirty="0" err="1"/>
              <a:t>taşımacılığından</a:t>
            </a:r>
            <a:r>
              <a:rPr lang="en-US" sz="2400" dirty="0"/>
              <a:t> </a:t>
            </a:r>
            <a:r>
              <a:rPr lang="en-US" sz="2400" dirty="0" err="1"/>
              <a:t>yararlanırken</a:t>
            </a:r>
            <a:r>
              <a:rPr lang="en-US" sz="2400" dirty="0"/>
              <a:t> </a:t>
            </a:r>
            <a:r>
              <a:rPr lang="en-US" sz="2400" dirty="0" err="1"/>
              <a:t>yerel</a:t>
            </a:r>
            <a:r>
              <a:rPr lang="en-US" sz="2400" dirty="0"/>
              <a:t> </a:t>
            </a:r>
            <a:r>
              <a:rPr lang="en-US" sz="2400" dirty="0" err="1"/>
              <a:t>taşımacılıkta</a:t>
            </a:r>
            <a:r>
              <a:rPr lang="en-US" sz="2400" dirty="0"/>
              <a:t> </a:t>
            </a:r>
            <a:r>
              <a:rPr lang="en-US" sz="2400" dirty="0" err="1"/>
              <a:t>çoğunlukla</a:t>
            </a:r>
            <a:r>
              <a:rPr lang="en-US" sz="2400" dirty="0"/>
              <a:t> </a:t>
            </a:r>
            <a:r>
              <a:rPr lang="en-US" sz="2400" dirty="0" err="1"/>
              <a:t>kara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demir</a:t>
            </a:r>
            <a:r>
              <a:rPr lang="en-US" sz="2400" dirty="0"/>
              <a:t> </a:t>
            </a:r>
            <a:r>
              <a:rPr lang="en-US" sz="2400" dirty="0" err="1"/>
              <a:t>yolu</a:t>
            </a:r>
            <a:r>
              <a:rPr lang="en-US" sz="2400" dirty="0"/>
              <a:t> </a:t>
            </a:r>
            <a:r>
              <a:rPr lang="en-US" sz="2400" dirty="0" err="1"/>
              <a:t>türleri</a:t>
            </a:r>
            <a:r>
              <a:rPr lang="en-US" sz="2400" dirty="0"/>
              <a:t> </a:t>
            </a:r>
            <a:r>
              <a:rPr lang="en-US" sz="2400" dirty="0" err="1"/>
              <a:t>kullanılmaktadır</a:t>
            </a:r>
            <a:r>
              <a:rPr lang="en-US" sz="2400" dirty="0"/>
              <a:t>.</a:t>
            </a:r>
            <a:endParaRPr lang="tr-TR" sz="2400" dirty="0"/>
          </a:p>
          <a:p>
            <a:pPr lvl="4"/>
            <a:r>
              <a:rPr lang="en-US" sz="2400" dirty="0"/>
              <a:t>Uluslararası </a:t>
            </a:r>
            <a:r>
              <a:rPr lang="en-US" sz="2400" dirty="0" err="1"/>
              <a:t>lojistikte</a:t>
            </a:r>
            <a:r>
              <a:rPr lang="en-US" sz="2400" dirty="0"/>
              <a:t> </a:t>
            </a:r>
            <a:r>
              <a:rPr lang="en-US" sz="2400" dirty="0" err="1"/>
              <a:t>kültürel</a:t>
            </a:r>
            <a:r>
              <a:rPr lang="en-US" sz="2400" dirty="0"/>
              <a:t>, </a:t>
            </a:r>
            <a:r>
              <a:rPr lang="en-US" sz="2400" dirty="0" err="1"/>
              <a:t>ekonomik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/>
              <a:t>faktörler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önemlidir</a:t>
            </a:r>
            <a:r>
              <a:rPr lang="en-US" sz="2400" dirty="0"/>
              <a:t>.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5749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8" y="1433014"/>
            <a:ext cx="11846256" cy="5308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3200" dirty="0"/>
          </a:p>
          <a:p>
            <a:pPr marL="0" indent="0" algn="ctr">
              <a:buNone/>
            </a:pPr>
            <a:r>
              <a:rPr lang="en-US" sz="3200" dirty="0" smtClean="0"/>
              <a:t>Rekabete </a:t>
            </a:r>
            <a:r>
              <a:rPr lang="en-US" sz="3200" dirty="0" err="1"/>
              <a:t>dayalı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diğer</a:t>
            </a:r>
            <a:r>
              <a:rPr lang="en-US" sz="3200" dirty="0"/>
              <a:t> </a:t>
            </a:r>
            <a:r>
              <a:rPr lang="en-US" sz="3200" dirty="0" err="1"/>
              <a:t>fiyatlandırma</a:t>
            </a:r>
            <a:r>
              <a:rPr lang="en-US" sz="3200" dirty="0"/>
              <a:t> </a:t>
            </a:r>
            <a:r>
              <a:rPr lang="en-US" sz="3200" dirty="0" err="1"/>
              <a:t>stratejisi</a:t>
            </a:r>
            <a:r>
              <a:rPr lang="en-US" sz="3200" dirty="0"/>
              <a:t> </a:t>
            </a:r>
            <a:r>
              <a:rPr lang="en-US" sz="3200" dirty="0" err="1"/>
              <a:t>olan</a:t>
            </a:r>
            <a:r>
              <a:rPr lang="en-US" sz="3200" dirty="0"/>
              <a:t> </a:t>
            </a:r>
            <a:r>
              <a:rPr lang="en-US" sz="3200" dirty="0" err="1"/>
              <a:t>opsiyonlu</a:t>
            </a:r>
            <a:r>
              <a:rPr lang="en-US" sz="3200" dirty="0"/>
              <a:t> </a:t>
            </a:r>
            <a:r>
              <a:rPr lang="en-US" sz="3200" dirty="0" err="1"/>
              <a:t>fiyatlandırma</a:t>
            </a:r>
            <a:r>
              <a:rPr lang="en-US" sz="3200" dirty="0"/>
              <a:t>, </a:t>
            </a:r>
            <a:r>
              <a:rPr lang="en-US" sz="3200" dirty="0" err="1"/>
              <a:t>geleneksel</a:t>
            </a:r>
            <a:r>
              <a:rPr lang="en-US" sz="3200" dirty="0"/>
              <a:t> </a:t>
            </a:r>
            <a:r>
              <a:rPr lang="en-US" sz="3200" dirty="0" err="1"/>
              <a:t>pazarlamada</a:t>
            </a:r>
            <a:r>
              <a:rPr lang="en-US" sz="3200" dirty="0"/>
              <a:t> </a:t>
            </a:r>
            <a:r>
              <a:rPr lang="en-US" sz="3200" dirty="0" err="1"/>
              <a:t>olduğu</a:t>
            </a:r>
            <a:r>
              <a:rPr lang="en-US" sz="3200" dirty="0"/>
              <a:t> </a:t>
            </a:r>
            <a:r>
              <a:rPr lang="en-US" sz="3200" dirty="0" err="1"/>
              <a:t>gibi</a:t>
            </a:r>
            <a:r>
              <a:rPr lang="en-US" sz="3200" dirty="0"/>
              <a:t> </a:t>
            </a:r>
            <a:r>
              <a:rPr lang="en-US" sz="3200" dirty="0" err="1"/>
              <a:t>miktar</a:t>
            </a:r>
            <a:r>
              <a:rPr lang="en-US" sz="3200" dirty="0"/>
              <a:t>, </a:t>
            </a:r>
            <a:r>
              <a:rPr lang="en-US" sz="3200" dirty="0" err="1"/>
              <a:t>teslim</a:t>
            </a:r>
            <a:r>
              <a:rPr lang="en-US" sz="3200" dirty="0"/>
              <a:t> </a:t>
            </a:r>
            <a:r>
              <a:rPr lang="en-US" sz="3200" dirty="0" err="1"/>
              <a:t>zamanı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hızı</a:t>
            </a:r>
            <a:r>
              <a:rPr lang="en-US" sz="3200" dirty="0"/>
              <a:t>, </a:t>
            </a:r>
            <a:r>
              <a:rPr lang="en-US" sz="3200" dirty="0" err="1"/>
              <a:t>ödeme</a:t>
            </a:r>
            <a:r>
              <a:rPr lang="en-US" sz="3200" dirty="0"/>
              <a:t> </a:t>
            </a:r>
            <a:r>
              <a:rPr lang="en-US" sz="3200" dirty="0" err="1"/>
              <a:t>koşulları</a:t>
            </a:r>
            <a:r>
              <a:rPr lang="en-US" sz="3200" dirty="0"/>
              <a:t> vb. </a:t>
            </a:r>
            <a:r>
              <a:rPr lang="en-US" sz="3200" dirty="0" err="1"/>
              <a:t>kriterlere</a:t>
            </a:r>
            <a:r>
              <a:rPr lang="en-US" sz="3200" dirty="0"/>
              <a:t> </a:t>
            </a:r>
            <a:r>
              <a:rPr lang="en-US" sz="3200" dirty="0" err="1"/>
              <a:t>bağlı</a:t>
            </a:r>
            <a:r>
              <a:rPr lang="en-US" sz="3200" dirty="0"/>
              <a:t> </a:t>
            </a:r>
            <a:r>
              <a:rPr lang="en-US" sz="3200" dirty="0" err="1"/>
              <a:t>olarak</a:t>
            </a:r>
            <a:r>
              <a:rPr lang="en-US" sz="3200" dirty="0"/>
              <a:t> </a:t>
            </a:r>
            <a:r>
              <a:rPr lang="en-US" sz="3200" dirty="0" err="1"/>
              <a:t>fiyatın</a:t>
            </a:r>
            <a:r>
              <a:rPr lang="en-US" sz="3200" dirty="0"/>
              <a:t> </a:t>
            </a:r>
            <a:r>
              <a:rPr lang="en-US" sz="3200" dirty="0" err="1"/>
              <a:t>opsiyonlu</a:t>
            </a:r>
            <a:r>
              <a:rPr lang="en-US" sz="3200" dirty="0"/>
              <a:t> </a:t>
            </a:r>
            <a:r>
              <a:rPr lang="en-US" sz="3200" dirty="0" err="1"/>
              <a:t>tutulması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rakiplere</a:t>
            </a:r>
            <a:r>
              <a:rPr lang="en-US" sz="3200" dirty="0"/>
              <a:t> </a:t>
            </a:r>
            <a:r>
              <a:rPr lang="en-US" sz="3200" dirty="0" err="1"/>
              <a:t>oranla</a:t>
            </a:r>
            <a:r>
              <a:rPr lang="en-US" sz="3200" dirty="0"/>
              <a:t> </a:t>
            </a:r>
            <a:r>
              <a:rPr lang="en-US" sz="3200" dirty="0" err="1"/>
              <a:t>avantaj</a:t>
            </a:r>
            <a:r>
              <a:rPr lang="en-US" sz="3200" dirty="0"/>
              <a:t> </a:t>
            </a:r>
            <a:r>
              <a:rPr lang="en-US" sz="3200" dirty="0" err="1"/>
              <a:t>yakalanmasına</a:t>
            </a:r>
            <a:r>
              <a:rPr lang="en-US" sz="3200" dirty="0"/>
              <a:t> </a:t>
            </a:r>
            <a:r>
              <a:rPr lang="en-US" sz="3200" dirty="0" err="1"/>
              <a:t>yönelik</a:t>
            </a:r>
            <a:r>
              <a:rPr lang="en-US" sz="3200" dirty="0"/>
              <a:t> </a:t>
            </a:r>
            <a:r>
              <a:rPr lang="en-US" sz="3200" dirty="0" err="1"/>
              <a:t>olarak</a:t>
            </a:r>
            <a:r>
              <a:rPr lang="en-US" sz="3200" dirty="0"/>
              <a:t> </a:t>
            </a:r>
            <a:r>
              <a:rPr lang="en-US" sz="3200" dirty="0" err="1"/>
              <a:t>uygulanabilir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478" y="122831"/>
            <a:ext cx="11846256" cy="1419366"/>
          </a:xfrm>
        </p:spPr>
        <p:txBody>
          <a:bodyPr>
            <a:noAutofit/>
          </a:bodyPr>
          <a:lstStyle/>
          <a:p>
            <a:pPr lvl="2" algn="ctr"/>
            <a:r>
              <a:rPr lang="en-US" sz="3200" b="1" dirty="0"/>
              <a:t>Opsiyonlu Fiyatlandırma</a:t>
            </a:r>
            <a:r>
              <a:rPr lang="tr-TR" sz="3200" b="1" dirty="0"/>
              <a:t/>
            </a:r>
            <a:br>
              <a:rPr lang="tr-TR" sz="3200" b="1" dirty="0"/>
            </a:br>
            <a:r>
              <a:rPr lang="en-US" sz="3200" b="1" dirty="0"/>
              <a:t> </a:t>
            </a:r>
            <a:r>
              <a:rPr lang="tr-TR" sz="3200" dirty="0"/>
              <a:t/>
            </a:r>
            <a:br>
              <a:rPr lang="tr-TR" sz="3200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41777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7" y="1487606"/>
            <a:ext cx="11928143" cy="52543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3600" dirty="0"/>
          </a:p>
          <a:p>
            <a:pPr marL="0" indent="0" algn="ctr">
              <a:buNone/>
            </a:pPr>
            <a:r>
              <a:rPr lang="en-US" sz="3600" dirty="0" smtClean="0"/>
              <a:t>İlişki </a:t>
            </a:r>
            <a:r>
              <a:rPr lang="en-US" sz="3600" dirty="0" err="1"/>
              <a:t>pazarlaması</a:t>
            </a:r>
            <a:r>
              <a:rPr lang="en-US" sz="3600" dirty="0"/>
              <a:t> </a:t>
            </a:r>
            <a:r>
              <a:rPr lang="en-US" sz="3600" dirty="0" err="1"/>
              <a:t>doğrultusunda</a:t>
            </a:r>
            <a:r>
              <a:rPr lang="en-US" sz="3600" dirty="0"/>
              <a:t>, </a:t>
            </a:r>
            <a:r>
              <a:rPr lang="en-US" sz="3600" dirty="0" err="1"/>
              <a:t>sürekli</a:t>
            </a:r>
            <a:r>
              <a:rPr lang="en-US" sz="3600" dirty="0"/>
              <a:t> </a:t>
            </a:r>
            <a:r>
              <a:rPr lang="en-US" sz="3600" dirty="0" err="1"/>
              <a:t>bir</a:t>
            </a:r>
            <a:r>
              <a:rPr lang="en-US" sz="3600" dirty="0"/>
              <a:t> </a:t>
            </a:r>
            <a:r>
              <a:rPr lang="en-US" sz="3600" dirty="0" err="1"/>
              <a:t>müşterinin</a:t>
            </a:r>
            <a:r>
              <a:rPr lang="en-US" sz="3600" dirty="0"/>
              <a:t> </a:t>
            </a:r>
            <a:r>
              <a:rPr lang="en-US" sz="3600" dirty="0" err="1"/>
              <a:t>ortalama</a:t>
            </a:r>
            <a:r>
              <a:rPr lang="en-US" sz="3600" dirty="0"/>
              <a:t> </a:t>
            </a:r>
            <a:r>
              <a:rPr lang="en-US" sz="3600" dirty="0" err="1"/>
              <a:t>ömrü</a:t>
            </a:r>
            <a:r>
              <a:rPr lang="en-US" sz="3600" dirty="0"/>
              <a:t> </a:t>
            </a:r>
            <a:r>
              <a:rPr lang="en-US" sz="3600" dirty="0" err="1"/>
              <a:t>boyunca</a:t>
            </a:r>
            <a:r>
              <a:rPr lang="en-US" sz="3600" dirty="0"/>
              <a:t>  </a:t>
            </a:r>
            <a:r>
              <a:rPr lang="en-US" sz="3600" dirty="0" err="1"/>
              <a:t>şirkete</a:t>
            </a:r>
            <a:r>
              <a:rPr lang="en-US" sz="3600" dirty="0"/>
              <a:t> </a:t>
            </a:r>
            <a:r>
              <a:rPr lang="en-US" sz="3600" dirty="0" err="1"/>
              <a:t>kattığı</a:t>
            </a:r>
            <a:r>
              <a:rPr lang="en-US" sz="3600" dirty="0"/>
              <a:t> </a:t>
            </a:r>
            <a:r>
              <a:rPr lang="en-US" sz="3600" dirty="0" err="1"/>
              <a:t>değerin</a:t>
            </a:r>
            <a:r>
              <a:rPr lang="en-US" sz="3600" dirty="0"/>
              <a:t> </a:t>
            </a:r>
            <a:r>
              <a:rPr lang="en-US" sz="3600" dirty="0" err="1"/>
              <a:t>hesaplanmasına</a:t>
            </a:r>
            <a:r>
              <a:rPr lang="en-US" sz="3600" dirty="0"/>
              <a:t> </a:t>
            </a:r>
            <a:r>
              <a:rPr lang="en-US" sz="3600" dirty="0" err="1"/>
              <a:t>dayalı</a:t>
            </a:r>
            <a:r>
              <a:rPr lang="en-US" sz="3600" dirty="0"/>
              <a:t> </a:t>
            </a:r>
            <a:r>
              <a:rPr lang="en-US" sz="3600" dirty="0" err="1"/>
              <a:t>bu</a:t>
            </a:r>
            <a:r>
              <a:rPr lang="en-US" sz="3600" dirty="0"/>
              <a:t> </a:t>
            </a:r>
            <a:r>
              <a:rPr lang="en-US" sz="3600" dirty="0" err="1"/>
              <a:t>stratejiye</a:t>
            </a:r>
            <a:r>
              <a:rPr lang="en-US" sz="3600" dirty="0"/>
              <a:t> </a:t>
            </a:r>
            <a:r>
              <a:rPr lang="en-US" sz="3600" dirty="0" err="1"/>
              <a:t>göre</a:t>
            </a:r>
            <a:r>
              <a:rPr lang="en-US" sz="3600" dirty="0"/>
              <a:t> </a:t>
            </a:r>
            <a:r>
              <a:rPr lang="en-US" sz="3600" dirty="0" err="1"/>
              <a:t>müşteriyle</a:t>
            </a:r>
            <a:r>
              <a:rPr lang="en-US" sz="3600" dirty="0"/>
              <a:t> </a:t>
            </a:r>
            <a:r>
              <a:rPr lang="en-US" sz="3600" dirty="0" err="1"/>
              <a:t>uzun</a:t>
            </a:r>
            <a:r>
              <a:rPr lang="en-US" sz="3600" dirty="0"/>
              <a:t> </a:t>
            </a:r>
            <a:r>
              <a:rPr lang="en-US" sz="3600" dirty="0" err="1"/>
              <a:t>dönemli</a:t>
            </a:r>
            <a:r>
              <a:rPr lang="en-US" sz="3600" dirty="0"/>
              <a:t> </a:t>
            </a:r>
            <a:r>
              <a:rPr lang="en-US" sz="3600" dirty="0" err="1"/>
              <a:t>ilişki</a:t>
            </a:r>
            <a:r>
              <a:rPr lang="en-US" sz="3600" dirty="0"/>
              <a:t> </a:t>
            </a:r>
            <a:r>
              <a:rPr lang="en-US" sz="3600" dirty="0" err="1"/>
              <a:t>asıldır</a:t>
            </a:r>
            <a:r>
              <a:rPr lang="en-US" sz="3600" dirty="0"/>
              <a:t>. Bu </a:t>
            </a:r>
            <a:r>
              <a:rPr lang="en-US" sz="3600" dirty="0" err="1"/>
              <a:t>ilişkiyi</a:t>
            </a:r>
            <a:r>
              <a:rPr lang="en-US" sz="3600" dirty="0"/>
              <a:t> </a:t>
            </a:r>
            <a:r>
              <a:rPr lang="en-US" sz="3600" dirty="0" err="1"/>
              <a:t>zedelemeyecek</a:t>
            </a:r>
            <a:r>
              <a:rPr lang="en-US" sz="3600" dirty="0"/>
              <a:t> </a:t>
            </a:r>
            <a:r>
              <a:rPr lang="en-US" sz="3600" dirty="0" err="1"/>
              <a:t>bir</a:t>
            </a:r>
            <a:r>
              <a:rPr lang="en-US" sz="3600" dirty="0"/>
              <a:t> </a:t>
            </a:r>
            <a:r>
              <a:rPr lang="en-US" sz="3600" dirty="0" err="1"/>
              <a:t>fiyatın</a:t>
            </a:r>
            <a:r>
              <a:rPr lang="en-US" sz="3600" dirty="0"/>
              <a:t> </a:t>
            </a:r>
            <a:r>
              <a:rPr lang="en-US" sz="3600" dirty="0" err="1"/>
              <a:t>belirlenmesi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bu</a:t>
            </a:r>
            <a:r>
              <a:rPr lang="en-US" sz="3600" dirty="0"/>
              <a:t> </a:t>
            </a:r>
            <a:r>
              <a:rPr lang="en-US" sz="3600" dirty="0" err="1"/>
              <a:t>fiyatın</a:t>
            </a:r>
            <a:r>
              <a:rPr lang="en-US" sz="3600" dirty="0"/>
              <a:t> </a:t>
            </a:r>
            <a:r>
              <a:rPr lang="en-US" sz="3600" dirty="0" err="1"/>
              <a:t>birlikte</a:t>
            </a:r>
            <a:r>
              <a:rPr lang="en-US" sz="3600" dirty="0"/>
              <a:t> </a:t>
            </a:r>
            <a:r>
              <a:rPr lang="en-US" sz="3600" dirty="0" err="1"/>
              <a:t>kabullenilmesi</a:t>
            </a:r>
            <a:r>
              <a:rPr lang="en-US" sz="3600" dirty="0"/>
              <a:t>, </a:t>
            </a:r>
            <a:r>
              <a:rPr lang="en-US" sz="3600" dirty="0" err="1"/>
              <a:t>karşılıklı</a:t>
            </a:r>
            <a:r>
              <a:rPr lang="en-US" sz="3600" dirty="0"/>
              <a:t> </a:t>
            </a:r>
            <a:r>
              <a:rPr lang="en-US" sz="3600" dirty="0" err="1"/>
              <a:t>kazanç</a:t>
            </a:r>
            <a:r>
              <a:rPr lang="en-US" sz="3600" dirty="0"/>
              <a:t> </a:t>
            </a:r>
            <a:r>
              <a:rPr lang="en-US" sz="3600" dirty="0" err="1"/>
              <a:t>için</a:t>
            </a:r>
            <a:r>
              <a:rPr lang="en-US" sz="3600" dirty="0"/>
              <a:t> </a:t>
            </a:r>
            <a:r>
              <a:rPr lang="en-US" sz="3600" dirty="0" err="1"/>
              <a:t>önemlidir</a:t>
            </a:r>
            <a:r>
              <a:rPr lang="en-US" sz="3600" dirty="0"/>
              <a:t>.</a:t>
            </a:r>
            <a:endParaRPr lang="tr-TR" sz="3600" dirty="0"/>
          </a:p>
          <a:p>
            <a:pPr marL="0" indent="0" algn="ctr">
              <a:buNone/>
            </a:pPr>
            <a:endParaRPr lang="tr-TR" sz="36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477" y="163773"/>
            <a:ext cx="11928143" cy="1105469"/>
          </a:xfrm>
        </p:spPr>
        <p:txBody>
          <a:bodyPr>
            <a:normAutofit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/>
              <a:t>Yaşam </a:t>
            </a:r>
            <a:r>
              <a:rPr lang="en-US" sz="3200" b="1" dirty="0" err="1"/>
              <a:t>Boyu</a:t>
            </a:r>
            <a:r>
              <a:rPr lang="en-US" sz="3200" b="1" dirty="0"/>
              <a:t> </a:t>
            </a:r>
            <a:r>
              <a:rPr lang="en-US" sz="3200" b="1" dirty="0" err="1"/>
              <a:t>Değeri</a:t>
            </a:r>
            <a:r>
              <a:rPr lang="en-US" sz="3200" b="1" dirty="0"/>
              <a:t> </a:t>
            </a:r>
            <a:r>
              <a:rPr lang="en-US" sz="3200" b="1" dirty="0" err="1"/>
              <a:t>Fiyatlaması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9921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7" y="1501254"/>
            <a:ext cx="11900847" cy="52407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400" dirty="0" smtClean="0"/>
          </a:p>
          <a:p>
            <a:pPr algn="ctr"/>
            <a:r>
              <a:rPr lang="en-US" sz="2400" dirty="0" smtClean="0"/>
              <a:t>İlişki </a:t>
            </a:r>
            <a:r>
              <a:rPr lang="en-US" sz="2400" dirty="0" err="1"/>
              <a:t>pazarlamasına</a:t>
            </a:r>
            <a:r>
              <a:rPr lang="en-US" sz="2400" dirty="0"/>
              <a:t> </a:t>
            </a:r>
            <a:r>
              <a:rPr lang="en-US" sz="2400" dirty="0" err="1"/>
              <a:t>dayalı</a:t>
            </a:r>
            <a:r>
              <a:rPr lang="en-US" sz="2400" dirty="0"/>
              <a:t> </a:t>
            </a:r>
            <a:r>
              <a:rPr lang="en-US" sz="2400" dirty="0" err="1"/>
              <a:t>alternatif</a:t>
            </a:r>
            <a:r>
              <a:rPr lang="en-US" sz="2400" dirty="0"/>
              <a:t> </a:t>
            </a:r>
            <a:r>
              <a:rPr lang="en-US" sz="2400" dirty="0" err="1"/>
              <a:t>kanallar</a:t>
            </a:r>
            <a:r>
              <a:rPr lang="en-US" sz="2400" dirty="0"/>
              <a:t> </a:t>
            </a:r>
            <a:r>
              <a:rPr lang="en-US" sz="2400" dirty="0" err="1"/>
              <a:t>aracılığıyla</a:t>
            </a:r>
            <a:r>
              <a:rPr lang="en-US" sz="2400" dirty="0"/>
              <a:t> </a:t>
            </a:r>
            <a:r>
              <a:rPr lang="en-US" sz="2400" dirty="0" err="1"/>
              <a:t>müşterinin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alternatifleri</a:t>
            </a:r>
            <a:r>
              <a:rPr lang="en-US" sz="2400" dirty="0"/>
              <a:t> </a:t>
            </a:r>
            <a:r>
              <a:rPr lang="en-US" sz="2400" dirty="0" err="1"/>
              <a:t>kullanabilmesine</a:t>
            </a:r>
            <a:r>
              <a:rPr lang="en-US" sz="2400" dirty="0"/>
              <a:t> </a:t>
            </a:r>
            <a:r>
              <a:rPr lang="en-US" sz="2400" dirty="0" err="1"/>
              <a:t>fırsat</a:t>
            </a:r>
            <a:r>
              <a:rPr lang="en-US" sz="2400" dirty="0"/>
              <a:t> </a:t>
            </a:r>
            <a:r>
              <a:rPr lang="en-US" sz="2400" dirty="0" err="1"/>
              <a:t>veren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fiyatlandırma</a:t>
            </a:r>
            <a:r>
              <a:rPr lang="en-US" sz="2400" dirty="0"/>
              <a:t> </a:t>
            </a:r>
            <a:r>
              <a:rPr lang="en-US" sz="2400" dirty="0" err="1"/>
              <a:t>stratejisidir</a:t>
            </a:r>
            <a:r>
              <a:rPr lang="en-US" sz="2400" dirty="0"/>
              <a:t>. İnternet </a:t>
            </a:r>
            <a:r>
              <a:rPr lang="en-US" sz="2400" dirty="0" err="1"/>
              <a:t>ortamında</a:t>
            </a:r>
            <a:r>
              <a:rPr lang="en-US" sz="2400" dirty="0"/>
              <a:t> </a:t>
            </a:r>
            <a:r>
              <a:rPr lang="en-US" sz="2400" dirty="0" err="1"/>
              <a:t>müşteri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değeri</a:t>
            </a:r>
            <a:r>
              <a:rPr lang="en-US" sz="2400" dirty="0"/>
              <a:t> </a:t>
            </a:r>
            <a:r>
              <a:rPr lang="en-US" sz="2400" dirty="0" err="1"/>
              <a:t>yakalayabileceği</a:t>
            </a:r>
            <a:r>
              <a:rPr lang="en-US" sz="2400" dirty="0"/>
              <a:t> </a:t>
            </a:r>
            <a:r>
              <a:rPr lang="en-US" sz="2400" dirty="0" err="1"/>
              <a:t>alternatif</a:t>
            </a:r>
            <a:r>
              <a:rPr lang="en-US" sz="2400" dirty="0"/>
              <a:t> </a:t>
            </a:r>
            <a:r>
              <a:rPr lang="en-US" sz="2400" dirty="0" err="1"/>
              <a:t>kanallara</a:t>
            </a:r>
            <a:r>
              <a:rPr lang="en-US" sz="2400" dirty="0"/>
              <a:t> </a:t>
            </a:r>
            <a:r>
              <a:rPr lang="en-US" sz="2400" dirty="0" err="1"/>
              <a:t>yönlendirilir</a:t>
            </a:r>
            <a:r>
              <a:rPr lang="en-US" sz="2400" dirty="0"/>
              <a:t>. </a:t>
            </a:r>
            <a:r>
              <a:rPr lang="en-US" sz="2400" dirty="0" err="1"/>
              <a:t>Yönlendirmeler</a:t>
            </a:r>
            <a:r>
              <a:rPr lang="en-US" sz="2400" dirty="0"/>
              <a:t> </a:t>
            </a:r>
            <a:r>
              <a:rPr lang="en-US" sz="2400" dirty="0" err="1"/>
              <a:t>büyük</a:t>
            </a:r>
            <a:r>
              <a:rPr lang="en-US" sz="2400" dirty="0"/>
              <a:t> </a:t>
            </a:r>
            <a:r>
              <a:rPr lang="en-US" sz="2400" dirty="0" err="1"/>
              <a:t>ölçüde</a:t>
            </a:r>
            <a:r>
              <a:rPr lang="en-US" sz="2400" dirty="0"/>
              <a:t> internet </a:t>
            </a:r>
            <a:r>
              <a:rPr lang="en-US" sz="2400" dirty="0" err="1"/>
              <a:t>siteleri</a:t>
            </a:r>
            <a:r>
              <a:rPr lang="en-US" sz="2400" dirty="0"/>
              <a:t> </a:t>
            </a:r>
            <a:r>
              <a:rPr lang="en-US" sz="2400" dirty="0" err="1"/>
              <a:t>olabileceği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geleneksel</a:t>
            </a:r>
            <a:r>
              <a:rPr lang="en-US" sz="2400" dirty="0"/>
              <a:t> </a:t>
            </a:r>
            <a:r>
              <a:rPr lang="en-US" sz="2400" dirty="0" err="1"/>
              <a:t>pazarlama</a:t>
            </a:r>
            <a:r>
              <a:rPr lang="en-US" sz="2400" dirty="0"/>
              <a:t> </a:t>
            </a:r>
            <a:r>
              <a:rPr lang="en-US" sz="2400" dirty="0" err="1"/>
              <a:t>araçları</a:t>
            </a:r>
            <a:r>
              <a:rPr lang="en-US" sz="2400" dirty="0"/>
              <a:t> da  </a:t>
            </a:r>
            <a:r>
              <a:rPr lang="en-US" sz="2400" dirty="0" err="1"/>
              <a:t>olabilir</a:t>
            </a:r>
            <a:r>
              <a:rPr lang="en-US" sz="2400" dirty="0"/>
              <a:t>. </a:t>
            </a:r>
            <a:r>
              <a:rPr lang="en-US" sz="2400" dirty="0" err="1"/>
              <a:t>Ancak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tür</a:t>
            </a:r>
            <a:r>
              <a:rPr lang="en-US" sz="2400" dirty="0"/>
              <a:t> </a:t>
            </a:r>
            <a:r>
              <a:rPr lang="en-US" sz="2400" dirty="0" err="1"/>
              <a:t>yönlendirmelerde</a:t>
            </a:r>
            <a:r>
              <a:rPr lang="en-US" sz="2400" dirty="0"/>
              <a:t> </a:t>
            </a:r>
            <a:r>
              <a:rPr lang="en-US" sz="2400" dirty="0" err="1"/>
              <a:t>müşterinin</a:t>
            </a:r>
            <a:r>
              <a:rPr lang="en-US" sz="2400" dirty="0"/>
              <a:t> </a:t>
            </a:r>
            <a:r>
              <a:rPr lang="en-US" sz="2400" dirty="0" err="1"/>
              <a:t>güveninin</a:t>
            </a:r>
            <a:r>
              <a:rPr lang="en-US" sz="2400" dirty="0"/>
              <a:t> </a:t>
            </a:r>
            <a:r>
              <a:rPr lang="en-US" sz="2400" dirty="0" err="1"/>
              <a:t>zedelenmemesi</a:t>
            </a:r>
            <a:r>
              <a:rPr lang="en-US" sz="2400" dirty="0"/>
              <a:t>, </a:t>
            </a:r>
            <a:r>
              <a:rPr lang="en-US" sz="2400" dirty="0" err="1"/>
              <a:t>kolaylık</a:t>
            </a:r>
            <a:r>
              <a:rPr lang="en-US" sz="2400" dirty="0"/>
              <a:t> vb. </a:t>
            </a:r>
            <a:r>
              <a:rPr lang="en-US" sz="2400" dirty="0" err="1"/>
              <a:t>ölçütlere</a:t>
            </a:r>
            <a:r>
              <a:rPr lang="en-US" sz="2400" dirty="0"/>
              <a:t> </a:t>
            </a:r>
            <a:r>
              <a:rPr lang="en-US" sz="2400" dirty="0" err="1"/>
              <a:t>dikkat</a:t>
            </a:r>
            <a:r>
              <a:rPr lang="en-US" sz="2400" dirty="0"/>
              <a:t> </a:t>
            </a:r>
            <a:r>
              <a:rPr lang="en-US" sz="2400" dirty="0" err="1"/>
              <a:t>edilmesi</a:t>
            </a:r>
            <a:r>
              <a:rPr lang="en-US" sz="2400" dirty="0"/>
              <a:t> </a:t>
            </a:r>
            <a:r>
              <a:rPr lang="en-US" sz="2400" dirty="0" err="1"/>
              <a:t>gerekir</a:t>
            </a:r>
            <a:r>
              <a:rPr lang="en-US" sz="2400" dirty="0"/>
              <a:t>.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taraftan</a:t>
            </a:r>
            <a:r>
              <a:rPr lang="en-US" sz="2400" dirty="0"/>
              <a:t> </a:t>
            </a:r>
            <a:r>
              <a:rPr lang="en-US" sz="2400" dirty="0" err="1"/>
              <a:t>müşterinin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kanallara</a:t>
            </a:r>
            <a:r>
              <a:rPr lang="en-US" sz="2400" dirty="0"/>
              <a:t> </a:t>
            </a:r>
            <a:r>
              <a:rPr lang="en-US" sz="2400" dirty="0" err="1"/>
              <a:t>yönlendirmesi</a:t>
            </a:r>
            <a:r>
              <a:rPr lang="en-US" sz="2400" dirty="0"/>
              <a:t> </a:t>
            </a:r>
            <a:r>
              <a:rPr lang="en-US" sz="2400" dirty="0" err="1"/>
              <a:t>durumlarında</a:t>
            </a:r>
            <a:r>
              <a:rPr lang="en-US" sz="2400" dirty="0"/>
              <a:t> </a:t>
            </a:r>
            <a:r>
              <a:rPr lang="en-US" sz="2400" dirty="0" err="1"/>
              <a:t>işletmenin</a:t>
            </a:r>
            <a:r>
              <a:rPr lang="en-US" sz="2400" dirty="0"/>
              <a:t> </a:t>
            </a:r>
            <a:r>
              <a:rPr lang="en-US" sz="2400" dirty="0" err="1"/>
              <a:t>muhatap</a:t>
            </a:r>
            <a:r>
              <a:rPr lang="en-US" sz="2400" dirty="0"/>
              <a:t> </a:t>
            </a:r>
            <a:r>
              <a:rPr lang="en-US" sz="2400" dirty="0" err="1"/>
              <a:t>pozisyonunun</a:t>
            </a:r>
            <a:r>
              <a:rPr lang="en-US" sz="2400" dirty="0"/>
              <a:t> </a:t>
            </a:r>
            <a:r>
              <a:rPr lang="en-US" sz="2400" dirty="0" err="1"/>
              <a:t>kaybetmemesine</a:t>
            </a:r>
            <a:r>
              <a:rPr lang="en-US" sz="2400" dirty="0"/>
              <a:t> </a:t>
            </a:r>
            <a:r>
              <a:rPr lang="en-US" sz="2400" dirty="0" err="1"/>
              <a:t>özen</a:t>
            </a:r>
            <a:r>
              <a:rPr lang="en-US" sz="2400" dirty="0"/>
              <a:t> </a:t>
            </a:r>
            <a:r>
              <a:rPr lang="en-US" sz="2400" dirty="0" err="1"/>
              <a:t>gösterilmelidir</a:t>
            </a:r>
            <a:r>
              <a:rPr lang="en-US" sz="2400" dirty="0" smtClean="0"/>
              <a:t>.</a:t>
            </a:r>
            <a:endParaRPr lang="tr-TR" sz="2400" dirty="0"/>
          </a:p>
          <a:p>
            <a:pPr algn="ctr"/>
            <a:r>
              <a:rPr lang="en-US" sz="2400" dirty="0" err="1"/>
              <a:t>Böylece</a:t>
            </a:r>
            <a:r>
              <a:rPr lang="en-US" sz="2400" dirty="0"/>
              <a:t> </a:t>
            </a:r>
            <a:r>
              <a:rPr lang="en-US" sz="2400" dirty="0" err="1"/>
              <a:t>uzun</a:t>
            </a:r>
            <a:r>
              <a:rPr lang="en-US" sz="2400" dirty="0"/>
              <a:t> </a:t>
            </a:r>
            <a:r>
              <a:rPr lang="en-US" sz="2400" dirty="0" err="1"/>
              <a:t>süreli</a:t>
            </a:r>
            <a:r>
              <a:rPr lang="en-US" sz="2400" dirty="0"/>
              <a:t> </a:t>
            </a:r>
            <a:r>
              <a:rPr lang="en-US" sz="2400" dirty="0" err="1"/>
              <a:t>sürmesi</a:t>
            </a:r>
            <a:r>
              <a:rPr lang="en-US" sz="2400" dirty="0"/>
              <a:t> </a:t>
            </a:r>
            <a:r>
              <a:rPr lang="en-US" sz="2400" dirty="0" err="1"/>
              <a:t>istenen</a:t>
            </a:r>
            <a:r>
              <a:rPr lang="en-US" sz="2400" dirty="0"/>
              <a:t> </a:t>
            </a:r>
            <a:r>
              <a:rPr lang="en-US" sz="2400" dirty="0" err="1"/>
              <a:t>ilişkiler</a:t>
            </a:r>
            <a:r>
              <a:rPr lang="en-US" sz="2400" dirty="0"/>
              <a:t> </a:t>
            </a:r>
            <a:r>
              <a:rPr lang="en-US" sz="2400" dirty="0" err="1"/>
              <a:t>sağlıklı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devam</a:t>
            </a:r>
            <a:r>
              <a:rPr lang="en-US" sz="2400" dirty="0"/>
              <a:t> </a:t>
            </a:r>
            <a:r>
              <a:rPr lang="en-US" sz="2400" dirty="0" err="1"/>
              <a:t>ettirilebilir</a:t>
            </a:r>
            <a:r>
              <a:rPr lang="en-US" sz="2400" dirty="0"/>
              <a:t>. Alternatif </a:t>
            </a:r>
            <a:r>
              <a:rPr lang="en-US" sz="2400" dirty="0" err="1"/>
              <a:t>kanallara</a:t>
            </a:r>
            <a:r>
              <a:rPr lang="en-US" sz="2400" dirty="0"/>
              <a:t> </a:t>
            </a:r>
            <a:r>
              <a:rPr lang="en-US" sz="2400" dirty="0" err="1"/>
              <a:t>yönlendirmenin</a:t>
            </a:r>
            <a:r>
              <a:rPr lang="en-US" sz="2400" dirty="0"/>
              <a:t> </a:t>
            </a:r>
            <a:r>
              <a:rPr lang="en-US" sz="2400" dirty="0" err="1"/>
              <a:t>önemi</a:t>
            </a:r>
            <a:r>
              <a:rPr lang="en-US" sz="2400" dirty="0"/>
              <a:t>, </a:t>
            </a:r>
            <a:r>
              <a:rPr lang="en-US" sz="2400" dirty="0" err="1"/>
              <a:t>müşterinin</a:t>
            </a:r>
            <a:r>
              <a:rPr lang="en-US" sz="2400" dirty="0"/>
              <a:t> </a:t>
            </a:r>
            <a:r>
              <a:rPr lang="en-US" sz="2400" dirty="0" err="1"/>
              <a:t>güvenini</a:t>
            </a:r>
            <a:r>
              <a:rPr lang="en-US" sz="2400" dirty="0"/>
              <a:t> </a:t>
            </a:r>
            <a:r>
              <a:rPr lang="en-US" sz="2400" dirty="0" err="1"/>
              <a:t>kazanmak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onun</a:t>
            </a:r>
            <a:r>
              <a:rPr lang="en-US" sz="2400" dirty="0"/>
              <a:t> </a:t>
            </a:r>
            <a:r>
              <a:rPr lang="en-US" sz="2400" dirty="0" err="1"/>
              <a:t>sorununun</a:t>
            </a:r>
            <a:r>
              <a:rPr lang="en-US" sz="2400" dirty="0"/>
              <a:t> </a:t>
            </a:r>
            <a:r>
              <a:rPr lang="en-US" sz="2400" dirty="0" err="1"/>
              <a:t>çözümü</a:t>
            </a:r>
            <a:r>
              <a:rPr lang="en-US" sz="2400" dirty="0"/>
              <a:t> </a:t>
            </a:r>
            <a:r>
              <a:rPr lang="en-US" sz="2400" dirty="0" err="1"/>
              <a:t>noktasında</a:t>
            </a:r>
            <a:r>
              <a:rPr lang="en-US" sz="2400" dirty="0"/>
              <a:t> </a:t>
            </a:r>
            <a:r>
              <a:rPr lang="en-US" sz="2400" dirty="0" err="1"/>
              <a:t>açıklık</a:t>
            </a:r>
            <a:r>
              <a:rPr lang="en-US" sz="2400" dirty="0"/>
              <a:t> </a:t>
            </a:r>
            <a:r>
              <a:rPr lang="en-US" sz="2400" dirty="0" err="1"/>
              <a:t>ilkesine</a:t>
            </a:r>
            <a:r>
              <a:rPr lang="en-US" sz="2400" dirty="0"/>
              <a:t> </a:t>
            </a:r>
            <a:r>
              <a:rPr lang="en-US" sz="2400" dirty="0" err="1"/>
              <a:t>özen</a:t>
            </a:r>
            <a:r>
              <a:rPr lang="en-US" sz="2400" dirty="0"/>
              <a:t> </a:t>
            </a:r>
            <a:r>
              <a:rPr lang="en-US" sz="2400" dirty="0" err="1"/>
              <a:t>göstermektir</a:t>
            </a:r>
            <a:r>
              <a:rPr lang="en-US" sz="2400" dirty="0"/>
              <a:t>.</a:t>
            </a:r>
            <a:endParaRPr lang="tr-TR" sz="2400" dirty="0"/>
          </a:p>
          <a:p>
            <a:pPr marL="0" indent="0" algn="ctr">
              <a:buNone/>
            </a:pPr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477" y="150126"/>
            <a:ext cx="11900847" cy="1146412"/>
          </a:xfrm>
        </p:spPr>
        <p:txBody>
          <a:bodyPr>
            <a:normAutofit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/>
              <a:t>Alternatif </a:t>
            </a:r>
            <a:r>
              <a:rPr lang="en-US" sz="3200" b="1" dirty="0" err="1"/>
              <a:t>Kanal</a:t>
            </a:r>
            <a:r>
              <a:rPr lang="en-US" sz="3200" b="1" dirty="0"/>
              <a:t> </a:t>
            </a:r>
            <a:r>
              <a:rPr lang="en-US" sz="3200" b="1" dirty="0" err="1"/>
              <a:t>Fiyatlandırması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038073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181" y="1542196"/>
            <a:ext cx="11969087" cy="51861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tr-TR" sz="2400" dirty="0" smtClean="0"/>
          </a:p>
          <a:p>
            <a:pPr algn="ctr"/>
            <a:r>
              <a:rPr lang="en-US" sz="2400" dirty="0" smtClean="0"/>
              <a:t>Yüksek </a:t>
            </a:r>
            <a:r>
              <a:rPr lang="en-US" sz="2400" dirty="0" err="1"/>
              <a:t>maliyetler</a:t>
            </a:r>
            <a:r>
              <a:rPr lang="en-US" sz="2400" dirty="0"/>
              <a:t> </a:t>
            </a:r>
            <a:r>
              <a:rPr lang="en-US" sz="2400" dirty="0" err="1"/>
              <a:t>nedeni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dış</a:t>
            </a:r>
            <a:r>
              <a:rPr lang="en-US" sz="2400" dirty="0"/>
              <a:t> </a:t>
            </a:r>
            <a:r>
              <a:rPr lang="en-US" sz="2400" dirty="0" err="1"/>
              <a:t>pazarlarda</a:t>
            </a:r>
            <a:r>
              <a:rPr lang="en-US" sz="2400" dirty="0"/>
              <a:t> </a:t>
            </a:r>
            <a:r>
              <a:rPr lang="en-US" sz="2400" dirty="0" err="1"/>
              <a:t>rekabet</a:t>
            </a:r>
            <a:r>
              <a:rPr lang="en-US" sz="2400" dirty="0"/>
              <a:t> </a:t>
            </a:r>
            <a:r>
              <a:rPr lang="en-US" sz="2400" dirty="0" err="1"/>
              <a:t>edilememesi</a:t>
            </a:r>
            <a:r>
              <a:rPr lang="en-US" sz="2400" dirty="0"/>
              <a:t> de </a:t>
            </a:r>
            <a:r>
              <a:rPr lang="en-US" sz="2400" dirty="0" err="1"/>
              <a:t>işletmeler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sorundur</a:t>
            </a:r>
            <a:r>
              <a:rPr lang="en-US" sz="2400" dirty="0"/>
              <a:t>. </a:t>
            </a:r>
            <a:r>
              <a:rPr lang="en-US" sz="2400" dirty="0" err="1"/>
              <a:t>Maliyetlerin</a:t>
            </a:r>
            <a:r>
              <a:rPr lang="en-US" sz="2400" dirty="0"/>
              <a:t> </a:t>
            </a:r>
            <a:r>
              <a:rPr lang="en-US" sz="2400" dirty="0" err="1"/>
              <a:t>indirilmesi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nedenle</a:t>
            </a:r>
            <a:r>
              <a:rPr lang="en-US" sz="2400" dirty="0"/>
              <a:t> </a:t>
            </a:r>
            <a:r>
              <a:rPr lang="en-US" sz="2400" dirty="0" err="1"/>
              <a:t>önem</a:t>
            </a:r>
            <a:r>
              <a:rPr lang="en-US" sz="2400" dirty="0"/>
              <a:t> </a:t>
            </a:r>
            <a:r>
              <a:rPr lang="en-US" sz="2400" dirty="0" err="1"/>
              <a:t>taşımaktadır</a:t>
            </a:r>
            <a:r>
              <a:rPr lang="en-US" sz="2400" dirty="0"/>
              <a:t>. </a:t>
            </a:r>
            <a:r>
              <a:rPr lang="en-US" sz="2400" dirty="0" err="1"/>
              <a:t>İhracatçıların</a:t>
            </a:r>
            <a:r>
              <a:rPr lang="en-US" sz="2400" dirty="0"/>
              <a:t> </a:t>
            </a:r>
            <a:r>
              <a:rPr lang="en-US" sz="2400" dirty="0" err="1"/>
              <a:t>maliyetlerin</a:t>
            </a:r>
            <a:r>
              <a:rPr lang="en-US" sz="2400" dirty="0"/>
              <a:t> </a:t>
            </a:r>
            <a:r>
              <a:rPr lang="en-US" sz="2400" dirty="0" err="1"/>
              <a:t>nerede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neden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olduğunu</a:t>
            </a:r>
            <a:r>
              <a:rPr lang="en-US" sz="2400" dirty="0"/>
              <a:t>, </a:t>
            </a:r>
            <a:r>
              <a:rPr lang="en-US" sz="2400" dirty="0" err="1"/>
              <a:t>üretim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dağıtımla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maliyetleri</a:t>
            </a:r>
            <a:r>
              <a:rPr lang="en-US" sz="2400" dirty="0"/>
              <a:t> </a:t>
            </a:r>
            <a:r>
              <a:rPr lang="en-US" sz="2400" dirty="0" err="1"/>
              <a:t>detaylı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bilmesi</a:t>
            </a:r>
            <a:r>
              <a:rPr lang="en-US" sz="2400" dirty="0"/>
              <a:t> </a:t>
            </a:r>
            <a:r>
              <a:rPr lang="en-US" sz="2400" dirty="0" err="1"/>
              <a:t>gerekir</a:t>
            </a:r>
            <a:r>
              <a:rPr lang="en-US" sz="2400" dirty="0"/>
              <a:t>. Bu, </a:t>
            </a:r>
            <a:r>
              <a:rPr lang="en-US" sz="2400" dirty="0" err="1"/>
              <a:t>birim</a:t>
            </a:r>
            <a:r>
              <a:rPr lang="en-US" sz="2400" dirty="0"/>
              <a:t> </a:t>
            </a:r>
            <a:r>
              <a:rPr lang="en-US" sz="2400" dirty="0" err="1"/>
              <a:t>maliyetleri</a:t>
            </a:r>
            <a:r>
              <a:rPr lang="en-US" sz="2400" dirty="0"/>
              <a:t> </a:t>
            </a:r>
            <a:r>
              <a:rPr lang="en-US" sz="2400" dirty="0" err="1"/>
              <a:t>belirleyen</a:t>
            </a:r>
            <a:r>
              <a:rPr lang="en-US" sz="2400" dirty="0"/>
              <a:t> </a:t>
            </a:r>
            <a:r>
              <a:rPr lang="en-US" sz="2400" dirty="0" err="1"/>
              <a:t>faktörlerin</a:t>
            </a:r>
            <a:r>
              <a:rPr lang="en-US" sz="2400" dirty="0"/>
              <a:t> </a:t>
            </a:r>
            <a:r>
              <a:rPr lang="en-US" sz="2400" dirty="0" err="1"/>
              <a:t>anlaşılması</a:t>
            </a:r>
            <a:r>
              <a:rPr lang="en-US" sz="2400" dirty="0"/>
              <a:t> </a:t>
            </a:r>
            <a:r>
              <a:rPr lang="en-US" sz="2400" dirty="0" err="1"/>
              <a:t>demektir</a:t>
            </a:r>
            <a:r>
              <a:rPr lang="en-US" sz="2400" dirty="0" smtClean="0"/>
              <a:t>.</a:t>
            </a:r>
            <a:endParaRPr lang="tr-TR" sz="2400" dirty="0"/>
          </a:p>
          <a:p>
            <a:pPr algn="ctr"/>
            <a:r>
              <a:rPr lang="en-US" sz="2400" dirty="0" err="1"/>
              <a:t>Maliyetlerin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olması</a:t>
            </a:r>
            <a:r>
              <a:rPr lang="en-US" sz="2400" dirty="0"/>
              <a:t>; ham </a:t>
            </a:r>
            <a:r>
              <a:rPr lang="en-US" sz="2400" dirty="0" err="1"/>
              <a:t>madde</a:t>
            </a:r>
            <a:r>
              <a:rPr lang="en-US" sz="2400" dirty="0"/>
              <a:t> </a:t>
            </a:r>
            <a:r>
              <a:rPr lang="en-US" sz="2400" dirty="0" err="1"/>
              <a:t>israfı</a:t>
            </a:r>
            <a:r>
              <a:rPr lang="en-US" sz="2400" dirty="0"/>
              <a:t>, </a:t>
            </a:r>
            <a:r>
              <a:rPr lang="en-US" sz="2400" dirty="0" err="1"/>
              <a:t>düşük</a:t>
            </a:r>
            <a:r>
              <a:rPr lang="en-US" sz="2400" dirty="0"/>
              <a:t> </a:t>
            </a:r>
            <a:r>
              <a:rPr lang="en-US" sz="2400" dirty="0" err="1"/>
              <a:t>verimlilik</a:t>
            </a:r>
            <a:r>
              <a:rPr lang="en-US" sz="2400" dirty="0"/>
              <a:t>, </a:t>
            </a:r>
            <a:r>
              <a:rPr lang="en-US" sz="2400" dirty="0" err="1"/>
              <a:t>kapasitenin</a:t>
            </a:r>
            <a:r>
              <a:rPr lang="en-US" sz="2400" dirty="0"/>
              <a:t> </a:t>
            </a:r>
            <a:r>
              <a:rPr lang="en-US" sz="2400" dirty="0" err="1"/>
              <a:t>değerlendirilememesi</a:t>
            </a:r>
            <a:r>
              <a:rPr lang="en-US" sz="2400" dirty="0"/>
              <a:t> (</a:t>
            </a:r>
            <a:r>
              <a:rPr lang="en-US" sz="2400" dirty="0" err="1"/>
              <a:t>İşletme</a:t>
            </a:r>
            <a:r>
              <a:rPr lang="en-US" sz="2400" dirty="0"/>
              <a:t> </a:t>
            </a:r>
            <a:r>
              <a:rPr lang="en-US" sz="2400" dirty="0" err="1"/>
              <a:t>giderlerinin</a:t>
            </a:r>
            <a:r>
              <a:rPr lang="en-US" sz="2400" dirty="0"/>
              <a:t> </a:t>
            </a:r>
            <a:r>
              <a:rPr lang="en-US" sz="2400" dirty="0" err="1"/>
              <a:t>çıktı</a:t>
            </a:r>
            <a:r>
              <a:rPr lang="en-US" sz="2400" dirty="0"/>
              <a:t> </a:t>
            </a:r>
            <a:r>
              <a:rPr lang="en-US" sz="2400" dirty="0" err="1"/>
              <a:t>başına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fazla</a:t>
            </a:r>
            <a:r>
              <a:rPr lang="en-US" sz="2400" dirty="0"/>
              <a:t> </a:t>
            </a:r>
            <a:r>
              <a:rPr lang="en-US" sz="2400" dirty="0" err="1"/>
              <a:t>olmasına</a:t>
            </a:r>
            <a:r>
              <a:rPr lang="en-US" sz="2400" dirty="0"/>
              <a:t> </a:t>
            </a:r>
            <a:r>
              <a:rPr lang="en-US" sz="2400" dirty="0" err="1"/>
              <a:t>neden</a:t>
            </a:r>
            <a:r>
              <a:rPr lang="en-US" sz="2400" dirty="0"/>
              <a:t> </a:t>
            </a:r>
            <a:r>
              <a:rPr lang="en-US" sz="2400" dirty="0" err="1"/>
              <a:t>olmaktadır</a:t>
            </a:r>
            <a:r>
              <a:rPr lang="en-US" sz="2400" dirty="0"/>
              <a:t>.)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fiziki</a:t>
            </a:r>
            <a:r>
              <a:rPr lang="en-US" sz="2400" dirty="0"/>
              <a:t> </a:t>
            </a:r>
            <a:r>
              <a:rPr lang="en-US" sz="2400" dirty="0" err="1"/>
              <a:t>problemleri</a:t>
            </a:r>
            <a:r>
              <a:rPr lang="en-US" sz="2400" dirty="0"/>
              <a:t> </a:t>
            </a:r>
            <a:r>
              <a:rPr lang="en-US" sz="2400" dirty="0" err="1"/>
              <a:t>işaret</a:t>
            </a:r>
            <a:r>
              <a:rPr lang="en-US" sz="2400" dirty="0"/>
              <a:t> </a:t>
            </a:r>
            <a:r>
              <a:rPr lang="en-US" sz="2400" dirty="0" err="1"/>
              <a:t>etmektedir</a:t>
            </a:r>
            <a:r>
              <a:rPr lang="en-US" sz="2400" dirty="0" smtClean="0"/>
              <a:t>.</a:t>
            </a:r>
            <a:endParaRPr lang="tr-TR" sz="2400" dirty="0"/>
          </a:p>
          <a:p>
            <a:pPr algn="ctr"/>
            <a:r>
              <a:rPr lang="en-US" sz="2400" dirty="0"/>
              <a:t>Düşük </a:t>
            </a:r>
            <a:r>
              <a:rPr lang="en-US" sz="2400" dirty="0" err="1"/>
              <a:t>verimlilik</a:t>
            </a:r>
            <a:r>
              <a:rPr lang="en-US" sz="2400" dirty="0"/>
              <a:t>; </a:t>
            </a:r>
            <a:r>
              <a:rPr lang="en-US" sz="2400" dirty="0" err="1"/>
              <a:t>eğitimsiz</a:t>
            </a:r>
            <a:r>
              <a:rPr lang="en-US" sz="2400" dirty="0"/>
              <a:t> </a:t>
            </a:r>
            <a:r>
              <a:rPr lang="en-US" sz="2400" dirty="0" err="1"/>
              <a:t>iş</a:t>
            </a:r>
            <a:r>
              <a:rPr lang="en-US" sz="2400" dirty="0"/>
              <a:t> </a:t>
            </a:r>
            <a:r>
              <a:rPr lang="en-US" sz="2400" dirty="0" err="1"/>
              <a:t>gücü</a:t>
            </a:r>
            <a:r>
              <a:rPr lang="en-US" sz="2400" dirty="0"/>
              <a:t>, </a:t>
            </a:r>
            <a:r>
              <a:rPr lang="en-US" sz="2400" dirty="0" err="1"/>
              <a:t>aşırı</a:t>
            </a:r>
            <a:r>
              <a:rPr lang="en-US" sz="2400" dirty="0"/>
              <a:t> </a:t>
            </a:r>
            <a:r>
              <a:rPr lang="en-US" sz="2400" dirty="0" err="1"/>
              <a:t>boş</a:t>
            </a:r>
            <a:r>
              <a:rPr lang="en-US" sz="2400" dirty="0"/>
              <a:t> zaman, </a:t>
            </a:r>
            <a:r>
              <a:rPr lang="en-US" sz="2400" dirty="0" err="1"/>
              <a:t>zayıf</a:t>
            </a:r>
            <a:r>
              <a:rPr lang="en-US" sz="2400" dirty="0"/>
              <a:t> </a:t>
            </a:r>
            <a:r>
              <a:rPr lang="en-US" sz="2400" dirty="0" err="1"/>
              <a:t>denetim</a:t>
            </a:r>
            <a:r>
              <a:rPr lang="en-US" sz="2400" dirty="0"/>
              <a:t>, </a:t>
            </a:r>
            <a:r>
              <a:rPr lang="en-US" sz="2400" dirty="0" err="1"/>
              <a:t>zayıf</a:t>
            </a:r>
            <a:r>
              <a:rPr lang="en-US" sz="2400" dirty="0"/>
              <a:t> </a:t>
            </a:r>
            <a:r>
              <a:rPr lang="en-US" sz="2400" dirty="0" err="1"/>
              <a:t>üretim</a:t>
            </a:r>
            <a:r>
              <a:rPr lang="en-US" sz="2400" dirty="0"/>
              <a:t> </a:t>
            </a:r>
            <a:r>
              <a:rPr lang="en-US" sz="2400" dirty="0" err="1"/>
              <a:t>planlaması</a:t>
            </a:r>
            <a:r>
              <a:rPr lang="en-US" sz="2400" dirty="0"/>
              <a:t>, </a:t>
            </a:r>
            <a:r>
              <a:rPr lang="en-US" sz="2400" dirty="0" err="1"/>
              <a:t>yetersiz</a:t>
            </a:r>
            <a:r>
              <a:rPr lang="en-US" sz="2400" dirty="0"/>
              <a:t> </a:t>
            </a:r>
            <a:r>
              <a:rPr lang="en-US" sz="2400" dirty="0" err="1"/>
              <a:t>bakım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nedenlere</a:t>
            </a:r>
            <a:r>
              <a:rPr lang="en-US" sz="2400" dirty="0"/>
              <a:t> </a:t>
            </a:r>
            <a:r>
              <a:rPr lang="en-US" sz="2400" dirty="0" err="1"/>
              <a:t>bağlı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oluşmaktadır</a:t>
            </a:r>
            <a:r>
              <a:rPr lang="en-US" sz="2400" dirty="0"/>
              <a:t>. </a:t>
            </a:r>
            <a:r>
              <a:rPr lang="en-US" sz="2400" dirty="0" err="1"/>
              <a:t>Kapasitenin</a:t>
            </a:r>
            <a:r>
              <a:rPr lang="en-US" sz="2400" dirty="0"/>
              <a:t> </a:t>
            </a:r>
            <a:r>
              <a:rPr lang="en-US" sz="2400" dirty="0" err="1"/>
              <a:t>değerlendirilememesi</a:t>
            </a:r>
            <a:r>
              <a:rPr lang="en-US" sz="2400" dirty="0"/>
              <a:t> </a:t>
            </a:r>
            <a:r>
              <a:rPr lang="en-US" sz="2400" dirty="0" err="1"/>
              <a:t>sorunu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işletme</a:t>
            </a:r>
            <a:r>
              <a:rPr lang="en-US" sz="2400" dirty="0"/>
              <a:t> </a:t>
            </a:r>
            <a:r>
              <a:rPr lang="en-US" sz="2400" dirty="0" err="1"/>
              <a:t>giderlerinin</a:t>
            </a:r>
            <a:r>
              <a:rPr lang="en-US" sz="2400" dirty="0"/>
              <a:t> </a:t>
            </a:r>
            <a:r>
              <a:rPr lang="en-US" sz="2400" dirty="0" err="1"/>
              <a:t>çıktı</a:t>
            </a:r>
            <a:r>
              <a:rPr lang="en-US" sz="2400" dirty="0"/>
              <a:t> </a:t>
            </a:r>
            <a:r>
              <a:rPr lang="en-US" sz="2400" dirty="0" err="1"/>
              <a:t>başına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fazla</a:t>
            </a:r>
            <a:r>
              <a:rPr lang="en-US" sz="2400" dirty="0"/>
              <a:t> </a:t>
            </a:r>
            <a:r>
              <a:rPr lang="en-US" sz="2400" dirty="0" err="1"/>
              <a:t>olmasına</a:t>
            </a:r>
            <a:r>
              <a:rPr lang="en-US" sz="2400" dirty="0"/>
              <a:t> </a:t>
            </a:r>
            <a:r>
              <a:rPr lang="en-US" sz="2400" dirty="0" err="1"/>
              <a:t>neden</a:t>
            </a:r>
            <a:r>
              <a:rPr lang="en-US" sz="2400" dirty="0"/>
              <a:t> </a:t>
            </a:r>
            <a:r>
              <a:rPr lang="en-US" sz="2400" dirty="0" err="1"/>
              <a:t>olmaktadır</a:t>
            </a:r>
            <a:r>
              <a:rPr lang="en-US" sz="2400" dirty="0"/>
              <a:t>. </a:t>
            </a:r>
            <a:r>
              <a:rPr lang="en-US" sz="2400" dirty="0" err="1"/>
              <a:t>Maliyetlerin</a:t>
            </a:r>
            <a:r>
              <a:rPr lang="en-US" sz="2400" dirty="0"/>
              <a:t> </a:t>
            </a:r>
            <a:r>
              <a:rPr lang="en-US" sz="2400" dirty="0" err="1"/>
              <a:t>azaltılmasına</a:t>
            </a:r>
            <a:r>
              <a:rPr lang="en-US" sz="2400" dirty="0"/>
              <a:t> </a:t>
            </a:r>
            <a:r>
              <a:rPr lang="en-US" sz="2400" dirty="0" err="1"/>
              <a:t>dönük</a:t>
            </a:r>
            <a:r>
              <a:rPr lang="en-US" sz="2400" dirty="0"/>
              <a:t> </a:t>
            </a:r>
            <a:r>
              <a:rPr lang="en-US" sz="2400" dirty="0" err="1"/>
              <a:t>çalışmalardan</a:t>
            </a:r>
            <a:r>
              <a:rPr lang="en-US" sz="2400" dirty="0"/>
              <a:t> </a:t>
            </a:r>
            <a:r>
              <a:rPr lang="en-US" sz="2400" dirty="0" err="1"/>
              <a:t>önce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tür</a:t>
            </a:r>
            <a:r>
              <a:rPr lang="en-US" sz="2400" dirty="0"/>
              <a:t> </a:t>
            </a:r>
            <a:r>
              <a:rPr lang="en-US" sz="2400" dirty="0" err="1"/>
              <a:t>fiziki</a:t>
            </a:r>
            <a:r>
              <a:rPr lang="en-US" sz="2400" dirty="0"/>
              <a:t> </a:t>
            </a:r>
            <a:r>
              <a:rPr lang="en-US" sz="2400" dirty="0" err="1"/>
              <a:t>sorunların</a:t>
            </a:r>
            <a:r>
              <a:rPr lang="en-US" sz="2400" dirty="0"/>
              <a:t> </a:t>
            </a:r>
            <a:r>
              <a:rPr lang="en-US" sz="2400" dirty="0" err="1"/>
              <a:t>ortadan</a:t>
            </a:r>
            <a:r>
              <a:rPr lang="en-US" sz="2400" dirty="0"/>
              <a:t> </a:t>
            </a:r>
            <a:r>
              <a:rPr lang="en-US" sz="2400" dirty="0" err="1"/>
              <a:t>kaldırılması</a:t>
            </a:r>
            <a:r>
              <a:rPr lang="en-US" sz="2400" dirty="0"/>
              <a:t> </a:t>
            </a:r>
            <a:r>
              <a:rPr lang="en-US" sz="2400" dirty="0" err="1"/>
              <a:t>gerekir</a:t>
            </a:r>
            <a:r>
              <a:rPr lang="en-US" sz="2400" dirty="0"/>
              <a:t>.</a:t>
            </a:r>
            <a:endParaRPr lang="tr-TR" sz="2400" dirty="0"/>
          </a:p>
          <a:p>
            <a:pPr marL="0" indent="0" algn="ctr">
              <a:buNone/>
            </a:pPr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181" y="122831"/>
            <a:ext cx="11969087" cy="125559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İşletmelerin Fiyatlandırma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Maliyetlerin</a:t>
            </a:r>
            <a:r>
              <a:rPr lang="en-US" dirty="0"/>
              <a:t> </a:t>
            </a:r>
            <a:r>
              <a:rPr lang="en-US" dirty="0" err="1"/>
              <a:t>Belirlenmesinde</a:t>
            </a:r>
            <a:r>
              <a:rPr lang="en-US" dirty="0"/>
              <a:t> </a:t>
            </a:r>
            <a:r>
              <a:rPr lang="en-US" dirty="0" err="1"/>
              <a:t>Karşılaştıkları</a:t>
            </a:r>
            <a:r>
              <a:rPr lang="en-US" dirty="0"/>
              <a:t> </a:t>
            </a:r>
            <a:r>
              <a:rPr lang="en-US" dirty="0" err="1"/>
              <a:t>Başlıca</a:t>
            </a:r>
            <a:r>
              <a:rPr lang="en-US" dirty="0"/>
              <a:t> </a:t>
            </a:r>
            <a:r>
              <a:rPr lang="en-US" dirty="0" err="1"/>
              <a:t>Sorunlar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1129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88107"/>
            <a:ext cx="9066663" cy="1897038"/>
          </a:xfrm>
        </p:spPr>
        <p:txBody>
          <a:bodyPr>
            <a:normAutofit/>
          </a:bodyPr>
          <a:lstStyle/>
          <a:p>
            <a:r>
              <a:rPr lang="tr-TR" sz="8000" dirty="0" smtClean="0">
                <a:solidFill>
                  <a:srgbClr val="FF0000"/>
                </a:solidFill>
              </a:rPr>
              <a:t>  TEŞEKKÜRLER…</a:t>
            </a:r>
            <a:endParaRPr lang="tr-TR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27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TM02900771[[fn=Dilim]]</Template>
  <TotalTime>265</TotalTime>
  <Words>5891</Words>
  <Application>Microsoft Office PowerPoint</Application>
  <PresentationFormat>Özel</PresentationFormat>
  <Paragraphs>417</Paragraphs>
  <Slides>94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94</vt:i4>
      </vt:variant>
    </vt:vector>
  </HeadingPairs>
  <TitlesOfParts>
    <vt:vector size="97" baseType="lpstr">
      <vt:lpstr>HDOfficeLightV0</vt:lpstr>
      <vt:lpstr>Dalga Biçimi</vt:lpstr>
      <vt:lpstr>Üst Düzey</vt:lpstr>
      <vt:lpstr>      Bu proje Avrupa Birliği ve Türkiye Cumhuriyeti tarafından finanse edilmektedir. </vt:lpstr>
      <vt:lpstr>         1- DAĞITIM MALİYETLERİ </vt:lpstr>
      <vt:lpstr>PowerPoint Sunusu</vt:lpstr>
      <vt:lpstr>Maliyet Unsurları </vt:lpstr>
      <vt:lpstr>Ulusal –Uluslararası Sevkiyat (Nakliye) Masrafları </vt:lpstr>
      <vt:lpstr>PowerPoint Sunusu</vt:lpstr>
      <vt:lpstr>PowerPoint Sunusu</vt:lpstr>
      <vt:lpstr>PowerPoint Sunusu</vt:lpstr>
      <vt:lpstr>PowerPoint Sunusu</vt:lpstr>
      <vt:lpstr>Araç-Gereç ve Ekipman Maliyeti </vt:lpstr>
      <vt:lpstr>PowerPoint Sunusu</vt:lpstr>
      <vt:lpstr>PowerPoint Sunusu</vt:lpstr>
      <vt:lpstr>PowerPoint Sunusu</vt:lpstr>
      <vt:lpstr>PowerPoint Sunusu</vt:lpstr>
      <vt:lpstr>PowerPoint Sunusu</vt:lpstr>
      <vt:lpstr>Taşıma Mesafesi, Yol ve Bakım Giderleri </vt:lpstr>
      <vt:lpstr>Sorumluluk Sigorta Prim Gideri   </vt:lpstr>
      <vt:lpstr>PowerPoint Sunusu</vt:lpstr>
      <vt:lpstr>PowerPoint Sunusu</vt:lpstr>
      <vt:lpstr>Depo - Antrepo İşletme Giderleri</vt:lpstr>
      <vt:lpstr>PowerPoint Sunusu</vt:lpstr>
      <vt:lpstr>PowerPoint Sunusu</vt:lpstr>
      <vt:lpstr>PowerPoint Sunusu</vt:lpstr>
      <vt:lpstr>Gümrük Masrafları   </vt:lpstr>
      <vt:lpstr>PowerPoint Sunusu</vt:lpstr>
      <vt:lpstr>İletişim Maliyeti </vt:lpstr>
      <vt:lpstr>PowerPoint Sunusu</vt:lpstr>
      <vt:lpstr>Malzeme Elleçleme Giderleri   </vt:lpstr>
      <vt:lpstr>PowerPoint Sunusu</vt:lpstr>
      <vt:lpstr>Yönetim Giderleri </vt:lpstr>
      <vt:lpstr>PowerPoint Sunusu</vt:lpstr>
      <vt:lpstr>PowerPoint Sunusu</vt:lpstr>
      <vt:lpstr>Lojistik Maliyetlerin Yapısı </vt:lpstr>
      <vt:lpstr>PowerPoint Sunusu</vt:lpstr>
      <vt:lpstr>Lojistik Maliyetleri Düşürme Yolları </vt:lpstr>
      <vt:lpstr>Faaliyet Tabanlı Maliyetleme</vt:lpstr>
      <vt:lpstr>Direkt Ürün Kârlılığı Analizi </vt:lpstr>
      <vt:lpstr>Müşteri Kârlılık Analizi   </vt:lpstr>
      <vt:lpstr>Toplam Maliyet Modeli   </vt:lpstr>
      <vt:lpstr>Tedarik Zincirinin Maliyetlemesi </vt:lpstr>
      <vt:lpstr>Dış Kaynak Kullanımı </vt:lpstr>
      <vt:lpstr>Dış Kaynak Kullanımının Sağladığı Yararlar</vt:lpstr>
      <vt:lpstr>PowerPoint Sunusu</vt:lpstr>
      <vt:lpstr>PowerPoint Sunusu</vt:lpstr>
      <vt:lpstr>Dış Kaynak Kullanımının Başlıca Faydaları </vt:lpstr>
      <vt:lpstr>Ana işe odaklanmak </vt:lpstr>
      <vt:lpstr>Maliyetin azaltılması </vt:lpstr>
      <vt:lpstr>Sabit maliyetin değişkene dönüştürülmes</vt:lpstr>
      <vt:lpstr>Maliyetlerin önceden bilinmesi   </vt:lpstr>
      <vt:lpstr>Belirlenmiş hizmet düzeyleri </vt:lpstr>
      <vt:lpstr>Bilgi teknolojilerini doğru kullanmak   </vt:lpstr>
      <vt:lpstr>PowerPoint Sunusu</vt:lpstr>
      <vt:lpstr>Süreç ve prosedürler</vt:lpstr>
      <vt:lpstr>Geniş ve esnek kaynak havuzu </vt:lpstr>
      <vt:lpstr>Kaynak sürekliliği </vt:lpstr>
      <vt:lpstr>Maliyet ve teknoloji risklerinin azalması </vt:lpstr>
      <vt:lpstr>Geleneksel Nakliye Yaklaşımı ile Dış Kaynak Kullanımının Karşılaştırılması </vt:lpstr>
      <vt:lpstr>2- FİYATLANDIRMA, FİYATLANDIRMAYA ETKİ EDEN FAKTÖRLER </vt:lpstr>
      <vt:lpstr>Fiyatlandırmanın Amaçları </vt:lpstr>
      <vt:lpstr>PowerPoint Sunusu</vt:lpstr>
      <vt:lpstr>PowerPoint Sunusu</vt:lpstr>
      <vt:lpstr>Fiyatlandırma Stratejileri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Fiyatlandırmaya Etki Eden Faktörler </vt:lpstr>
      <vt:lpstr>Fiyatların Belirlenmesinde Etkili Olan Maliyet Unsurları</vt:lpstr>
      <vt:lpstr>PowerPoint Sunusu</vt:lpstr>
      <vt:lpstr>3. FİYATLANDIRMA YÖNTEMLERİ VE FİYATLANDIRMA PROSEDÜRÜ </vt:lpstr>
      <vt:lpstr>Fiyatlandırma Yöntemleri</vt:lpstr>
      <vt:lpstr>Maliyet Odaklı Fiyatlandırma Yöntemleri </vt:lpstr>
      <vt:lpstr>PowerPoint Sunusu</vt:lpstr>
      <vt:lpstr>Pazar Odaklı Fiyatlandırma Yöntemleri </vt:lpstr>
      <vt:lpstr>Talep Odaklı Fiyatlandırma </vt:lpstr>
      <vt:lpstr>PowerPoint Sunusu</vt:lpstr>
      <vt:lpstr>Rekabet Odaklı Fiyatlandırma </vt:lpstr>
      <vt:lpstr>PowerPoint Sunusu</vt:lpstr>
      <vt:lpstr>PowerPoint Sunusu</vt:lpstr>
      <vt:lpstr>PowerPoint Sunusu</vt:lpstr>
      <vt:lpstr>Geri Giderek Fiyatlandırma (Retrograde Pricing)</vt:lpstr>
      <vt:lpstr>E-Ticarette Fiyatlandırma Türleri </vt:lpstr>
      <vt:lpstr>Bireyselleştirilmiş Fiyatlandırma</vt:lpstr>
      <vt:lpstr>PowerPoint Sunusu</vt:lpstr>
      <vt:lpstr>Uyarlama Fiyatlandırması </vt:lpstr>
      <vt:lpstr>Paket Fiyatlandırma </vt:lpstr>
      <vt:lpstr>Markaya Dayalı Fiyat Farklılaştırma</vt:lpstr>
      <vt:lpstr>Opsiyonlu Fiyatlandırma   </vt:lpstr>
      <vt:lpstr>Yaşam Boyu Değeri Fiyatlaması </vt:lpstr>
      <vt:lpstr>Alternatif Kanal Fiyatlandırması </vt:lpstr>
      <vt:lpstr>İşletmelerin Fiyatlandırma ve Maliyetlerin Belirlenmesinde Karşılaştıkları Başlıca Sorunlar</vt:lpstr>
      <vt:lpstr>  TEŞEKKÜRLER…</vt:lpstr>
    </vt:vector>
  </TitlesOfParts>
  <Company>SolidShare.Net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1. DAĞITIM MALİYETLERİ </dc:title>
  <dc:creator>Progressive</dc:creator>
  <cp:lastModifiedBy>Bilal Keskin</cp:lastModifiedBy>
  <cp:revision>40</cp:revision>
  <dcterms:created xsi:type="dcterms:W3CDTF">2016-03-31T14:31:04Z</dcterms:created>
  <dcterms:modified xsi:type="dcterms:W3CDTF">2016-04-24T07:34:33Z</dcterms:modified>
</cp:coreProperties>
</file>